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Default Extension="avi" ContentType="video/x-msvide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1.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7.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670" r:id="rId2"/>
    <p:sldMasterId id="2147483682" r:id="rId3"/>
    <p:sldMasterId id="2147483694" r:id="rId4"/>
    <p:sldMasterId id="2147483706" r:id="rId5"/>
    <p:sldMasterId id="2147483731" r:id="rId6"/>
    <p:sldMasterId id="2147483736" r:id="rId7"/>
    <p:sldMasterId id="2147483749" r:id="rId8"/>
    <p:sldMasterId id="2147483761" r:id="rId9"/>
    <p:sldMasterId id="2147483773" r:id="rId10"/>
    <p:sldMasterId id="2147483785" r:id="rId11"/>
    <p:sldMasterId id="2147483800" r:id="rId12"/>
    <p:sldMasterId id="2147483812" r:id="rId13"/>
    <p:sldMasterId id="2147483825" r:id="rId14"/>
    <p:sldMasterId id="2147483846" r:id="rId15"/>
    <p:sldMasterId id="2147483859" r:id="rId16"/>
    <p:sldMasterId id="2147483872" r:id="rId17"/>
    <p:sldMasterId id="2147483884" r:id="rId18"/>
  </p:sldMasterIdLst>
  <p:notesMasterIdLst>
    <p:notesMasterId r:id="rId80"/>
  </p:notesMasterIdLst>
  <p:handoutMasterIdLst>
    <p:handoutMasterId r:id="rId81"/>
  </p:handoutMasterIdLst>
  <p:sldIdLst>
    <p:sldId id="312" r:id="rId19"/>
    <p:sldId id="440" r:id="rId20"/>
    <p:sldId id="542" r:id="rId21"/>
    <p:sldId id="441" r:id="rId22"/>
    <p:sldId id="564" r:id="rId23"/>
    <p:sldId id="458" r:id="rId24"/>
    <p:sldId id="510" r:id="rId25"/>
    <p:sldId id="459" r:id="rId26"/>
    <p:sldId id="460" r:id="rId27"/>
    <p:sldId id="472" r:id="rId28"/>
    <p:sldId id="473" r:id="rId29"/>
    <p:sldId id="513" r:id="rId30"/>
    <p:sldId id="476" r:id="rId31"/>
    <p:sldId id="477" r:id="rId32"/>
    <p:sldId id="481" r:id="rId33"/>
    <p:sldId id="565" r:id="rId34"/>
    <p:sldId id="519" r:id="rId35"/>
    <p:sldId id="520" r:id="rId36"/>
    <p:sldId id="566" r:id="rId37"/>
    <p:sldId id="567" r:id="rId38"/>
    <p:sldId id="568" r:id="rId39"/>
    <p:sldId id="463" r:id="rId40"/>
    <p:sldId id="516" r:id="rId41"/>
    <p:sldId id="517" r:id="rId42"/>
    <p:sldId id="569" r:id="rId43"/>
    <p:sldId id="483" r:id="rId44"/>
    <p:sldId id="487" r:id="rId45"/>
    <p:sldId id="525" r:id="rId46"/>
    <p:sldId id="543" r:id="rId47"/>
    <p:sldId id="560" r:id="rId48"/>
    <p:sldId id="532" r:id="rId49"/>
    <p:sldId id="544" r:id="rId50"/>
    <p:sldId id="471" r:id="rId51"/>
    <p:sldId id="467" r:id="rId52"/>
    <p:sldId id="554" r:id="rId53"/>
    <p:sldId id="555" r:id="rId54"/>
    <p:sldId id="443" r:id="rId55"/>
    <p:sldId id="536" r:id="rId56"/>
    <p:sldId id="545" r:id="rId57"/>
    <p:sldId id="444" r:id="rId58"/>
    <p:sldId id="526" r:id="rId59"/>
    <p:sldId id="570" r:id="rId60"/>
    <p:sldId id="527" r:id="rId61"/>
    <p:sldId id="528" r:id="rId62"/>
    <p:sldId id="499" r:id="rId63"/>
    <p:sldId id="537" r:id="rId64"/>
    <p:sldId id="491" r:id="rId65"/>
    <p:sldId id="546" r:id="rId66"/>
    <p:sldId id="445" r:id="rId67"/>
    <p:sldId id="547" r:id="rId68"/>
    <p:sldId id="451" r:id="rId69"/>
    <p:sldId id="453" r:id="rId70"/>
    <p:sldId id="454" r:id="rId71"/>
    <p:sldId id="334" r:id="rId72"/>
    <p:sldId id="314" r:id="rId73"/>
    <p:sldId id="557" r:id="rId74"/>
    <p:sldId id="561" r:id="rId75"/>
    <p:sldId id="562" r:id="rId76"/>
    <p:sldId id="563" r:id="rId77"/>
    <p:sldId id="553" r:id="rId78"/>
    <p:sldId id="556" r:id="rId79"/>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FFFF"/>
    <a:srgbClr val="FF99FF"/>
    <a:srgbClr val="DEA900"/>
    <a:srgbClr val="33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8" autoAdjust="0"/>
    <p:restoredTop sz="93155" autoAdjust="0"/>
  </p:normalViewPr>
  <p:slideViewPr>
    <p:cSldViewPr>
      <p:cViewPr>
        <p:scale>
          <a:sx n="66" d="100"/>
          <a:sy n="66" d="100"/>
        </p:scale>
        <p:origin x="372" y="32"/>
      </p:cViewPr>
      <p:guideLst>
        <p:guide orient="horz" pos="2160"/>
        <p:guide pos="2880"/>
      </p:guideLst>
    </p:cSldViewPr>
  </p:slideViewPr>
  <p:outlineViewPr>
    <p:cViewPr>
      <p:scale>
        <a:sx n="33" d="100"/>
        <a:sy n="33" d="100"/>
      </p:scale>
      <p:origin x="0" y="24461"/>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slide" Target="slides/slide50.xml"/><Relationship Id="rId76" Type="http://schemas.openxmlformats.org/officeDocument/2006/relationships/slide" Target="slides/slide58.xml"/><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presProps" Target="presProps.xml"/><Relationship Id="rId19" Type="http://schemas.openxmlformats.org/officeDocument/2006/relationships/slide" Target="slides/slid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azo\Desktop\DOE%20Solar\DOE%20Solar%20Forecast%20Error%20Improvement%20Valuation%20-%20Small%20Version%20-%20Cop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'[DOE Solar Forecast Error Improvement Valuation - Small Version - Copy.xlsx]Forecast Error Plot'!$E$2</c:f>
              <c:strCache>
                <c:ptCount val="1"/>
                <c:pt idx="0">
                  <c:v>SOLAR FORECAST</c:v>
                </c:pt>
              </c:strCache>
            </c:strRef>
          </c:tx>
          <c:spPr>
            <a:ln w="22225" cap="rnd">
              <a:solidFill>
                <a:srgbClr val="0070C0"/>
              </a:solidFill>
              <a:prstDash val="solid"/>
              <a:round/>
            </a:ln>
            <a:effectLst/>
          </c:spPr>
          <c:marker>
            <c:symbol val="none"/>
          </c:marker>
          <c:cat>
            <c:numRef>
              <c:f>'[DOE Solar Forecast Error Improvement Valuation - Small Version - Copy.xlsx]Forecast Error Plot'!$D$3:$D$98</c:f>
              <c:numCache>
                <c:formatCode>General</c:formatCode>
                <c:ptCount val="9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1</c:v>
                </c:pt>
                <c:pt idx="25">
                  <c:v>2</c:v>
                </c:pt>
                <c:pt idx="26">
                  <c:v>3</c:v>
                </c:pt>
                <c:pt idx="27">
                  <c:v>4</c:v>
                </c:pt>
                <c:pt idx="28">
                  <c:v>5</c:v>
                </c:pt>
                <c:pt idx="29">
                  <c:v>6</c:v>
                </c:pt>
                <c:pt idx="30">
                  <c:v>7</c:v>
                </c:pt>
                <c:pt idx="31">
                  <c:v>8</c:v>
                </c:pt>
                <c:pt idx="32">
                  <c:v>9</c:v>
                </c:pt>
                <c:pt idx="33">
                  <c:v>10</c:v>
                </c:pt>
                <c:pt idx="34">
                  <c:v>11</c:v>
                </c:pt>
                <c:pt idx="35">
                  <c:v>12</c:v>
                </c:pt>
                <c:pt idx="36">
                  <c:v>13</c:v>
                </c:pt>
                <c:pt idx="37">
                  <c:v>14</c:v>
                </c:pt>
                <c:pt idx="38">
                  <c:v>15</c:v>
                </c:pt>
                <c:pt idx="39">
                  <c:v>16</c:v>
                </c:pt>
                <c:pt idx="40">
                  <c:v>17</c:v>
                </c:pt>
                <c:pt idx="41">
                  <c:v>18</c:v>
                </c:pt>
                <c:pt idx="42">
                  <c:v>19</c:v>
                </c:pt>
                <c:pt idx="43">
                  <c:v>20</c:v>
                </c:pt>
                <c:pt idx="44">
                  <c:v>21</c:v>
                </c:pt>
                <c:pt idx="45">
                  <c:v>22</c:v>
                </c:pt>
                <c:pt idx="46">
                  <c:v>23</c:v>
                </c:pt>
                <c:pt idx="47">
                  <c:v>24</c:v>
                </c:pt>
                <c:pt idx="48">
                  <c:v>1</c:v>
                </c:pt>
                <c:pt idx="49">
                  <c:v>2</c:v>
                </c:pt>
                <c:pt idx="50">
                  <c:v>3</c:v>
                </c:pt>
                <c:pt idx="51">
                  <c:v>4</c:v>
                </c:pt>
                <c:pt idx="52">
                  <c:v>5</c:v>
                </c:pt>
                <c:pt idx="53">
                  <c:v>6</c:v>
                </c:pt>
                <c:pt idx="54">
                  <c:v>7</c:v>
                </c:pt>
                <c:pt idx="55">
                  <c:v>8</c:v>
                </c:pt>
                <c:pt idx="56">
                  <c:v>9</c:v>
                </c:pt>
                <c:pt idx="57">
                  <c:v>10</c:v>
                </c:pt>
                <c:pt idx="58">
                  <c:v>11</c:v>
                </c:pt>
                <c:pt idx="59">
                  <c:v>12</c:v>
                </c:pt>
                <c:pt idx="60">
                  <c:v>13</c:v>
                </c:pt>
                <c:pt idx="61">
                  <c:v>14</c:v>
                </c:pt>
                <c:pt idx="62">
                  <c:v>15</c:v>
                </c:pt>
                <c:pt idx="63">
                  <c:v>16</c:v>
                </c:pt>
                <c:pt idx="64">
                  <c:v>17</c:v>
                </c:pt>
                <c:pt idx="65">
                  <c:v>18</c:v>
                </c:pt>
                <c:pt idx="66">
                  <c:v>19</c:v>
                </c:pt>
                <c:pt idx="67">
                  <c:v>20</c:v>
                </c:pt>
                <c:pt idx="68">
                  <c:v>21</c:v>
                </c:pt>
                <c:pt idx="69">
                  <c:v>22</c:v>
                </c:pt>
                <c:pt idx="70">
                  <c:v>23</c:v>
                </c:pt>
                <c:pt idx="71">
                  <c:v>24</c:v>
                </c:pt>
                <c:pt idx="72">
                  <c:v>1</c:v>
                </c:pt>
                <c:pt idx="73">
                  <c:v>2</c:v>
                </c:pt>
                <c:pt idx="74">
                  <c:v>3</c:v>
                </c:pt>
                <c:pt idx="75">
                  <c:v>4</c:v>
                </c:pt>
                <c:pt idx="76">
                  <c:v>5</c:v>
                </c:pt>
                <c:pt idx="77">
                  <c:v>6</c:v>
                </c:pt>
                <c:pt idx="78">
                  <c:v>7</c:v>
                </c:pt>
                <c:pt idx="79">
                  <c:v>8</c:v>
                </c:pt>
                <c:pt idx="80">
                  <c:v>9</c:v>
                </c:pt>
                <c:pt idx="81">
                  <c:v>10</c:v>
                </c:pt>
                <c:pt idx="82">
                  <c:v>11</c:v>
                </c:pt>
                <c:pt idx="83">
                  <c:v>12</c:v>
                </c:pt>
                <c:pt idx="84">
                  <c:v>13</c:v>
                </c:pt>
                <c:pt idx="85">
                  <c:v>14</c:v>
                </c:pt>
                <c:pt idx="86">
                  <c:v>15</c:v>
                </c:pt>
                <c:pt idx="87">
                  <c:v>16</c:v>
                </c:pt>
                <c:pt idx="88">
                  <c:v>17</c:v>
                </c:pt>
                <c:pt idx="89">
                  <c:v>18</c:v>
                </c:pt>
                <c:pt idx="90">
                  <c:v>19</c:v>
                </c:pt>
                <c:pt idx="91">
                  <c:v>20</c:v>
                </c:pt>
                <c:pt idx="92">
                  <c:v>21</c:v>
                </c:pt>
                <c:pt idx="93">
                  <c:v>22</c:v>
                </c:pt>
                <c:pt idx="94">
                  <c:v>23</c:v>
                </c:pt>
                <c:pt idx="95">
                  <c:v>24</c:v>
                </c:pt>
              </c:numCache>
            </c:numRef>
          </c:cat>
          <c:val>
            <c:numRef>
              <c:f>'[DOE Solar Forecast Error Improvement Valuation - Small Version - Copy.xlsx]Forecast Error Plot'!$E$3:$E$98</c:f>
              <c:numCache>
                <c:formatCode>General</c:formatCode>
                <c:ptCount val="96"/>
                <c:pt idx="0">
                  <c:v>0</c:v>
                </c:pt>
                <c:pt idx="1">
                  <c:v>0</c:v>
                </c:pt>
                <c:pt idx="2">
                  <c:v>0</c:v>
                </c:pt>
                <c:pt idx="3">
                  <c:v>0</c:v>
                </c:pt>
                <c:pt idx="4">
                  <c:v>0</c:v>
                </c:pt>
                <c:pt idx="5">
                  <c:v>0</c:v>
                </c:pt>
                <c:pt idx="6">
                  <c:v>0</c:v>
                </c:pt>
                <c:pt idx="7">
                  <c:v>118.9</c:v>
                </c:pt>
                <c:pt idx="8">
                  <c:v>584.5</c:v>
                </c:pt>
                <c:pt idx="9">
                  <c:v>889</c:v>
                </c:pt>
                <c:pt idx="10">
                  <c:v>1031.4000000000001</c:v>
                </c:pt>
                <c:pt idx="11">
                  <c:v>920.3</c:v>
                </c:pt>
                <c:pt idx="12">
                  <c:v>1133.9000000000001</c:v>
                </c:pt>
                <c:pt idx="13">
                  <c:v>975.6</c:v>
                </c:pt>
                <c:pt idx="14">
                  <c:v>816.9</c:v>
                </c:pt>
                <c:pt idx="15">
                  <c:v>389.7</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134.69999999999999</c:v>
                </c:pt>
                <c:pt idx="32">
                  <c:v>556.70000000000005</c:v>
                </c:pt>
                <c:pt idx="33">
                  <c:v>841.9</c:v>
                </c:pt>
                <c:pt idx="34">
                  <c:v>1003.1</c:v>
                </c:pt>
                <c:pt idx="35">
                  <c:v>1036.4000000000001</c:v>
                </c:pt>
                <c:pt idx="36">
                  <c:v>996.7</c:v>
                </c:pt>
                <c:pt idx="37">
                  <c:v>997</c:v>
                </c:pt>
                <c:pt idx="38">
                  <c:v>780.6</c:v>
                </c:pt>
                <c:pt idx="39">
                  <c:v>411.7</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120.6</c:v>
                </c:pt>
                <c:pt idx="56">
                  <c:v>536</c:v>
                </c:pt>
                <c:pt idx="57">
                  <c:v>897.9</c:v>
                </c:pt>
                <c:pt idx="58">
                  <c:v>1072.5</c:v>
                </c:pt>
                <c:pt idx="59">
                  <c:v>1064.5</c:v>
                </c:pt>
                <c:pt idx="60">
                  <c:v>1089.2</c:v>
                </c:pt>
                <c:pt idx="61">
                  <c:v>811.8</c:v>
                </c:pt>
                <c:pt idx="62">
                  <c:v>720</c:v>
                </c:pt>
                <c:pt idx="63">
                  <c:v>379.1</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136.6</c:v>
                </c:pt>
                <c:pt idx="80">
                  <c:v>594.1</c:v>
                </c:pt>
                <c:pt idx="81">
                  <c:v>870.1</c:v>
                </c:pt>
                <c:pt idx="82">
                  <c:v>1001.1</c:v>
                </c:pt>
                <c:pt idx="83">
                  <c:v>1112</c:v>
                </c:pt>
                <c:pt idx="84">
                  <c:v>1144.5</c:v>
                </c:pt>
                <c:pt idx="85">
                  <c:v>1043.5999999999999</c:v>
                </c:pt>
                <c:pt idx="86">
                  <c:v>820.40000000000009</c:v>
                </c:pt>
                <c:pt idx="87">
                  <c:v>407.3</c:v>
                </c:pt>
                <c:pt idx="88">
                  <c:v>0</c:v>
                </c:pt>
                <c:pt idx="89">
                  <c:v>0</c:v>
                </c:pt>
                <c:pt idx="90">
                  <c:v>0</c:v>
                </c:pt>
                <c:pt idx="91">
                  <c:v>0</c:v>
                </c:pt>
                <c:pt idx="92">
                  <c:v>0</c:v>
                </c:pt>
                <c:pt idx="93">
                  <c:v>0</c:v>
                </c:pt>
                <c:pt idx="94">
                  <c:v>0</c:v>
                </c:pt>
                <c:pt idx="95">
                  <c:v>0</c:v>
                </c:pt>
              </c:numCache>
            </c:numRef>
          </c:val>
          <c:smooth val="0"/>
          <c:extLst>
            <c:ext xmlns:c16="http://schemas.microsoft.com/office/drawing/2014/chart" uri="{C3380CC4-5D6E-409C-BE32-E72D297353CC}">
              <c16:uniqueId val="{00000000-C309-4B59-922F-B24DB3A110B8}"/>
            </c:ext>
          </c:extLst>
        </c:ser>
        <c:ser>
          <c:idx val="1"/>
          <c:order val="1"/>
          <c:tx>
            <c:strRef>
              <c:f>'[DOE Solar Forecast Error Improvement Valuation - Small Version - Copy.xlsx]Forecast Error Plot'!$F$2</c:f>
              <c:strCache>
                <c:ptCount val="1"/>
                <c:pt idx="0">
                  <c:v>SOLAR GENERATION (MW)</c:v>
                </c:pt>
              </c:strCache>
            </c:strRef>
          </c:tx>
          <c:spPr>
            <a:ln w="28575" cap="rnd">
              <a:solidFill>
                <a:srgbClr val="FF0000"/>
              </a:solidFill>
              <a:round/>
            </a:ln>
            <a:effectLst/>
          </c:spPr>
          <c:marker>
            <c:symbol val="none"/>
          </c:marker>
          <c:cat>
            <c:numRef>
              <c:f>'[DOE Solar Forecast Error Improvement Valuation - Small Version - Copy.xlsx]Forecast Error Plot'!$D$3:$D$98</c:f>
              <c:numCache>
                <c:formatCode>General</c:formatCode>
                <c:ptCount val="9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1</c:v>
                </c:pt>
                <c:pt idx="25">
                  <c:v>2</c:v>
                </c:pt>
                <c:pt idx="26">
                  <c:v>3</c:v>
                </c:pt>
                <c:pt idx="27">
                  <c:v>4</c:v>
                </c:pt>
                <c:pt idx="28">
                  <c:v>5</c:v>
                </c:pt>
                <c:pt idx="29">
                  <c:v>6</c:v>
                </c:pt>
                <c:pt idx="30">
                  <c:v>7</c:v>
                </c:pt>
                <c:pt idx="31">
                  <c:v>8</c:v>
                </c:pt>
                <c:pt idx="32">
                  <c:v>9</c:v>
                </c:pt>
                <c:pt idx="33">
                  <c:v>10</c:v>
                </c:pt>
                <c:pt idx="34">
                  <c:v>11</c:v>
                </c:pt>
                <c:pt idx="35">
                  <c:v>12</c:v>
                </c:pt>
                <c:pt idx="36">
                  <c:v>13</c:v>
                </c:pt>
                <c:pt idx="37">
                  <c:v>14</c:v>
                </c:pt>
                <c:pt idx="38">
                  <c:v>15</c:v>
                </c:pt>
                <c:pt idx="39">
                  <c:v>16</c:v>
                </c:pt>
                <c:pt idx="40">
                  <c:v>17</c:v>
                </c:pt>
                <c:pt idx="41">
                  <c:v>18</c:v>
                </c:pt>
                <c:pt idx="42">
                  <c:v>19</c:v>
                </c:pt>
                <c:pt idx="43">
                  <c:v>20</c:v>
                </c:pt>
                <c:pt idx="44">
                  <c:v>21</c:v>
                </c:pt>
                <c:pt idx="45">
                  <c:v>22</c:v>
                </c:pt>
                <c:pt idx="46">
                  <c:v>23</c:v>
                </c:pt>
                <c:pt idx="47">
                  <c:v>24</c:v>
                </c:pt>
                <c:pt idx="48">
                  <c:v>1</c:v>
                </c:pt>
                <c:pt idx="49">
                  <c:v>2</c:v>
                </c:pt>
                <c:pt idx="50">
                  <c:v>3</c:v>
                </c:pt>
                <c:pt idx="51">
                  <c:v>4</c:v>
                </c:pt>
                <c:pt idx="52">
                  <c:v>5</c:v>
                </c:pt>
                <c:pt idx="53">
                  <c:v>6</c:v>
                </c:pt>
                <c:pt idx="54">
                  <c:v>7</c:v>
                </c:pt>
                <c:pt idx="55">
                  <c:v>8</c:v>
                </c:pt>
                <c:pt idx="56">
                  <c:v>9</c:v>
                </c:pt>
                <c:pt idx="57">
                  <c:v>10</c:v>
                </c:pt>
                <c:pt idx="58">
                  <c:v>11</c:v>
                </c:pt>
                <c:pt idx="59">
                  <c:v>12</c:v>
                </c:pt>
                <c:pt idx="60">
                  <c:v>13</c:v>
                </c:pt>
                <c:pt idx="61">
                  <c:v>14</c:v>
                </c:pt>
                <c:pt idx="62">
                  <c:v>15</c:v>
                </c:pt>
                <c:pt idx="63">
                  <c:v>16</c:v>
                </c:pt>
                <c:pt idx="64">
                  <c:v>17</c:v>
                </c:pt>
                <c:pt idx="65">
                  <c:v>18</c:v>
                </c:pt>
                <c:pt idx="66">
                  <c:v>19</c:v>
                </c:pt>
                <c:pt idx="67">
                  <c:v>20</c:v>
                </c:pt>
                <c:pt idx="68">
                  <c:v>21</c:v>
                </c:pt>
                <c:pt idx="69">
                  <c:v>22</c:v>
                </c:pt>
                <c:pt idx="70">
                  <c:v>23</c:v>
                </c:pt>
                <c:pt idx="71">
                  <c:v>24</c:v>
                </c:pt>
                <c:pt idx="72">
                  <c:v>1</c:v>
                </c:pt>
                <c:pt idx="73">
                  <c:v>2</c:v>
                </c:pt>
                <c:pt idx="74">
                  <c:v>3</c:v>
                </c:pt>
                <c:pt idx="75">
                  <c:v>4</c:v>
                </c:pt>
                <c:pt idx="76">
                  <c:v>5</c:v>
                </c:pt>
                <c:pt idx="77">
                  <c:v>6</c:v>
                </c:pt>
                <c:pt idx="78">
                  <c:v>7</c:v>
                </c:pt>
                <c:pt idx="79">
                  <c:v>8</c:v>
                </c:pt>
                <c:pt idx="80">
                  <c:v>9</c:v>
                </c:pt>
                <c:pt idx="81">
                  <c:v>10</c:v>
                </c:pt>
                <c:pt idx="82">
                  <c:v>11</c:v>
                </c:pt>
                <c:pt idx="83">
                  <c:v>12</c:v>
                </c:pt>
                <c:pt idx="84">
                  <c:v>13</c:v>
                </c:pt>
                <c:pt idx="85">
                  <c:v>14</c:v>
                </c:pt>
                <c:pt idx="86">
                  <c:v>15</c:v>
                </c:pt>
                <c:pt idx="87">
                  <c:v>16</c:v>
                </c:pt>
                <c:pt idx="88">
                  <c:v>17</c:v>
                </c:pt>
                <c:pt idx="89">
                  <c:v>18</c:v>
                </c:pt>
                <c:pt idx="90">
                  <c:v>19</c:v>
                </c:pt>
                <c:pt idx="91">
                  <c:v>20</c:v>
                </c:pt>
                <c:pt idx="92">
                  <c:v>21</c:v>
                </c:pt>
                <c:pt idx="93">
                  <c:v>22</c:v>
                </c:pt>
                <c:pt idx="94">
                  <c:v>23</c:v>
                </c:pt>
                <c:pt idx="95">
                  <c:v>24</c:v>
                </c:pt>
              </c:numCache>
            </c:numRef>
          </c:cat>
          <c:val>
            <c:numRef>
              <c:f>'[DOE Solar Forecast Error Improvement Valuation - Small Version - Copy.xlsx]Forecast Error Plot'!$F$3:$F$98</c:f>
              <c:numCache>
                <c:formatCode>General</c:formatCode>
                <c:ptCount val="96"/>
                <c:pt idx="0">
                  <c:v>0</c:v>
                </c:pt>
                <c:pt idx="1">
                  <c:v>0</c:v>
                </c:pt>
                <c:pt idx="2">
                  <c:v>0</c:v>
                </c:pt>
                <c:pt idx="3">
                  <c:v>0</c:v>
                </c:pt>
                <c:pt idx="4">
                  <c:v>0</c:v>
                </c:pt>
                <c:pt idx="5">
                  <c:v>0</c:v>
                </c:pt>
                <c:pt idx="6">
                  <c:v>0</c:v>
                </c:pt>
                <c:pt idx="7">
                  <c:v>5.1502222225000001</c:v>
                </c:pt>
                <c:pt idx="8">
                  <c:v>244.53597222499999</c:v>
                </c:pt>
                <c:pt idx="9">
                  <c:v>507.36</c:v>
                </c:pt>
                <c:pt idx="10">
                  <c:v>730.25227778333249</c:v>
                </c:pt>
                <c:pt idx="11">
                  <c:v>827.35400000833295</c:v>
                </c:pt>
                <c:pt idx="12">
                  <c:v>973.60019443333294</c:v>
                </c:pt>
                <c:pt idx="13">
                  <c:v>938.01224999999931</c:v>
                </c:pt>
                <c:pt idx="14">
                  <c:v>809.9660555583331</c:v>
                </c:pt>
                <c:pt idx="15">
                  <c:v>475.38180555833299</c:v>
                </c:pt>
                <c:pt idx="16">
                  <c:v>63.316055556416629</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19.792305556666701</c:v>
                </c:pt>
                <c:pt idx="32">
                  <c:v>348.75619444166648</c:v>
                </c:pt>
                <c:pt idx="33">
                  <c:v>710.9168333333331</c:v>
                </c:pt>
                <c:pt idx="34">
                  <c:v>961.63583332500002</c:v>
                </c:pt>
                <c:pt idx="35">
                  <c:v>1084.3784722333301</c:v>
                </c:pt>
                <c:pt idx="36">
                  <c:v>1056.69861111667</c:v>
                </c:pt>
                <c:pt idx="37">
                  <c:v>943.49641665833303</c:v>
                </c:pt>
                <c:pt idx="38">
                  <c:v>783.94008332499948</c:v>
                </c:pt>
                <c:pt idx="39">
                  <c:v>487.68166665833297</c:v>
                </c:pt>
                <c:pt idx="40">
                  <c:v>45.318111109999997</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21.78472222499996</c:v>
                </c:pt>
                <c:pt idx="56">
                  <c:v>332.70744445000003</c:v>
                </c:pt>
                <c:pt idx="57">
                  <c:v>722.33088889166697</c:v>
                </c:pt>
                <c:pt idx="58">
                  <c:v>1036.6600833416701</c:v>
                </c:pt>
                <c:pt idx="59">
                  <c:v>1173.1023055416699</c:v>
                </c:pt>
                <c:pt idx="60">
                  <c:v>1142.1268611083301</c:v>
                </c:pt>
                <c:pt idx="61">
                  <c:v>1007.449</c:v>
                </c:pt>
                <c:pt idx="62">
                  <c:v>779.11569444999998</c:v>
                </c:pt>
                <c:pt idx="63">
                  <c:v>452.70144444166692</c:v>
                </c:pt>
                <c:pt idx="64">
                  <c:v>45.023944444166702</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6.4479444441666702</c:v>
                </c:pt>
                <c:pt idx="80">
                  <c:v>207.05394444749999</c:v>
                </c:pt>
                <c:pt idx="81">
                  <c:v>523.76622222499918</c:v>
                </c:pt>
                <c:pt idx="82">
                  <c:v>821.21913888333302</c:v>
                </c:pt>
                <c:pt idx="83">
                  <c:v>968.9157222333331</c:v>
                </c:pt>
                <c:pt idx="84">
                  <c:v>955.66180555000005</c:v>
                </c:pt>
                <c:pt idx="85">
                  <c:v>784.97905557499996</c:v>
                </c:pt>
                <c:pt idx="86">
                  <c:v>632.20772221666698</c:v>
                </c:pt>
                <c:pt idx="87">
                  <c:v>264.25499999750002</c:v>
                </c:pt>
                <c:pt idx="88">
                  <c:v>48.472083338333299</c:v>
                </c:pt>
                <c:pt idx="89">
                  <c:v>0</c:v>
                </c:pt>
                <c:pt idx="90">
                  <c:v>0</c:v>
                </c:pt>
                <c:pt idx="91">
                  <c:v>0</c:v>
                </c:pt>
                <c:pt idx="92">
                  <c:v>0</c:v>
                </c:pt>
                <c:pt idx="93">
                  <c:v>0</c:v>
                </c:pt>
                <c:pt idx="94">
                  <c:v>0</c:v>
                </c:pt>
                <c:pt idx="95">
                  <c:v>0</c:v>
                </c:pt>
              </c:numCache>
            </c:numRef>
          </c:val>
          <c:smooth val="0"/>
          <c:extLst>
            <c:ext xmlns:c16="http://schemas.microsoft.com/office/drawing/2014/chart" uri="{C3380CC4-5D6E-409C-BE32-E72D297353CC}">
              <c16:uniqueId val="{00000001-C309-4B59-922F-B24DB3A110B8}"/>
            </c:ext>
          </c:extLst>
        </c:ser>
        <c:dLbls>
          <c:showLegendKey val="0"/>
          <c:showVal val="0"/>
          <c:showCatName val="0"/>
          <c:showSerName val="0"/>
          <c:showPercent val="0"/>
          <c:showBubbleSize val="0"/>
        </c:dLbls>
        <c:smooth val="0"/>
        <c:axId val="352919424"/>
        <c:axId val="352919816"/>
      </c:lineChart>
      <c:catAx>
        <c:axId val="352919424"/>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Hour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352919816"/>
        <c:crosses val="autoZero"/>
        <c:auto val="1"/>
        <c:lblAlgn val="ctr"/>
        <c:lblOffset val="100"/>
        <c:noMultiLvlLbl val="0"/>
      </c:catAx>
      <c:valAx>
        <c:axId val="352919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352919424"/>
        <c:crossesAt val="1"/>
        <c:crossBetween val="between"/>
      </c:valAx>
      <c:spPr>
        <a:solidFill>
          <a:schemeClr val="bg1">
            <a:lumMod val="95000"/>
          </a:schemeClr>
        </a:solidFill>
        <a:ln>
          <a:noFill/>
        </a:ln>
        <a:effectLst/>
      </c:spPr>
    </c:plotArea>
    <c:legend>
      <c:legendPos val="b"/>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1">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B28165-04BA-4153-93E2-AD26AB8A3991}" type="doc">
      <dgm:prSet loTypeId="urn:microsoft.com/office/officeart/2005/8/layout/hProcess9" loCatId="process" qsTypeId="urn:microsoft.com/office/officeart/2005/8/quickstyle/simple4" qsCatId="simple" csTypeId="urn:microsoft.com/office/officeart/2005/8/colors/colorful4" csCatId="colorful" phldr="1"/>
      <dgm:spPr/>
      <dgm:t>
        <a:bodyPr/>
        <a:lstStyle/>
        <a:p>
          <a:endParaRPr lang="en-US"/>
        </a:p>
      </dgm:t>
    </dgm:pt>
    <dgm:pt modelId="{4EEF3FBD-14DB-4D96-968A-16901A1030A9}">
      <dgm:prSet phldrT="[Text]" custT="1"/>
      <dgm:spPr>
        <a:solidFill>
          <a:srgbClr val="92D050"/>
        </a:solidFill>
        <a:ln>
          <a:solidFill>
            <a:schemeClr val="accent3">
              <a:lumMod val="50000"/>
            </a:schemeClr>
          </a:solidFill>
        </a:ln>
      </dgm:spPr>
      <dgm:t>
        <a:bodyPr lIns="9144" tIns="9144" rIns="9144" bIns="9144"/>
        <a:lstStyle/>
        <a:p>
          <a:r>
            <a:rPr lang="en-US" sz="1100" b="1" dirty="0" smtClean="0">
              <a:solidFill>
                <a:sysClr val="windowText" lastClr="000000"/>
              </a:solidFill>
            </a:rPr>
            <a:t>Weather</a:t>
          </a:r>
          <a:endParaRPr lang="en-US" sz="1100" b="1" dirty="0">
            <a:solidFill>
              <a:sysClr val="windowText" lastClr="000000"/>
            </a:solidFill>
          </a:endParaRPr>
        </a:p>
      </dgm:t>
    </dgm:pt>
    <dgm:pt modelId="{3A1E5F53-4B1A-4BB3-B028-44FDE4C0E145}" type="parTrans" cxnId="{86B081DA-6909-4CAC-9668-82F46BA113FE}">
      <dgm:prSet/>
      <dgm:spPr/>
      <dgm:t>
        <a:bodyPr/>
        <a:lstStyle/>
        <a:p>
          <a:endParaRPr lang="en-US" sz="800"/>
        </a:p>
      </dgm:t>
    </dgm:pt>
    <dgm:pt modelId="{10AC5837-589A-40D2-934B-8508D32AED80}" type="sibTrans" cxnId="{86B081DA-6909-4CAC-9668-82F46BA113FE}">
      <dgm:prSet/>
      <dgm:spPr/>
      <dgm:t>
        <a:bodyPr/>
        <a:lstStyle/>
        <a:p>
          <a:endParaRPr lang="en-US" sz="800"/>
        </a:p>
      </dgm:t>
    </dgm:pt>
    <dgm:pt modelId="{0813BF55-5793-4033-9FD3-621CE9EE3175}">
      <dgm:prSet phldrT="[Text]" custT="1"/>
      <dgm:spPr/>
      <dgm:t>
        <a:bodyPr/>
        <a:lstStyle/>
        <a:p>
          <a:r>
            <a:rPr lang="en-US" sz="1100" b="1" dirty="0">
              <a:solidFill>
                <a:schemeClr val="bg1"/>
              </a:solidFill>
            </a:rPr>
            <a:t>Monitoring Observation</a:t>
          </a:r>
        </a:p>
      </dgm:t>
    </dgm:pt>
    <dgm:pt modelId="{C87C20A6-8797-486E-B741-9DCCDDF34932}" type="parTrans" cxnId="{A77B45EE-D69B-4551-8636-8A4226F4148C}">
      <dgm:prSet/>
      <dgm:spPr/>
      <dgm:t>
        <a:bodyPr/>
        <a:lstStyle/>
        <a:p>
          <a:endParaRPr lang="en-US" sz="800"/>
        </a:p>
      </dgm:t>
    </dgm:pt>
    <dgm:pt modelId="{A0C9C247-B827-49A0-9909-8531D3B2AAD7}" type="sibTrans" cxnId="{A77B45EE-D69B-4551-8636-8A4226F4148C}">
      <dgm:prSet/>
      <dgm:spPr/>
      <dgm:t>
        <a:bodyPr/>
        <a:lstStyle/>
        <a:p>
          <a:endParaRPr lang="en-US" sz="800"/>
        </a:p>
      </dgm:t>
    </dgm:pt>
    <dgm:pt modelId="{7C9ADC38-E1DD-4E1C-81FB-FDFF3037FA27}">
      <dgm:prSet phldrT="[Text]" custT="1"/>
      <dgm:spPr/>
      <dgm:t>
        <a:bodyPr/>
        <a:lstStyle/>
        <a:p>
          <a:r>
            <a:rPr lang="en-US" sz="1100" b="1">
              <a:solidFill>
                <a:schemeClr val="bg1"/>
              </a:solidFill>
            </a:rPr>
            <a:t>Modelling</a:t>
          </a:r>
        </a:p>
      </dgm:t>
    </dgm:pt>
    <dgm:pt modelId="{F132EFD3-180E-4BB4-99CD-64DEE9985F0F}" type="parTrans" cxnId="{C0928CAD-4CB0-49D8-9923-5889A77C8C03}">
      <dgm:prSet/>
      <dgm:spPr/>
      <dgm:t>
        <a:bodyPr/>
        <a:lstStyle/>
        <a:p>
          <a:endParaRPr lang="en-US" sz="800"/>
        </a:p>
      </dgm:t>
    </dgm:pt>
    <dgm:pt modelId="{70C25E14-28A3-4C0D-9BB1-192A7929AAA5}" type="sibTrans" cxnId="{C0928CAD-4CB0-49D8-9923-5889A77C8C03}">
      <dgm:prSet/>
      <dgm:spPr/>
      <dgm:t>
        <a:bodyPr/>
        <a:lstStyle/>
        <a:p>
          <a:endParaRPr lang="en-US" sz="800"/>
        </a:p>
      </dgm:t>
    </dgm:pt>
    <dgm:pt modelId="{EA7C2C0B-700E-4112-A5D8-8CA07DC75291}">
      <dgm:prSet phldrT="[Text]" custT="1"/>
      <dgm:spPr/>
      <dgm:t>
        <a:bodyPr/>
        <a:lstStyle/>
        <a:p>
          <a:r>
            <a:rPr lang="en-US" sz="1100" b="1">
              <a:solidFill>
                <a:schemeClr val="bg1"/>
              </a:solidFill>
            </a:rPr>
            <a:t>Forecasting</a:t>
          </a:r>
        </a:p>
      </dgm:t>
    </dgm:pt>
    <dgm:pt modelId="{B763D766-4526-4BC1-88BE-6CDF5C53BE11}" type="parTrans" cxnId="{CA16168D-8CA3-4694-BE1C-90B0FB3C075B}">
      <dgm:prSet/>
      <dgm:spPr/>
      <dgm:t>
        <a:bodyPr/>
        <a:lstStyle/>
        <a:p>
          <a:endParaRPr lang="en-US" sz="800"/>
        </a:p>
      </dgm:t>
    </dgm:pt>
    <dgm:pt modelId="{60CF4C92-CFBE-403F-84D1-91F6BEF98F78}" type="sibTrans" cxnId="{CA16168D-8CA3-4694-BE1C-90B0FB3C075B}">
      <dgm:prSet/>
      <dgm:spPr/>
      <dgm:t>
        <a:bodyPr/>
        <a:lstStyle/>
        <a:p>
          <a:endParaRPr lang="en-US" sz="800"/>
        </a:p>
      </dgm:t>
    </dgm:pt>
    <dgm:pt modelId="{1353A9DD-97A2-4F94-A4CE-E231CB6D5DDC}">
      <dgm:prSet phldrT="[Text]" custT="1"/>
      <dgm:spPr/>
      <dgm:t>
        <a:bodyPr/>
        <a:lstStyle/>
        <a:p>
          <a:r>
            <a:rPr lang="en-US" sz="1100" b="1" dirty="0">
              <a:solidFill>
                <a:schemeClr val="bg1"/>
              </a:solidFill>
            </a:rPr>
            <a:t>Dissemination &amp; Communication</a:t>
          </a:r>
        </a:p>
      </dgm:t>
    </dgm:pt>
    <dgm:pt modelId="{21585C6A-D0A4-4397-B756-E2C7FFD285B9}" type="parTrans" cxnId="{CB83B948-0C12-4951-B671-41E34354A896}">
      <dgm:prSet/>
      <dgm:spPr/>
      <dgm:t>
        <a:bodyPr/>
        <a:lstStyle/>
        <a:p>
          <a:endParaRPr lang="en-US" sz="800"/>
        </a:p>
      </dgm:t>
    </dgm:pt>
    <dgm:pt modelId="{BD6F7BE1-C7FB-4A7E-BA85-15A0EC41CCD9}" type="sibTrans" cxnId="{CB83B948-0C12-4951-B671-41E34354A896}">
      <dgm:prSet/>
      <dgm:spPr/>
      <dgm:t>
        <a:bodyPr/>
        <a:lstStyle/>
        <a:p>
          <a:endParaRPr lang="en-US" sz="800"/>
        </a:p>
      </dgm:t>
    </dgm:pt>
    <dgm:pt modelId="{A759932E-7BF0-4185-8A2E-A6BD458FE15F}">
      <dgm:prSet phldrT="[Text]" custT="1"/>
      <dgm:spPr/>
      <dgm:t>
        <a:bodyPr/>
        <a:lstStyle/>
        <a:p>
          <a:r>
            <a:rPr lang="en-US" sz="1100" b="1">
              <a:solidFill>
                <a:schemeClr val="bg1"/>
              </a:solidFill>
            </a:rPr>
            <a:t>Uses / Decision Making</a:t>
          </a:r>
        </a:p>
      </dgm:t>
    </dgm:pt>
    <dgm:pt modelId="{F8D65D4E-10E5-49FC-828B-6E71AC100D67}" type="parTrans" cxnId="{66BCDDBB-A8B3-4B28-BAF7-65D8A2C963D3}">
      <dgm:prSet/>
      <dgm:spPr/>
      <dgm:t>
        <a:bodyPr/>
        <a:lstStyle/>
        <a:p>
          <a:endParaRPr lang="en-US" sz="800"/>
        </a:p>
      </dgm:t>
    </dgm:pt>
    <dgm:pt modelId="{EC39D6F8-B066-4AE9-B43B-99CA3008A118}" type="sibTrans" cxnId="{66BCDDBB-A8B3-4B28-BAF7-65D8A2C963D3}">
      <dgm:prSet/>
      <dgm:spPr/>
      <dgm:t>
        <a:bodyPr/>
        <a:lstStyle/>
        <a:p>
          <a:endParaRPr lang="en-US" sz="800"/>
        </a:p>
      </dgm:t>
    </dgm:pt>
    <dgm:pt modelId="{C79043F7-A916-4B8B-87C7-F357E0DC4A33}">
      <dgm:prSet phldrT="[Text]" custT="1"/>
      <dgm:spPr/>
      <dgm:t>
        <a:bodyPr lIns="9144" tIns="9144" rIns="9144" bIns="9144"/>
        <a:lstStyle/>
        <a:p>
          <a:r>
            <a:rPr lang="en-US" sz="1100" b="1">
              <a:solidFill>
                <a:schemeClr val="bg1"/>
              </a:solidFill>
            </a:rPr>
            <a:t>Perception Interpretation</a:t>
          </a:r>
        </a:p>
      </dgm:t>
    </dgm:pt>
    <dgm:pt modelId="{AE1A871B-4CFD-411F-A868-F54EF14A8213}" type="parTrans" cxnId="{7568F78F-695A-49CA-BEC8-271E457938C0}">
      <dgm:prSet/>
      <dgm:spPr/>
      <dgm:t>
        <a:bodyPr/>
        <a:lstStyle/>
        <a:p>
          <a:endParaRPr lang="en-US" sz="800"/>
        </a:p>
      </dgm:t>
    </dgm:pt>
    <dgm:pt modelId="{DFE610AD-B7C3-4352-B69F-00969D21072A}" type="sibTrans" cxnId="{7568F78F-695A-49CA-BEC8-271E457938C0}">
      <dgm:prSet/>
      <dgm:spPr/>
      <dgm:t>
        <a:bodyPr/>
        <a:lstStyle/>
        <a:p>
          <a:endParaRPr lang="en-US" sz="800"/>
        </a:p>
      </dgm:t>
    </dgm:pt>
    <dgm:pt modelId="{05EF65CE-6E7F-4178-B44B-9A679D7678EB}">
      <dgm:prSet phldrT="[Text]" custT="1"/>
      <dgm:spPr>
        <a:gradFill rotWithShape="0">
          <a:gsLst>
            <a:gs pos="0">
              <a:schemeClr val="accent4">
                <a:hueOff val="-3906673"/>
                <a:satOff val="23537"/>
                <a:lumOff val="1887"/>
                <a:shade val="51000"/>
                <a:satMod val="130000"/>
                <a:alpha val="46000"/>
              </a:schemeClr>
            </a:gs>
            <a:gs pos="80000">
              <a:schemeClr val="accent4">
                <a:hueOff val="-3906673"/>
                <a:satOff val="23537"/>
                <a:lumOff val="1887"/>
                <a:alphaOff val="0"/>
                <a:shade val="93000"/>
                <a:satMod val="130000"/>
              </a:schemeClr>
            </a:gs>
            <a:gs pos="100000">
              <a:schemeClr val="accent4">
                <a:hueOff val="-3906673"/>
                <a:satOff val="23537"/>
                <a:lumOff val="1887"/>
                <a:alphaOff val="0"/>
                <a:shade val="94000"/>
                <a:satMod val="135000"/>
              </a:schemeClr>
            </a:gs>
          </a:gsLst>
        </a:gradFill>
      </dgm:spPr>
      <dgm:t>
        <a:bodyPr/>
        <a:lstStyle/>
        <a:p>
          <a:r>
            <a:rPr lang="en-US" sz="1100" b="1">
              <a:solidFill>
                <a:schemeClr val="tx1"/>
              </a:solidFill>
            </a:rPr>
            <a:t>Outcomes</a:t>
          </a:r>
        </a:p>
      </dgm:t>
    </dgm:pt>
    <dgm:pt modelId="{9E9E2FD0-A245-40D3-B09E-4CC20FB3E16D}" type="parTrans" cxnId="{6DCF20DD-E719-4DA7-8D3F-1F0F9735029A}">
      <dgm:prSet/>
      <dgm:spPr/>
      <dgm:t>
        <a:bodyPr/>
        <a:lstStyle/>
        <a:p>
          <a:endParaRPr lang="en-US" sz="800"/>
        </a:p>
      </dgm:t>
    </dgm:pt>
    <dgm:pt modelId="{0CE62E81-08FE-49C5-B447-F03F1C5211B6}" type="sibTrans" cxnId="{6DCF20DD-E719-4DA7-8D3F-1F0F9735029A}">
      <dgm:prSet/>
      <dgm:spPr/>
      <dgm:t>
        <a:bodyPr/>
        <a:lstStyle/>
        <a:p>
          <a:endParaRPr lang="en-US" sz="800"/>
        </a:p>
      </dgm:t>
    </dgm:pt>
    <dgm:pt modelId="{E08BF7E1-AB2C-4C2D-9DD5-35B4DCE286A4}">
      <dgm:prSet phldrT="[Text]" custT="1"/>
      <dgm:spPr>
        <a:solidFill>
          <a:srgbClr val="FF6600"/>
        </a:solidFill>
        <a:ln>
          <a:solidFill>
            <a:schemeClr val="accent6">
              <a:lumMod val="50000"/>
            </a:schemeClr>
          </a:solidFill>
        </a:ln>
      </dgm:spPr>
      <dgm:t>
        <a:bodyPr/>
        <a:lstStyle/>
        <a:p>
          <a:r>
            <a:rPr lang="en-US" sz="1100" b="1" dirty="0">
              <a:solidFill>
                <a:sysClr val="windowText" lastClr="000000"/>
              </a:solidFill>
            </a:rPr>
            <a:t>Economic &amp; social values</a:t>
          </a:r>
        </a:p>
      </dgm:t>
    </dgm:pt>
    <dgm:pt modelId="{B693F86D-C8B4-45C0-85A8-C9285CABEF92}" type="parTrans" cxnId="{A6EC69DC-7974-4EF8-95C2-5293CDB864E0}">
      <dgm:prSet/>
      <dgm:spPr/>
      <dgm:t>
        <a:bodyPr/>
        <a:lstStyle/>
        <a:p>
          <a:endParaRPr lang="en-US" sz="800"/>
        </a:p>
      </dgm:t>
    </dgm:pt>
    <dgm:pt modelId="{0FA9D3F3-EC39-4430-AE2B-6813DF2F6131}" type="sibTrans" cxnId="{A6EC69DC-7974-4EF8-95C2-5293CDB864E0}">
      <dgm:prSet/>
      <dgm:spPr/>
      <dgm:t>
        <a:bodyPr/>
        <a:lstStyle/>
        <a:p>
          <a:endParaRPr lang="en-US" sz="800"/>
        </a:p>
      </dgm:t>
    </dgm:pt>
    <dgm:pt modelId="{5F841948-34C8-4FAE-98CE-1994ADB6A990}" type="pres">
      <dgm:prSet presAssocID="{25B28165-04BA-4153-93E2-AD26AB8A3991}" presName="CompostProcess" presStyleCnt="0">
        <dgm:presLayoutVars>
          <dgm:dir/>
          <dgm:resizeHandles val="exact"/>
        </dgm:presLayoutVars>
      </dgm:prSet>
      <dgm:spPr/>
      <dgm:t>
        <a:bodyPr/>
        <a:lstStyle/>
        <a:p>
          <a:endParaRPr lang="en-US"/>
        </a:p>
      </dgm:t>
    </dgm:pt>
    <dgm:pt modelId="{85EF7201-0ACA-450F-83E4-A7979D9B9A5E}" type="pres">
      <dgm:prSet presAssocID="{25B28165-04BA-4153-93E2-AD26AB8A3991}" presName="arrow" presStyleLbl="bgShp" presStyleIdx="0" presStyleCnt="1" custScaleX="95465" custLinFactNeighborX="-4899" custLinFactNeighborY="6673"/>
      <dgm:spPr>
        <a:solidFill>
          <a:schemeClr val="bg2">
            <a:lumMod val="75000"/>
            <a:alpha val="26000"/>
          </a:schemeClr>
        </a:solidFill>
        <a:ln>
          <a:solidFill>
            <a:schemeClr val="tx1"/>
          </a:solidFill>
        </a:ln>
      </dgm:spPr>
    </dgm:pt>
    <dgm:pt modelId="{306E942A-849E-45ED-94C5-DA2FD1962706}" type="pres">
      <dgm:prSet presAssocID="{25B28165-04BA-4153-93E2-AD26AB8A3991}" presName="linearProcess" presStyleCnt="0"/>
      <dgm:spPr/>
    </dgm:pt>
    <dgm:pt modelId="{C51F6424-74EA-4685-9271-A8C21EF39CB1}" type="pres">
      <dgm:prSet presAssocID="{4EEF3FBD-14DB-4D96-968A-16901A1030A9}" presName="textNode" presStyleLbl="node1" presStyleIdx="0" presStyleCnt="9" custScaleX="104383" custLinFactNeighborX="16792">
        <dgm:presLayoutVars>
          <dgm:bulletEnabled val="1"/>
        </dgm:presLayoutVars>
      </dgm:prSet>
      <dgm:spPr/>
      <dgm:t>
        <a:bodyPr/>
        <a:lstStyle/>
        <a:p>
          <a:endParaRPr lang="en-US"/>
        </a:p>
      </dgm:t>
    </dgm:pt>
    <dgm:pt modelId="{A1416673-D376-4CC0-88C3-8FE4842BD985}" type="pres">
      <dgm:prSet presAssocID="{10AC5837-589A-40D2-934B-8508D32AED80}" presName="sibTrans" presStyleCnt="0"/>
      <dgm:spPr/>
    </dgm:pt>
    <dgm:pt modelId="{90CDCA5F-DF83-4EF0-A45F-45C48B27568B}" type="pres">
      <dgm:prSet presAssocID="{0813BF55-5793-4033-9FD3-621CE9EE3175}" presName="textNode" presStyleLbl="node1" presStyleIdx="1" presStyleCnt="9" custScaleX="144902" custLinFactNeighborX="16792">
        <dgm:presLayoutVars>
          <dgm:bulletEnabled val="1"/>
        </dgm:presLayoutVars>
      </dgm:prSet>
      <dgm:spPr/>
      <dgm:t>
        <a:bodyPr/>
        <a:lstStyle/>
        <a:p>
          <a:endParaRPr lang="en-US"/>
        </a:p>
      </dgm:t>
    </dgm:pt>
    <dgm:pt modelId="{8B302636-4716-47B0-ADE4-3A4EAFCA2CA1}" type="pres">
      <dgm:prSet presAssocID="{A0C9C247-B827-49A0-9909-8531D3B2AAD7}" presName="sibTrans" presStyleCnt="0"/>
      <dgm:spPr/>
    </dgm:pt>
    <dgm:pt modelId="{C3DCE49B-EC69-4634-8DAC-A4AE560C65EC}" type="pres">
      <dgm:prSet presAssocID="{7C9ADC38-E1DD-4E1C-81FB-FDFF3037FA27}" presName="textNode" presStyleLbl="node1" presStyleIdx="2" presStyleCnt="9" custScaleX="121826" custLinFactNeighborX="16792">
        <dgm:presLayoutVars>
          <dgm:bulletEnabled val="1"/>
        </dgm:presLayoutVars>
      </dgm:prSet>
      <dgm:spPr/>
      <dgm:t>
        <a:bodyPr/>
        <a:lstStyle/>
        <a:p>
          <a:endParaRPr lang="en-US"/>
        </a:p>
      </dgm:t>
    </dgm:pt>
    <dgm:pt modelId="{9B9F6137-8A7A-4CDB-88BD-3F2E9B583FBB}" type="pres">
      <dgm:prSet presAssocID="{70C25E14-28A3-4C0D-9BB1-192A7929AAA5}" presName="sibTrans" presStyleCnt="0"/>
      <dgm:spPr/>
    </dgm:pt>
    <dgm:pt modelId="{A68C7DF1-9AC8-4440-99CB-FCCE1188A0E9}" type="pres">
      <dgm:prSet presAssocID="{EA7C2C0B-700E-4112-A5D8-8CA07DC75291}" presName="textNode" presStyleLbl="node1" presStyleIdx="3" presStyleCnt="9" custScaleX="132395" custLinFactNeighborX="16792">
        <dgm:presLayoutVars>
          <dgm:bulletEnabled val="1"/>
        </dgm:presLayoutVars>
      </dgm:prSet>
      <dgm:spPr/>
      <dgm:t>
        <a:bodyPr/>
        <a:lstStyle/>
        <a:p>
          <a:endParaRPr lang="en-US"/>
        </a:p>
      </dgm:t>
    </dgm:pt>
    <dgm:pt modelId="{C5C4BF42-42A6-4A24-A154-BD5DE80D91CF}" type="pres">
      <dgm:prSet presAssocID="{60CF4C92-CFBE-403F-84D1-91F6BEF98F78}" presName="sibTrans" presStyleCnt="0"/>
      <dgm:spPr/>
    </dgm:pt>
    <dgm:pt modelId="{5DFD8D7A-A682-4B50-A094-30D9F5B6C5DB}" type="pres">
      <dgm:prSet presAssocID="{1353A9DD-97A2-4F94-A4CE-E231CB6D5DDC}" presName="textNode" presStyleLbl="node1" presStyleIdx="4" presStyleCnt="9" custScaleX="172729" custLinFactNeighborX="16792">
        <dgm:presLayoutVars>
          <dgm:bulletEnabled val="1"/>
        </dgm:presLayoutVars>
      </dgm:prSet>
      <dgm:spPr/>
      <dgm:t>
        <a:bodyPr/>
        <a:lstStyle/>
        <a:p>
          <a:endParaRPr lang="en-US"/>
        </a:p>
      </dgm:t>
    </dgm:pt>
    <dgm:pt modelId="{7DE2F5FE-042D-45B5-A73E-29BCB91BFB2B}" type="pres">
      <dgm:prSet presAssocID="{BD6F7BE1-C7FB-4A7E-BA85-15A0EC41CCD9}" presName="sibTrans" presStyleCnt="0"/>
      <dgm:spPr/>
    </dgm:pt>
    <dgm:pt modelId="{237D5D45-6AAE-4610-AE4E-3F4651E15AFE}" type="pres">
      <dgm:prSet presAssocID="{C79043F7-A916-4B8B-87C7-F357E0DC4A33}" presName="textNode" presStyleLbl="node1" presStyleIdx="5" presStyleCnt="9" custScaleX="151137" custLinFactNeighborX="16792">
        <dgm:presLayoutVars>
          <dgm:bulletEnabled val="1"/>
        </dgm:presLayoutVars>
      </dgm:prSet>
      <dgm:spPr/>
      <dgm:t>
        <a:bodyPr/>
        <a:lstStyle/>
        <a:p>
          <a:endParaRPr lang="en-US"/>
        </a:p>
      </dgm:t>
    </dgm:pt>
    <dgm:pt modelId="{39E3E2A9-9B60-45FF-B8D8-FD8760CE091B}" type="pres">
      <dgm:prSet presAssocID="{DFE610AD-B7C3-4352-B69F-00969D21072A}" presName="sibTrans" presStyleCnt="0"/>
      <dgm:spPr/>
    </dgm:pt>
    <dgm:pt modelId="{20E48E3F-B1BE-46C9-A40B-F8CE91AE9F70}" type="pres">
      <dgm:prSet presAssocID="{A759932E-7BF0-4185-8A2E-A6BD458FE15F}" presName="textNode" presStyleLbl="node1" presStyleIdx="6" presStyleCnt="9" custScaleX="104383" custLinFactNeighborX="16792">
        <dgm:presLayoutVars>
          <dgm:bulletEnabled val="1"/>
        </dgm:presLayoutVars>
      </dgm:prSet>
      <dgm:spPr/>
      <dgm:t>
        <a:bodyPr/>
        <a:lstStyle/>
        <a:p>
          <a:endParaRPr lang="en-US"/>
        </a:p>
      </dgm:t>
    </dgm:pt>
    <dgm:pt modelId="{5AC60C3B-D148-4216-9D26-48C426825304}" type="pres">
      <dgm:prSet presAssocID="{EC39D6F8-B066-4AE9-B43B-99CA3008A118}" presName="sibTrans" presStyleCnt="0"/>
      <dgm:spPr/>
    </dgm:pt>
    <dgm:pt modelId="{AAFDB27C-6E78-4520-AA65-91724D89136C}" type="pres">
      <dgm:prSet presAssocID="{05EF65CE-6E7F-4178-B44B-9A679D7678EB}" presName="textNode" presStyleLbl="node1" presStyleIdx="7" presStyleCnt="9" custScaleX="126540" custLinFactX="4842" custLinFactNeighborX="100000" custLinFactNeighborY="977">
        <dgm:presLayoutVars>
          <dgm:bulletEnabled val="1"/>
        </dgm:presLayoutVars>
      </dgm:prSet>
      <dgm:spPr/>
      <dgm:t>
        <a:bodyPr/>
        <a:lstStyle/>
        <a:p>
          <a:endParaRPr lang="en-US"/>
        </a:p>
      </dgm:t>
    </dgm:pt>
    <dgm:pt modelId="{6EF889B2-3642-452E-A8F1-34282D48E005}" type="pres">
      <dgm:prSet presAssocID="{0CE62E81-08FE-49C5-B447-F03F1C5211B6}" presName="sibTrans" presStyleCnt="0"/>
      <dgm:spPr/>
    </dgm:pt>
    <dgm:pt modelId="{AC9BE0FC-38ED-475F-B71C-94D38A51737B}" type="pres">
      <dgm:prSet presAssocID="{E08BF7E1-AB2C-4C2D-9DD5-35B4DCE286A4}" presName="textNode" presStyleLbl="node1" presStyleIdx="8" presStyleCnt="9" custScaleX="116573" custLinFactNeighborX="-47865">
        <dgm:presLayoutVars>
          <dgm:bulletEnabled val="1"/>
        </dgm:presLayoutVars>
      </dgm:prSet>
      <dgm:spPr/>
      <dgm:t>
        <a:bodyPr/>
        <a:lstStyle/>
        <a:p>
          <a:endParaRPr lang="en-US"/>
        </a:p>
      </dgm:t>
    </dgm:pt>
  </dgm:ptLst>
  <dgm:cxnLst>
    <dgm:cxn modelId="{B59AFBAE-3285-4D71-A316-9CDEFF6A9847}" type="presOf" srcId="{05EF65CE-6E7F-4178-B44B-9A679D7678EB}" destId="{AAFDB27C-6E78-4520-AA65-91724D89136C}" srcOrd="0" destOrd="0" presId="urn:microsoft.com/office/officeart/2005/8/layout/hProcess9"/>
    <dgm:cxn modelId="{BFFBAF0F-6EFF-4408-92CF-066B7E856ECF}" type="presOf" srcId="{A759932E-7BF0-4185-8A2E-A6BD458FE15F}" destId="{20E48E3F-B1BE-46C9-A40B-F8CE91AE9F70}" srcOrd="0" destOrd="0" presId="urn:microsoft.com/office/officeart/2005/8/layout/hProcess9"/>
    <dgm:cxn modelId="{5F59D135-709B-4BC4-8BCF-8282B7A0FD91}" type="presOf" srcId="{EA7C2C0B-700E-4112-A5D8-8CA07DC75291}" destId="{A68C7DF1-9AC8-4440-99CB-FCCE1188A0E9}" srcOrd="0" destOrd="0" presId="urn:microsoft.com/office/officeart/2005/8/layout/hProcess9"/>
    <dgm:cxn modelId="{6F623664-B96B-459A-BDA2-3B2769FC4AB1}" type="presOf" srcId="{25B28165-04BA-4153-93E2-AD26AB8A3991}" destId="{5F841948-34C8-4FAE-98CE-1994ADB6A990}" srcOrd="0" destOrd="0" presId="urn:microsoft.com/office/officeart/2005/8/layout/hProcess9"/>
    <dgm:cxn modelId="{A6EC69DC-7974-4EF8-95C2-5293CDB864E0}" srcId="{25B28165-04BA-4153-93E2-AD26AB8A3991}" destId="{E08BF7E1-AB2C-4C2D-9DD5-35B4DCE286A4}" srcOrd="8" destOrd="0" parTransId="{B693F86D-C8B4-45C0-85A8-C9285CABEF92}" sibTransId="{0FA9D3F3-EC39-4430-AE2B-6813DF2F6131}"/>
    <dgm:cxn modelId="{C0928CAD-4CB0-49D8-9923-5889A77C8C03}" srcId="{25B28165-04BA-4153-93E2-AD26AB8A3991}" destId="{7C9ADC38-E1DD-4E1C-81FB-FDFF3037FA27}" srcOrd="2" destOrd="0" parTransId="{F132EFD3-180E-4BB4-99CD-64DEE9985F0F}" sibTransId="{70C25E14-28A3-4C0D-9BB1-192A7929AAA5}"/>
    <dgm:cxn modelId="{8CFEF0AC-BB05-41F4-963D-9B5D7D5A5693}" type="presOf" srcId="{0813BF55-5793-4033-9FD3-621CE9EE3175}" destId="{90CDCA5F-DF83-4EF0-A45F-45C48B27568B}" srcOrd="0" destOrd="0" presId="urn:microsoft.com/office/officeart/2005/8/layout/hProcess9"/>
    <dgm:cxn modelId="{D324558F-FFBD-4327-ACE2-EFE05BCD0A8D}" type="presOf" srcId="{7C9ADC38-E1DD-4E1C-81FB-FDFF3037FA27}" destId="{C3DCE49B-EC69-4634-8DAC-A4AE560C65EC}" srcOrd="0" destOrd="0" presId="urn:microsoft.com/office/officeart/2005/8/layout/hProcess9"/>
    <dgm:cxn modelId="{CB83B948-0C12-4951-B671-41E34354A896}" srcId="{25B28165-04BA-4153-93E2-AD26AB8A3991}" destId="{1353A9DD-97A2-4F94-A4CE-E231CB6D5DDC}" srcOrd="4" destOrd="0" parTransId="{21585C6A-D0A4-4397-B756-E2C7FFD285B9}" sibTransId="{BD6F7BE1-C7FB-4A7E-BA85-15A0EC41CCD9}"/>
    <dgm:cxn modelId="{436494EF-A1E3-48F8-8A4A-4A7880C30D2E}" type="presOf" srcId="{C79043F7-A916-4B8B-87C7-F357E0DC4A33}" destId="{237D5D45-6AAE-4610-AE4E-3F4651E15AFE}" srcOrd="0" destOrd="0" presId="urn:microsoft.com/office/officeart/2005/8/layout/hProcess9"/>
    <dgm:cxn modelId="{86B081DA-6909-4CAC-9668-82F46BA113FE}" srcId="{25B28165-04BA-4153-93E2-AD26AB8A3991}" destId="{4EEF3FBD-14DB-4D96-968A-16901A1030A9}" srcOrd="0" destOrd="0" parTransId="{3A1E5F53-4B1A-4BB3-B028-44FDE4C0E145}" sibTransId="{10AC5837-589A-40D2-934B-8508D32AED80}"/>
    <dgm:cxn modelId="{66BCDDBB-A8B3-4B28-BAF7-65D8A2C963D3}" srcId="{25B28165-04BA-4153-93E2-AD26AB8A3991}" destId="{A759932E-7BF0-4185-8A2E-A6BD458FE15F}" srcOrd="6" destOrd="0" parTransId="{F8D65D4E-10E5-49FC-828B-6E71AC100D67}" sibTransId="{EC39D6F8-B066-4AE9-B43B-99CA3008A118}"/>
    <dgm:cxn modelId="{6DCF20DD-E719-4DA7-8D3F-1F0F9735029A}" srcId="{25B28165-04BA-4153-93E2-AD26AB8A3991}" destId="{05EF65CE-6E7F-4178-B44B-9A679D7678EB}" srcOrd="7" destOrd="0" parTransId="{9E9E2FD0-A245-40D3-B09E-4CC20FB3E16D}" sibTransId="{0CE62E81-08FE-49C5-B447-F03F1C5211B6}"/>
    <dgm:cxn modelId="{3A1FFD8F-AF01-4E79-991A-A0AEEC4FD79E}" type="presOf" srcId="{E08BF7E1-AB2C-4C2D-9DD5-35B4DCE286A4}" destId="{AC9BE0FC-38ED-475F-B71C-94D38A51737B}" srcOrd="0" destOrd="0" presId="urn:microsoft.com/office/officeart/2005/8/layout/hProcess9"/>
    <dgm:cxn modelId="{A77B45EE-D69B-4551-8636-8A4226F4148C}" srcId="{25B28165-04BA-4153-93E2-AD26AB8A3991}" destId="{0813BF55-5793-4033-9FD3-621CE9EE3175}" srcOrd="1" destOrd="0" parTransId="{C87C20A6-8797-486E-B741-9DCCDDF34932}" sibTransId="{A0C9C247-B827-49A0-9909-8531D3B2AAD7}"/>
    <dgm:cxn modelId="{CA16168D-8CA3-4694-BE1C-90B0FB3C075B}" srcId="{25B28165-04BA-4153-93E2-AD26AB8A3991}" destId="{EA7C2C0B-700E-4112-A5D8-8CA07DC75291}" srcOrd="3" destOrd="0" parTransId="{B763D766-4526-4BC1-88BE-6CDF5C53BE11}" sibTransId="{60CF4C92-CFBE-403F-84D1-91F6BEF98F78}"/>
    <dgm:cxn modelId="{6D323F62-1F6C-4535-9D27-FF2CB3D76BF9}" type="presOf" srcId="{4EEF3FBD-14DB-4D96-968A-16901A1030A9}" destId="{C51F6424-74EA-4685-9271-A8C21EF39CB1}" srcOrd="0" destOrd="0" presId="urn:microsoft.com/office/officeart/2005/8/layout/hProcess9"/>
    <dgm:cxn modelId="{3ADC47E7-50BA-4303-885A-ACFC38BE502C}" type="presOf" srcId="{1353A9DD-97A2-4F94-A4CE-E231CB6D5DDC}" destId="{5DFD8D7A-A682-4B50-A094-30D9F5B6C5DB}" srcOrd="0" destOrd="0" presId="urn:microsoft.com/office/officeart/2005/8/layout/hProcess9"/>
    <dgm:cxn modelId="{7568F78F-695A-49CA-BEC8-271E457938C0}" srcId="{25B28165-04BA-4153-93E2-AD26AB8A3991}" destId="{C79043F7-A916-4B8B-87C7-F357E0DC4A33}" srcOrd="5" destOrd="0" parTransId="{AE1A871B-4CFD-411F-A868-F54EF14A8213}" sibTransId="{DFE610AD-B7C3-4352-B69F-00969D21072A}"/>
    <dgm:cxn modelId="{E5BB3085-95D1-4682-A7DE-30AAAFCB1AF7}" type="presParOf" srcId="{5F841948-34C8-4FAE-98CE-1994ADB6A990}" destId="{85EF7201-0ACA-450F-83E4-A7979D9B9A5E}" srcOrd="0" destOrd="0" presId="urn:microsoft.com/office/officeart/2005/8/layout/hProcess9"/>
    <dgm:cxn modelId="{D230EB55-0DFB-44E5-8F4E-43D3A486F279}" type="presParOf" srcId="{5F841948-34C8-4FAE-98CE-1994ADB6A990}" destId="{306E942A-849E-45ED-94C5-DA2FD1962706}" srcOrd="1" destOrd="0" presId="urn:microsoft.com/office/officeart/2005/8/layout/hProcess9"/>
    <dgm:cxn modelId="{DDBDC77D-86A3-4D8A-BC32-8FB95C51FCE3}" type="presParOf" srcId="{306E942A-849E-45ED-94C5-DA2FD1962706}" destId="{C51F6424-74EA-4685-9271-A8C21EF39CB1}" srcOrd="0" destOrd="0" presId="urn:microsoft.com/office/officeart/2005/8/layout/hProcess9"/>
    <dgm:cxn modelId="{CB91B219-5ACE-4485-8099-1660264BF64B}" type="presParOf" srcId="{306E942A-849E-45ED-94C5-DA2FD1962706}" destId="{A1416673-D376-4CC0-88C3-8FE4842BD985}" srcOrd="1" destOrd="0" presId="urn:microsoft.com/office/officeart/2005/8/layout/hProcess9"/>
    <dgm:cxn modelId="{BCB59392-F5F2-4588-A955-766C049B94C8}" type="presParOf" srcId="{306E942A-849E-45ED-94C5-DA2FD1962706}" destId="{90CDCA5F-DF83-4EF0-A45F-45C48B27568B}" srcOrd="2" destOrd="0" presId="urn:microsoft.com/office/officeart/2005/8/layout/hProcess9"/>
    <dgm:cxn modelId="{A1F9F388-45CD-489E-AE7A-AF711552EAEB}" type="presParOf" srcId="{306E942A-849E-45ED-94C5-DA2FD1962706}" destId="{8B302636-4716-47B0-ADE4-3A4EAFCA2CA1}" srcOrd="3" destOrd="0" presId="urn:microsoft.com/office/officeart/2005/8/layout/hProcess9"/>
    <dgm:cxn modelId="{E5499FC9-C36A-4564-AA75-FBFEE89CB477}" type="presParOf" srcId="{306E942A-849E-45ED-94C5-DA2FD1962706}" destId="{C3DCE49B-EC69-4634-8DAC-A4AE560C65EC}" srcOrd="4" destOrd="0" presId="urn:microsoft.com/office/officeart/2005/8/layout/hProcess9"/>
    <dgm:cxn modelId="{04BBDF78-B8F5-4834-9934-09A509D29545}" type="presParOf" srcId="{306E942A-849E-45ED-94C5-DA2FD1962706}" destId="{9B9F6137-8A7A-4CDB-88BD-3F2E9B583FBB}" srcOrd="5" destOrd="0" presId="urn:microsoft.com/office/officeart/2005/8/layout/hProcess9"/>
    <dgm:cxn modelId="{26F178E1-EA70-4E25-854B-4ED158BEE6FE}" type="presParOf" srcId="{306E942A-849E-45ED-94C5-DA2FD1962706}" destId="{A68C7DF1-9AC8-4440-99CB-FCCE1188A0E9}" srcOrd="6" destOrd="0" presId="urn:microsoft.com/office/officeart/2005/8/layout/hProcess9"/>
    <dgm:cxn modelId="{ACB252F4-EA1F-4CD7-8B80-94A10BC59344}" type="presParOf" srcId="{306E942A-849E-45ED-94C5-DA2FD1962706}" destId="{C5C4BF42-42A6-4A24-A154-BD5DE80D91CF}" srcOrd="7" destOrd="0" presId="urn:microsoft.com/office/officeart/2005/8/layout/hProcess9"/>
    <dgm:cxn modelId="{2355F286-2FBB-422B-92EF-14D14605A141}" type="presParOf" srcId="{306E942A-849E-45ED-94C5-DA2FD1962706}" destId="{5DFD8D7A-A682-4B50-A094-30D9F5B6C5DB}" srcOrd="8" destOrd="0" presId="urn:microsoft.com/office/officeart/2005/8/layout/hProcess9"/>
    <dgm:cxn modelId="{9E8ADB32-9BC7-4F04-B6D4-21B9EE9936A5}" type="presParOf" srcId="{306E942A-849E-45ED-94C5-DA2FD1962706}" destId="{7DE2F5FE-042D-45B5-A73E-29BCB91BFB2B}" srcOrd="9" destOrd="0" presId="urn:microsoft.com/office/officeart/2005/8/layout/hProcess9"/>
    <dgm:cxn modelId="{A1EDC3C3-1D29-4E0F-886F-B8642E34338D}" type="presParOf" srcId="{306E942A-849E-45ED-94C5-DA2FD1962706}" destId="{237D5D45-6AAE-4610-AE4E-3F4651E15AFE}" srcOrd="10" destOrd="0" presId="urn:microsoft.com/office/officeart/2005/8/layout/hProcess9"/>
    <dgm:cxn modelId="{C313981D-FEA8-4EFE-AF6B-18FD5F28105A}" type="presParOf" srcId="{306E942A-849E-45ED-94C5-DA2FD1962706}" destId="{39E3E2A9-9B60-45FF-B8D8-FD8760CE091B}" srcOrd="11" destOrd="0" presId="urn:microsoft.com/office/officeart/2005/8/layout/hProcess9"/>
    <dgm:cxn modelId="{2BB3F9AD-4DB4-474D-BADD-0444F08AE95E}" type="presParOf" srcId="{306E942A-849E-45ED-94C5-DA2FD1962706}" destId="{20E48E3F-B1BE-46C9-A40B-F8CE91AE9F70}" srcOrd="12" destOrd="0" presId="urn:microsoft.com/office/officeart/2005/8/layout/hProcess9"/>
    <dgm:cxn modelId="{2248E1B6-2AFE-4450-ABB6-B47335F0441E}" type="presParOf" srcId="{306E942A-849E-45ED-94C5-DA2FD1962706}" destId="{5AC60C3B-D148-4216-9D26-48C426825304}" srcOrd="13" destOrd="0" presId="urn:microsoft.com/office/officeart/2005/8/layout/hProcess9"/>
    <dgm:cxn modelId="{66956ED8-C19A-42F8-B6C5-0A04B932B4D7}" type="presParOf" srcId="{306E942A-849E-45ED-94C5-DA2FD1962706}" destId="{AAFDB27C-6E78-4520-AA65-91724D89136C}" srcOrd="14" destOrd="0" presId="urn:microsoft.com/office/officeart/2005/8/layout/hProcess9"/>
    <dgm:cxn modelId="{1FC313D8-BB49-4BED-9018-932C630F8D8A}" type="presParOf" srcId="{306E942A-849E-45ED-94C5-DA2FD1962706}" destId="{6EF889B2-3642-452E-A8F1-34282D48E005}" srcOrd="15" destOrd="0" presId="urn:microsoft.com/office/officeart/2005/8/layout/hProcess9"/>
    <dgm:cxn modelId="{96BB6B90-1E04-4E3A-B9E0-6AEDF2F3DCBC}" type="presParOf" srcId="{306E942A-849E-45ED-94C5-DA2FD1962706}" destId="{AC9BE0FC-38ED-475F-B71C-94D38A51737B}" srcOrd="16" destOrd="0" presId="urn:microsoft.com/office/officeart/2005/8/layout/hProcess9"/>
  </dgm:cxnLst>
  <dgm:bg>
    <a:solidFill>
      <a:schemeClr val="bg1">
        <a:lumMod val="95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A431A5-256F-44B5-83DD-5E4BE9B145CE}"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CE6AE391-CD57-41FF-9D44-77CB941C215F}">
      <dgm:prSet phldrT="[Text]" custT="1"/>
      <dgm:spPr/>
      <dgm:t>
        <a:bodyPr/>
        <a:lstStyle/>
        <a:p>
          <a:r>
            <a:rPr lang="en-US" sz="2400" dirty="0" err="1" smtClean="0"/>
            <a:t>Nowcast</a:t>
          </a:r>
          <a:r>
            <a:rPr lang="en-US" sz="2400" dirty="0" smtClean="0"/>
            <a:t> Integrator</a:t>
          </a:r>
        </a:p>
      </dgm:t>
    </dgm:pt>
    <dgm:pt modelId="{A1DB9C22-8220-41C9-B11D-DEC8915D7A3D}" type="parTrans" cxnId="{A4A0F880-D0BF-48AA-8D38-07248B17EF29}">
      <dgm:prSet/>
      <dgm:spPr/>
      <dgm:t>
        <a:bodyPr/>
        <a:lstStyle/>
        <a:p>
          <a:endParaRPr lang="en-US"/>
        </a:p>
      </dgm:t>
    </dgm:pt>
    <dgm:pt modelId="{6D77A45F-0361-4BD7-8925-32ABD5652DCC}" type="sibTrans" cxnId="{A4A0F880-D0BF-48AA-8D38-07248B17EF29}">
      <dgm:prSet/>
      <dgm:spPr/>
      <dgm:t>
        <a:bodyPr/>
        <a:lstStyle/>
        <a:p>
          <a:endParaRPr lang="en-US"/>
        </a:p>
      </dgm:t>
    </dgm:pt>
    <dgm:pt modelId="{B5427D0A-5BE7-4E5B-9962-D34591B2AA6B}">
      <dgm:prSet phldrT="[Text]"/>
      <dgm:spPr/>
      <dgm:t>
        <a:bodyPr/>
        <a:lstStyle/>
        <a:p>
          <a:r>
            <a:rPr lang="en-US" dirty="0" err="1" smtClean="0"/>
            <a:t>StatCast</a:t>
          </a:r>
          <a:endParaRPr lang="en-US" dirty="0" smtClean="0"/>
        </a:p>
      </dgm:t>
    </dgm:pt>
    <dgm:pt modelId="{5B24497A-491B-4EEF-87C7-3D2B12E35BBE}" type="parTrans" cxnId="{531150F5-267E-4DA4-B8EC-64B25F10619B}">
      <dgm:prSet/>
      <dgm:spPr/>
      <dgm:t>
        <a:bodyPr/>
        <a:lstStyle/>
        <a:p>
          <a:endParaRPr lang="en-US"/>
        </a:p>
      </dgm:t>
    </dgm:pt>
    <dgm:pt modelId="{625DA6B1-7DC2-436D-A977-19E5029184A2}" type="sibTrans" cxnId="{531150F5-267E-4DA4-B8EC-64B25F10619B}">
      <dgm:prSet/>
      <dgm:spPr/>
      <dgm:t>
        <a:bodyPr/>
        <a:lstStyle/>
        <a:p>
          <a:endParaRPr lang="en-US"/>
        </a:p>
      </dgm:t>
    </dgm:pt>
    <dgm:pt modelId="{11800271-8FD3-4B05-B0B0-57F0B1647A4C}">
      <dgm:prSet phldrT="[Text]"/>
      <dgm:spPr/>
      <dgm:t>
        <a:bodyPr/>
        <a:lstStyle/>
        <a:p>
          <a:r>
            <a:rPr lang="en-US" dirty="0" smtClean="0"/>
            <a:t>WRF-Solar</a:t>
          </a:r>
        </a:p>
      </dgm:t>
    </dgm:pt>
    <dgm:pt modelId="{13387BF3-AC78-4A47-A4FD-019B00EF581B}" type="parTrans" cxnId="{9727A6E9-CA6E-4EB8-B9F9-E86EBC3CCCC2}">
      <dgm:prSet/>
      <dgm:spPr/>
      <dgm:t>
        <a:bodyPr/>
        <a:lstStyle/>
        <a:p>
          <a:endParaRPr lang="en-US"/>
        </a:p>
      </dgm:t>
    </dgm:pt>
    <dgm:pt modelId="{6B5D6185-687C-4EAB-BD52-A43FEE783C7B}" type="sibTrans" cxnId="{9727A6E9-CA6E-4EB8-B9F9-E86EBC3CCCC2}">
      <dgm:prSet/>
      <dgm:spPr/>
      <dgm:t>
        <a:bodyPr/>
        <a:lstStyle/>
        <a:p>
          <a:endParaRPr lang="en-US"/>
        </a:p>
      </dgm:t>
    </dgm:pt>
    <dgm:pt modelId="{7C3CEF60-50AF-4329-A2DC-52B43AB4CCD3}">
      <dgm:prSet phldrT="[Text]"/>
      <dgm:spPr/>
      <dgm:t>
        <a:bodyPr/>
        <a:lstStyle/>
        <a:p>
          <a:r>
            <a:rPr lang="en-US" dirty="0" err="1" smtClean="0"/>
            <a:t>MADCast</a:t>
          </a:r>
          <a:endParaRPr lang="en-US" dirty="0" smtClean="0"/>
        </a:p>
      </dgm:t>
    </dgm:pt>
    <dgm:pt modelId="{2A348BB2-7021-440C-AA04-0AC2F0C613F5}" type="parTrans" cxnId="{56CAC59F-14E2-459B-AC29-7B6363D9A88E}">
      <dgm:prSet/>
      <dgm:spPr/>
      <dgm:t>
        <a:bodyPr/>
        <a:lstStyle/>
        <a:p>
          <a:endParaRPr lang="en-US"/>
        </a:p>
      </dgm:t>
    </dgm:pt>
    <dgm:pt modelId="{CDE78E1A-AA1F-449E-94CA-86972EA9452C}" type="sibTrans" cxnId="{56CAC59F-14E2-459B-AC29-7B6363D9A88E}">
      <dgm:prSet/>
      <dgm:spPr/>
      <dgm:t>
        <a:bodyPr/>
        <a:lstStyle/>
        <a:p>
          <a:endParaRPr lang="en-US"/>
        </a:p>
      </dgm:t>
    </dgm:pt>
    <dgm:pt modelId="{66E05F7C-0C84-4ABC-9C19-CF1345A01462}">
      <dgm:prSet phldrT="[Text]"/>
      <dgm:spPr>
        <a:solidFill>
          <a:schemeClr val="tx2">
            <a:lumMod val="60000"/>
            <a:lumOff val="40000"/>
          </a:schemeClr>
        </a:solidFill>
      </dgm:spPr>
      <dgm:t>
        <a:bodyPr/>
        <a:lstStyle/>
        <a:p>
          <a:r>
            <a:rPr lang="en-US" dirty="0" err="1" smtClean="0"/>
            <a:t>TSICast</a:t>
          </a:r>
          <a:endParaRPr lang="en-US" dirty="0" smtClean="0"/>
        </a:p>
      </dgm:t>
    </dgm:pt>
    <dgm:pt modelId="{D6CB87FF-5360-4414-BA61-B3DDFBB1B697}" type="sibTrans" cxnId="{2A6D9CDF-CF85-4A89-8DB4-8DFD01F569BC}">
      <dgm:prSet/>
      <dgm:spPr/>
      <dgm:t>
        <a:bodyPr/>
        <a:lstStyle/>
        <a:p>
          <a:endParaRPr lang="en-US"/>
        </a:p>
      </dgm:t>
    </dgm:pt>
    <dgm:pt modelId="{370E8A6D-7942-4341-8EF8-BA3E39D9F418}" type="parTrans" cxnId="{2A6D9CDF-CF85-4A89-8DB4-8DFD01F569BC}">
      <dgm:prSet/>
      <dgm:spPr/>
      <dgm:t>
        <a:bodyPr/>
        <a:lstStyle/>
        <a:p>
          <a:endParaRPr lang="en-US"/>
        </a:p>
      </dgm:t>
    </dgm:pt>
    <dgm:pt modelId="{F897BC40-A36D-4534-A2BC-F49979D2AB73}">
      <dgm:prSet phldrT="[Text]"/>
      <dgm:spPr/>
      <dgm:t>
        <a:bodyPr/>
        <a:lstStyle/>
        <a:p>
          <a:r>
            <a:rPr lang="en-US" dirty="0" err="1" smtClean="0"/>
            <a:t>CIRACast</a:t>
          </a:r>
          <a:endParaRPr lang="en-US" dirty="0" smtClean="0"/>
        </a:p>
      </dgm:t>
    </dgm:pt>
    <dgm:pt modelId="{CFC7738F-C455-4859-B3AB-24C178A726E7}" type="sibTrans" cxnId="{35CAB8DD-F656-4151-BB10-8386369142A7}">
      <dgm:prSet/>
      <dgm:spPr/>
      <dgm:t>
        <a:bodyPr/>
        <a:lstStyle/>
        <a:p>
          <a:endParaRPr lang="en-US"/>
        </a:p>
      </dgm:t>
    </dgm:pt>
    <dgm:pt modelId="{2196B111-AA1B-4BE6-9C9D-DF09FC05E30F}" type="parTrans" cxnId="{35CAB8DD-F656-4151-BB10-8386369142A7}">
      <dgm:prSet/>
      <dgm:spPr/>
      <dgm:t>
        <a:bodyPr/>
        <a:lstStyle/>
        <a:p>
          <a:endParaRPr lang="en-US"/>
        </a:p>
      </dgm:t>
    </dgm:pt>
    <dgm:pt modelId="{E3C5C775-D8CA-4745-BCFF-802FE5DDDDE0}" type="pres">
      <dgm:prSet presAssocID="{6BA431A5-256F-44B5-83DD-5E4BE9B145CE}" presName="CompostProcess" presStyleCnt="0">
        <dgm:presLayoutVars>
          <dgm:dir/>
          <dgm:resizeHandles val="exact"/>
        </dgm:presLayoutVars>
      </dgm:prSet>
      <dgm:spPr/>
      <dgm:t>
        <a:bodyPr/>
        <a:lstStyle/>
        <a:p>
          <a:endParaRPr lang="en-US"/>
        </a:p>
      </dgm:t>
    </dgm:pt>
    <dgm:pt modelId="{4D76C9CF-CD93-461A-B609-E55619830C91}" type="pres">
      <dgm:prSet presAssocID="{6BA431A5-256F-44B5-83DD-5E4BE9B145CE}" presName="arrow" presStyleLbl="bgShp" presStyleIdx="0" presStyleCnt="1" custAng="2017604" custScaleX="10666" custScaleY="8299" custLinFactNeighborX="-25210" custLinFactNeighborY="-15041"/>
      <dgm:spPr>
        <a:solidFill>
          <a:srgbClr val="92D050"/>
        </a:solidFill>
      </dgm:spPr>
      <dgm:t>
        <a:bodyPr/>
        <a:lstStyle/>
        <a:p>
          <a:endParaRPr lang="en-US"/>
        </a:p>
      </dgm:t>
    </dgm:pt>
    <dgm:pt modelId="{0F3DA41E-4D4E-43E7-B0F5-4902798C8BC4}" type="pres">
      <dgm:prSet presAssocID="{6BA431A5-256F-44B5-83DD-5E4BE9B145CE}" presName="linearProcess" presStyleCnt="0"/>
      <dgm:spPr/>
    </dgm:pt>
    <dgm:pt modelId="{289BFA7C-DEAA-415B-86A8-EADEADC79AE8}" type="pres">
      <dgm:prSet presAssocID="{CE6AE391-CD57-41FF-9D44-77CB941C215F}" presName="textNode" presStyleLbl="node1" presStyleIdx="0" presStyleCnt="6" custScaleX="65181" custScaleY="66484" custLinFactX="88408" custLinFactNeighborX="100000" custLinFactNeighborY="2578">
        <dgm:presLayoutVars>
          <dgm:bulletEnabled val="1"/>
        </dgm:presLayoutVars>
      </dgm:prSet>
      <dgm:spPr/>
      <dgm:t>
        <a:bodyPr/>
        <a:lstStyle/>
        <a:p>
          <a:endParaRPr lang="en-US"/>
        </a:p>
      </dgm:t>
    </dgm:pt>
    <dgm:pt modelId="{2EA99027-CDB6-4ED3-985A-56890C4D86CC}" type="pres">
      <dgm:prSet presAssocID="{6D77A45F-0361-4BD7-8925-32ABD5652DCC}" presName="sibTrans" presStyleCnt="0"/>
      <dgm:spPr/>
    </dgm:pt>
    <dgm:pt modelId="{38DF5D7D-91AF-4326-85E5-C9148D525AE1}" type="pres">
      <dgm:prSet presAssocID="{B5427D0A-5BE7-4E5B-9962-D34591B2AA6B}" presName="textNode" presStyleLbl="node1" presStyleIdx="1" presStyleCnt="6" custScaleX="35359" custScaleY="39088" custLinFactX="-26943" custLinFactNeighborX="-100000" custLinFactNeighborY="-68068">
        <dgm:presLayoutVars>
          <dgm:bulletEnabled val="1"/>
        </dgm:presLayoutVars>
      </dgm:prSet>
      <dgm:spPr/>
      <dgm:t>
        <a:bodyPr/>
        <a:lstStyle/>
        <a:p>
          <a:endParaRPr lang="en-US"/>
        </a:p>
      </dgm:t>
    </dgm:pt>
    <dgm:pt modelId="{2BA14629-B35B-4A43-8053-CE69A3FA0D07}" type="pres">
      <dgm:prSet presAssocID="{625DA6B1-7DC2-436D-A977-19E5029184A2}" presName="sibTrans" presStyleCnt="0"/>
      <dgm:spPr/>
    </dgm:pt>
    <dgm:pt modelId="{C2F23E9B-269D-432F-8FB9-7826AB82C95C}" type="pres">
      <dgm:prSet presAssocID="{F897BC40-A36D-4534-A2BC-F49979D2AB73}" presName="textNode" presStyleLbl="node1" presStyleIdx="2" presStyleCnt="6" custScaleX="35359" custScaleY="39088" custLinFactX="-79790" custLinFactNeighborX="-100000" custLinFactNeighborY="-1889">
        <dgm:presLayoutVars>
          <dgm:bulletEnabled val="1"/>
        </dgm:presLayoutVars>
      </dgm:prSet>
      <dgm:spPr/>
      <dgm:t>
        <a:bodyPr/>
        <a:lstStyle/>
        <a:p>
          <a:endParaRPr lang="en-US"/>
        </a:p>
      </dgm:t>
    </dgm:pt>
    <dgm:pt modelId="{7C2415F8-FB3D-4754-A2F2-B11F336CCE84}" type="pres">
      <dgm:prSet presAssocID="{CFC7738F-C455-4859-B3AB-24C178A726E7}" presName="sibTrans" presStyleCnt="0"/>
      <dgm:spPr/>
    </dgm:pt>
    <dgm:pt modelId="{DCD1BECB-171A-4BD3-AB5E-483D438397E6}" type="pres">
      <dgm:prSet presAssocID="{66E05F7C-0C84-4ABC-9C19-CF1345A01462}" presName="textNode" presStyleLbl="node1" presStyleIdx="3" presStyleCnt="6" custScaleX="35359" custScaleY="39088" custLinFactX="-44529" custLinFactY="5625" custLinFactNeighborX="-100000" custLinFactNeighborY="100000">
        <dgm:presLayoutVars>
          <dgm:bulletEnabled val="1"/>
        </dgm:presLayoutVars>
      </dgm:prSet>
      <dgm:spPr/>
      <dgm:t>
        <a:bodyPr/>
        <a:lstStyle/>
        <a:p>
          <a:endParaRPr lang="en-US"/>
        </a:p>
      </dgm:t>
    </dgm:pt>
    <dgm:pt modelId="{44EA16FA-984E-453C-82CD-D90627095562}" type="pres">
      <dgm:prSet presAssocID="{D6CB87FF-5360-4414-BA61-B3DDFBB1B697}" presName="sibTrans" presStyleCnt="0"/>
      <dgm:spPr/>
    </dgm:pt>
    <dgm:pt modelId="{FD263D77-C25F-44FA-AEA7-5AA61986F584}" type="pres">
      <dgm:prSet presAssocID="{11800271-8FD3-4B05-B0B0-57F0B1647A4C}" presName="textNode" presStyleLbl="node1" presStyleIdx="4" presStyleCnt="6" custScaleX="41059" custScaleY="39088" custLinFactX="-158864" custLinFactNeighborX="-200000" custLinFactNeighborY="69287">
        <dgm:presLayoutVars>
          <dgm:bulletEnabled val="1"/>
        </dgm:presLayoutVars>
      </dgm:prSet>
      <dgm:spPr/>
      <dgm:t>
        <a:bodyPr/>
        <a:lstStyle/>
        <a:p>
          <a:endParaRPr lang="en-US"/>
        </a:p>
      </dgm:t>
    </dgm:pt>
    <dgm:pt modelId="{91FD9585-5419-43A0-8587-F70E6433C37F}" type="pres">
      <dgm:prSet presAssocID="{6B5D6185-687C-4EAB-BD52-A43FEE783C7B}" presName="sibTrans" presStyleCnt="0"/>
      <dgm:spPr/>
    </dgm:pt>
    <dgm:pt modelId="{97D43865-3122-4623-97BD-84C280F68304}" type="pres">
      <dgm:prSet presAssocID="{7C3CEF60-50AF-4329-A2DC-52B43AB4CCD3}" presName="textNode" presStyleLbl="node1" presStyleIdx="5" presStyleCnt="6" custScaleX="35359" custScaleY="39088" custLinFactX="-136036" custLinFactNeighborX="-200000" custLinFactNeighborY="-93607">
        <dgm:presLayoutVars>
          <dgm:bulletEnabled val="1"/>
        </dgm:presLayoutVars>
      </dgm:prSet>
      <dgm:spPr/>
      <dgm:t>
        <a:bodyPr/>
        <a:lstStyle/>
        <a:p>
          <a:endParaRPr lang="en-US"/>
        </a:p>
      </dgm:t>
    </dgm:pt>
  </dgm:ptLst>
  <dgm:cxnLst>
    <dgm:cxn modelId="{87B146AB-CABB-4695-85A1-4B3C2C495070}" type="presOf" srcId="{6BA431A5-256F-44B5-83DD-5E4BE9B145CE}" destId="{E3C5C775-D8CA-4745-BCFF-802FE5DDDDE0}" srcOrd="0" destOrd="0" presId="urn:microsoft.com/office/officeart/2005/8/layout/hProcess9"/>
    <dgm:cxn modelId="{531150F5-267E-4DA4-B8EC-64B25F10619B}" srcId="{6BA431A5-256F-44B5-83DD-5E4BE9B145CE}" destId="{B5427D0A-5BE7-4E5B-9962-D34591B2AA6B}" srcOrd="1" destOrd="0" parTransId="{5B24497A-491B-4EEF-87C7-3D2B12E35BBE}" sibTransId="{625DA6B1-7DC2-436D-A977-19E5029184A2}"/>
    <dgm:cxn modelId="{3FF228E4-93F5-4C19-BBE1-9EBB1E5048B6}" type="presOf" srcId="{11800271-8FD3-4B05-B0B0-57F0B1647A4C}" destId="{FD263D77-C25F-44FA-AEA7-5AA61986F584}" srcOrd="0" destOrd="0" presId="urn:microsoft.com/office/officeart/2005/8/layout/hProcess9"/>
    <dgm:cxn modelId="{9727A6E9-CA6E-4EB8-B9F9-E86EBC3CCCC2}" srcId="{6BA431A5-256F-44B5-83DD-5E4BE9B145CE}" destId="{11800271-8FD3-4B05-B0B0-57F0B1647A4C}" srcOrd="4" destOrd="0" parTransId="{13387BF3-AC78-4A47-A4FD-019B00EF581B}" sibTransId="{6B5D6185-687C-4EAB-BD52-A43FEE783C7B}"/>
    <dgm:cxn modelId="{2A6D9CDF-CF85-4A89-8DB4-8DFD01F569BC}" srcId="{6BA431A5-256F-44B5-83DD-5E4BE9B145CE}" destId="{66E05F7C-0C84-4ABC-9C19-CF1345A01462}" srcOrd="3" destOrd="0" parTransId="{370E8A6D-7942-4341-8EF8-BA3E39D9F418}" sibTransId="{D6CB87FF-5360-4414-BA61-B3DDFBB1B697}"/>
    <dgm:cxn modelId="{56CAC59F-14E2-459B-AC29-7B6363D9A88E}" srcId="{6BA431A5-256F-44B5-83DD-5E4BE9B145CE}" destId="{7C3CEF60-50AF-4329-A2DC-52B43AB4CCD3}" srcOrd="5" destOrd="0" parTransId="{2A348BB2-7021-440C-AA04-0AC2F0C613F5}" sibTransId="{CDE78E1A-AA1F-449E-94CA-86972EA9452C}"/>
    <dgm:cxn modelId="{8B238359-B056-4355-8785-D54CC962E2DF}" type="presOf" srcId="{7C3CEF60-50AF-4329-A2DC-52B43AB4CCD3}" destId="{97D43865-3122-4623-97BD-84C280F68304}" srcOrd="0" destOrd="0" presId="urn:microsoft.com/office/officeart/2005/8/layout/hProcess9"/>
    <dgm:cxn modelId="{E04F1B85-7936-47B1-9952-CD6772DB92DF}" type="presOf" srcId="{F897BC40-A36D-4534-A2BC-F49979D2AB73}" destId="{C2F23E9B-269D-432F-8FB9-7826AB82C95C}" srcOrd="0" destOrd="0" presId="urn:microsoft.com/office/officeart/2005/8/layout/hProcess9"/>
    <dgm:cxn modelId="{35CAB8DD-F656-4151-BB10-8386369142A7}" srcId="{6BA431A5-256F-44B5-83DD-5E4BE9B145CE}" destId="{F897BC40-A36D-4534-A2BC-F49979D2AB73}" srcOrd="2" destOrd="0" parTransId="{2196B111-AA1B-4BE6-9C9D-DF09FC05E30F}" sibTransId="{CFC7738F-C455-4859-B3AB-24C178A726E7}"/>
    <dgm:cxn modelId="{BA42B30F-1166-4652-925E-D6BA560651B0}" type="presOf" srcId="{B5427D0A-5BE7-4E5B-9962-D34591B2AA6B}" destId="{38DF5D7D-91AF-4326-85E5-C9148D525AE1}" srcOrd="0" destOrd="0" presId="urn:microsoft.com/office/officeart/2005/8/layout/hProcess9"/>
    <dgm:cxn modelId="{2B7E3A20-79EF-4BD9-A37B-473E09D53BBD}" type="presOf" srcId="{66E05F7C-0C84-4ABC-9C19-CF1345A01462}" destId="{DCD1BECB-171A-4BD3-AB5E-483D438397E6}" srcOrd="0" destOrd="0" presId="urn:microsoft.com/office/officeart/2005/8/layout/hProcess9"/>
    <dgm:cxn modelId="{A4A0F880-D0BF-48AA-8D38-07248B17EF29}" srcId="{6BA431A5-256F-44B5-83DD-5E4BE9B145CE}" destId="{CE6AE391-CD57-41FF-9D44-77CB941C215F}" srcOrd="0" destOrd="0" parTransId="{A1DB9C22-8220-41C9-B11D-DEC8915D7A3D}" sibTransId="{6D77A45F-0361-4BD7-8925-32ABD5652DCC}"/>
    <dgm:cxn modelId="{0993D6D4-7BBD-4A79-A3CC-00E38709A19B}" type="presOf" srcId="{CE6AE391-CD57-41FF-9D44-77CB941C215F}" destId="{289BFA7C-DEAA-415B-86A8-EADEADC79AE8}" srcOrd="0" destOrd="0" presId="urn:microsoft.com/office/officeart/2005/8/layout/hProcess9"/>
    <dgm:cxn modelId="{66B5F575-CAAD-4556-BC98-CF7ED5A8DDD8}" type="presParOf" srcId="{E3C5C775-D8CA-4745-BCFF-802FE5DDDDE0}" destId="{4D76C9CF-CD93-461A-B609-E55619830C91}" srcOrd="0" destOrd="0" presId="urn:microsoft.com/office/officeart/2005/8/layout/hProcess9"/>
    <dgm:cxn modelId="{144CF2DA-C22E-4C12-A67B-F74000F38E93}" type="presParOf" srcId="{E3C5C775-D8CA-4745-BCFF-802FE5DDDDE0}" destId="{0F3DA41E-4D4E-43E7-B0F5-4902798C8BC4}" srcOrd="1" destOrd="0" presId="urn:microsoft.com/office/officeart/2005/8/layout/hProcess9"/>
    <dgm:cxn modelId="{452A65BE-DF33-4319-B1C9-8E45F87A684F}" type="presParOf" srcId="{0F3DA41E-4D4E-43E7-B0F5-4902798C8BC4}" destId="{289BFA7C-DEAA-415B-86A8-EADEADC79AE8}" srcOrd="0" destOrd="0" presId="urn:microsoft.com/office/officeart/2005/8/layout/hProcess9"/>
    <dgm:cxn modelId="{8ED40A52-D88A-49A7-A6F1-60D90F55FDF9}" type="presParOf" srcId="{0F3DA41E-4D4E-43E7-B0F5-4902798C8BC4}" destId="{2EA99027-CDB6-4ED3-985A-56890C4D86CC}" srcOrd="1" destOrd="0" presId="urn:microsoft.com/office/officeart/2005/8/layout/hProcess9"/>
    <dgm:cxn modelId="{9DD50D98-56A9-4BE7-8629-157CE9992CC0}" type="presParOf" srcId="{0F3DA41E-4D4E-43E7-B0F5-4902798C8BC4}" destId="{38DF5D7D-91AF-4326-85E5-C9148D525AE1}" srcOrd="2" destOrd="0" presId="urn:microsoft.com/office/officeart/2005/8/layout/hProcess9"/>
    <dgm:cxn modelId="{D5142A30-C333-4519-ACA8-5955E38086D2}" type="presParOf" srcId="{0F3DA41E-4D4E-43E7-B0F5-4902798C8BC4}" destId="{2BA14629-B35B-4A43-8053-CE69A3FA0D07}" srcOrd="3" destOrd="0" presId="urn:microsoft.com/office/officeart/2005/8/layout/hProcess9"/>
    <dgm:cxn modelId="{847FE2D6-C564-44E9-9285-6AFC4E8A8239}" type="presParOf" srcId="{0F3DA41E-4D4E-43E7-B0F5-4902798C8BC4}" destId="{C2F23E9B-269D-432F-8FB9-7826AB82C95C}" srcOrd="4" destOrd="0" presId="urn:microsoft.com/office/officeart/2005/8/layout/hProcess9"/>
    <dgm:cxn modelId="{53B590DB-FD50-4B91-BE3C-353A19554F0D}" type="presParOf" srcId="{0F3DA41E-4D4E-43E7-B0F5-4902798C8BC4}" destId="{7C2415F8-FB3D-4754-A2F2-B11F336CCE84}" srcOrd="5" destOrd="0" presId="urn:microsoft.com/office/officeart/2005/8/layout/hProcess9"/>
    <dgm:cxn modelId="{6F57AC22-12A9-497F-95F6-F1F49AF91EDC}" type="presParOf" srcId="{0F3DA41E-4D4E-43E7-B0F5-4902798C8BC4}" destId="{DCD1BECB-171A-4BD3-AB5E-483D438397E6}" srcOrd="6" destOrd="0" presId="urn:microsoft.com/office/officeart/2005/8/layout/hProcess9"/>
    <dgm:cxn modelId="{35B742C3-6B63-4A58-A75C-C1AD1C9188EE}" type="presParOf" srcId="{0F3DA41E-4D4E-43E7-B0F5-4902798C8BC4}" destId="{44EA16FA-984E-453C-82CD-D90627095562}" srcOrd="7" destOrd="0" presId="urn:microsoft.com/office/officeart/2005/8/layout/hProcess9"/>
    <dgm:cxn modelId="{06C0E2DA-AC39-4447-A1CB-8573AFE22105}" type="presParOf" srcId="{0F3DA41E-4D4E-43E7-B0F5-4902798C8BC4}" destId="{FD263D77-C25F-44FA-AEA7-5AA61986F584}" srcOrd="8" destOrd="0" presId="urn:microsoft.com/office/officeart/2005/8/layout/hProcess9"/>
    <dgm:cxn modelId="{98EA6F2C-E497-4C39-BF12-B218FC94AD04}" type="presParOf" srcId="{0F3DA41E-4D4E-43E7-B0F5-4902798C8BC4}" destId="{91FD9585-5419-43A0-8587-F70E6433C37F}" srcOrd="9" destOrd="0" presId="urn:microsoft.com/office/officeart/2005/8/layout/hProcess9"/>
    <dgm:cxn modelId="{08900CA5-4F1F-42FF-9DDA-DA9B55253CC5}" type="presParOf" srcId="{0F3DA41E-4D4E-43E7-B0F5-4902798C8BC4}" destId="{97D43865-3122-4623-97BD-84C280F68304}" srcOrd="10"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F7201-0ACA-450F-83E4-A7979D9B9A5E}">
      <dsp:nvSpPr>
        <dsp:cNvPr id="0" name=""/>
        <dsp:cNvSpPr/>
      </dsp:nvSpPr>
      <dsp:spPr>
        <a:xfrm>
          <a:off x="480238" y="0"/>
          <a:ext cx="7404022" cy="2619375"/>
        </a:xfrm>
        <a:prstGeom prst="rightArrow">
          <a:avLst/>
        </a:prstGeom>
        <a:solidFill>
          <a:schemeClr val="bg2">
            <a:lumMod val="75000"/>
            <a:alpha val="26000"/>
          </a:schemeClr>
        </a:solidFill>
        <a:ln>
          <a:solidFill>
            <a:schemeClr val="tx1"/>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51F6424-74EA-4685-9271-A8C21EF39CB1}">
      <dsp:nvSpPr>
        <dsp:cNvPr id="0" name=""/>
        <dsp:cNvSpPr/>
      </dsp:nvSpPr>
      <dsp:spPr>
        <a:xfrm>
          <a:off x="26798" y="785812"/>
          <a:ext cx="726881" cy="1047750"/>
        </a:xfrm>
        <a:prstGeom prst="roundRect">
          <a:avLst/>
        </a:prstGeom>
        <a:solidFill>
          <a:srgbClr val="92D050"/>
        </a:solidFill>
        <a:ln>
          <a:solidFill>
            <a:schemeClr val="accent3">
              <a:lumMod val="5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 tIns="9144" rIns="9144" bIns="9144" numCol="1" spcCol="1270" anchor="ctr" anchorCtr="0">
          <a:noAutofit/>
        </a:bodyPr>
        <a:lstStyle/>
        <a:p>
          <a:pPr lvl="0" algn="ctr" defTabSz="488950">
            <a:lnSpc>
              <a:spcPct val="90000"/>
            </a:lnSpc>
            <a:spcBef>
              <a:spcPct val="0"/>
            </a:spcBef>
            <a:spcAft>
              <a:spcPct val="35000"/>
            </a:spcAft>
          </a:pPr>
          <a:r>
            <a:rPr lang="en-US" sz="1100" b="1" kern="1200" dirty="0" smtClean="0">
              <a:solidFill>
                <a:sysClr val="windowText" lastClr="000000"/>
              </a:solidFill>
            </a:rPr>
            <a:t>Weather</a:t>
          </a:r>
          <a:endParaRPr lang="en-US" sz="1100" b="1" kern="1200" dirty="0">
            <a:solidFill>
              <a:sysClr val="windowText" lastClr="000000"/>
            </a:solidFill>
          </a:endParaRPr>
        </a:p>
      </dsp:txBody>
      <dsp:txXfrm>
        <a:off x="62281" y="821295"/>
        <a:ext cx="655915" cy="976784"/>
      </dsp:txXfrm>
    </dsp:sp>
    <dsp:sp modelId="{90CDCA5F-DF83-4EF0-A45F-45C48B27568B}">
      <dsp:nvSpPr>
        <dsp:cNvPr id="0" name=""/>
        <dsp:cNvSpPr/>
      </dsp:nvSpPr>
      <dsp:spPr>
        <a:xfrm>
          <a:off x="869739" y="785812"/>
          <a:ext cx="1009039" cy="1047750"/>
        </a:xfrm>
        <a:prstGeom prst="roundRect">
          <a:avLst/>
        </a:prstGeom>
        <a:gradFill rotWithShape="0">
          <a:gsLst>
            <a:gs pos="0">
              <a:schemeClr val="accent4">
                <a:hueOff val="-558096"/>
                <a:satOff val="3362"/>
                <a:lumOff val="270"/>
                <a:alphaOff val="0"/>
                <a:shade val="51000"/>
                <a:satMod val="130000"/>
              </a:schemeClr>
            </a:gs>
            <a:gs pos="80000">
              <a:schemeClr val="accent4">
                <a:hueOff val="-558096"/>
                <a:satOff val="3362"/>
                <a:lumOff val="270"/>
                <a:alphaOff val="0"/>
                <a:shade val="93000"/>
                <a:satMod val="130000"/>
              </a:schemeClr>
            </a:gs>
            <a:gs pos="100000">
              <a:schemeClr val="accent4">
                <a:hueOff val="-558096"/>
                <a:satOff val="3362"/>
                <a:lumOff val="27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a:solidFill>
                <a:schemeClr val="bg1"/>
              </a:solidFill>
            </a:rPr>
            <a:t>Monitoring Observation</a:t>
          </a:r>
        </a:p>
      </dsp:txBody>
      <dsp:txXfrm>
        <a:off x="918996" y="835069"/>
        <a:ext cx="910525" cy="949236"/>
      </dsp:txXfrm>
    </dsp:sp>
    <dsp:sp modelId="{C3DCE49B-EC69-4634-8DAC-A4AE560C65EC}">
      <dsp:nvSpPr>
        <dsp:cNvPr id="0" name=""/>
        <dsp:cNvSpPr/>
      </dsp:nvSpPr>
      <dsp:spPr>
        <a:xfrm>
          <a:off x="1994838" y="785812"/>
          <a:ext cx="848347" cy="1047750"/>
        </a:xfrm>
        <a:prstGeom prst="roundRect">
          <a:avLst/>
        </a:prstGeom>
        <a:gradFill rotWithShape="0">
          <a:gsLst>
            <a:gs pos="0">
              <a:schemeClr val="accent4">
                <a:hueOff val="-1116192"/>
                <a:satOff val="6725"/>
                <a:lumOff val="539"/>
                <a:alphaOff val="0"/>
                <a:shade val="51000"/>
                <a:satMod val="130000"/>
              </a:schemeClr>
            </a:gs>
            <a:gs pos="80000">
              <a:schemeClr val="accent4">
                <a:hueOff val="-1116192"/>
                <a:satOff val="6725"/>
                <a:lumOff val="539"/>
                <a:alphaOff val="0"/>
                <a:shade val="93000"/>
                <a:satMod val="130000"/>
              </a:schemeClr>
            </a:gs>
            <a:gs pos="100000">
              <a:schemeClr val="accent4">
                <a:hueOff val="-1116192"/>
                <a:satOff val="6725"/>
                <a:lumOff val="53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a:solidFill>
                <a:schemeClr val="bg1"/>
              </a:solidFill>
            </a:rPr>
            <a:t>Modelling</a:t>
          </a:r>
        </a:p>
      </dsp:txBody>
      <dsp:txXfrm>
        <a:off x="2036251" y="827225"/>
        <a:ext cx="765521" cy="964924"/>
      </dsp:txXfrm>
    </dsp:sp>
    <dsp:sp modelId="{A68C7DF1-9AC8-4440-99CB-FCCE1188A0E9}">
      <dsp:nvSpPr>
        <dsp:cNvPr id="0" name=""/>
        <dsp:cNvSpPr/>
      </dsp:nvSpPr>
      <dsp:spPr>
        <a:xfrm>
          <a:off x="2959245" y="785812"/>
          <a:ext cx="921945" cy="1047750"/>
        </a:xfrm>
        <a:prstGeom prst="roundRect">
          <a:avLst/>
        </a:prstGeom>
        <a:gradFill rotWithShape="0">
          <a:gsLst>
            <a:gs pos="0">
              <a:schemeClr val="accent4">
                <a:hueOff val="-1674289"/>
                <a:satOff val="10087"/>
                <a:lumOff val="809"/>
                <a:alphaOff val="0"/>
                <a:shade val="51000"/>
                <a:satMod val="130000"/>
              </a:schemeClr>
            </a:gs>
            <a:gs pos="80000">
              <a:schemeClr val="accent4">
                <a:hueOff val="-1674289"/>
                <a:satOff val="10087"/>
                <a:lumOff val="809"/>
                <a:alphaOff val="0"/>
                <a:shade val="93000"/>
                <a:satMod val="130000"/>
              </a:schemeClr>
            </a:gs>
            <a:gs pos="100000">
              <a:schemeClr val="accent4">
                <a:hueOff val="-1674289"/>
                <a:satOff val="10087"/>
                <a:lumOff val="80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a:solidFill>
                <a:schemeClr val="bg1"/>
              </a:solidFill>
            </a:rPr>
            <a:t>Forecasting</a:t>
          </a:r>
        </a:p>
      </dsp:txBody>
      <dsp:txXfrm>
        <a:off x="3004251" y="830818"/>
        <a:ext cx="831933" cy="957738"/>
      </dsp:txXfrm>
    </dsp:sp>
    <dsp:sp modelId="{5DFD8D7A-A682-4B50-A094-30D9F5B6C5DB}">
      <dsp:nvSpPr>
        <dsp:cNvPr id="0" name=""/>
        <dsp:cNvSpPr/>
      </dsp:nvSpPr>
      <dsp:spPr>
        <a:xfrm>
          <a:off x="3997251" y="785812"/>
          <a:ext cx="1202815" cy="1047750"/>
        </a:xfrm>
        <a:prstGeom prst="roundRec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a:solidFill>
                <a:schemeClr val="bg1"/>
              </a:solidFill>
            </a:rPr>
            <a:t>Dissemination &amp; Communication</a:t>
          </a:r>
        </a:p>
      </dsp:txBody>
      <dsp:txXfrm>
        <a:off x="4048398" y="836959"/>
        <a:ext cx="1100521" cy="945456"/>
      </dsp:txXfrm>
    </dsp:sp>
    <dsp:sp modelId="{237D5D45-6AAE-4610-AE4E-3F4651E15AFE}">
      <dsp:nvSpPr>
        <dsp:cNvPr id="0" name=""/>
        <dsp:cNvSpPr/>
      </dsp:nvSpPr>
      <dsp:spPr>
        <a:xfrm>
          <a:off x="5316126" y="785812"/>
          <a:ext cx="1052457" cy="1047750"/>
        </a:xfrm>
        <a:prstGeom prst="roundRect">
          <a:avLst/>
        </a:prstGeom>
        <a:gradFill rotWithShape="0">
          <a:gsLst>
            <a:gs pos="0">
              <a:schemeClr val="accent4">
                <a:hueOff val="-2790481"/>
                <a:satOff val="16812"/>
                <a:lumOff val="1348"/>
                <a:alphaOff val="0"/>
                <a:shade val="51000"/>
                <a:satMod val="130000"/>
              </a:schemeClr>
            </a:gs>
            <a:gs pos="80000">
              <a:schemeClr val="accent4">
                <a:hueOff val="-2790481"/>
                <a:satOff val="16812"/>
                <a:lumOff val="1348"/>
                <a:alphaOff val="0"/>
                <a:shade val="93000"/>
                <a:satMod val="130000"/>
              </a:schemeClr>
            </a:gs>
            <a:gs pos="100000">
              <a:schemeClr val="accent4">
                <a:hueOff val="-2790481"/>
                <a:satOff val="16812"/>
                <a:lumOff val="134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 tIns="9144" rIns="9144" bIns="9144" numCol="1" spcCol="1270" anchor="ctr" anchorCtr="0">
          <a:noAutofit/>
        </a:bodyPr>
        <a:lstStyle/>
        <a:p>
          <a:pPr lvl="0" algn="ctr" defTabSz="488950">
            <a:lnSpc>
              <a:spcPct val="90000"/>
            </a:lnSpc>
            <a:spcBef>
              <a:spcPct val="0"/>
            </a:spcBef>
            <a:spcAft>
              <a:spcPct val="35000"/>
            </a:spcAft>
          </a:pPr>
          <a:r>
            <a:rPr lang="en-US" sz="1100" b="1" kern="1200">
              <a:solidFill>
                <a:schemeClr val="bg1"/>
              </a:solidFill>
            </a:rPr>
            <a:t>Perception Interpretation</a:t>
          </a:r>
        </a:p>
      </dsp:txBody>
      <dsp:txXfrm>
        <a:off x="5367273" y="836959"/>
        <a:ext cx="950163" cy="945456"/>
      </dsp:txXfrm>
    </dsp:sp>
    <dsp:sp modelId="{20E48E3F-B1BE-46C9-A40B-F8CE91AE9F70}">
      <dsp:nvSpPr>
        <dsp:cNvPr id="0" name=""/>
        <dsp:cNvSpPr/>
      </dsp:nvSpPr>
      <dsp:spPr>
        <a:xfrm>
          <a:off x="6484643" y="785812"/>
          <a:ext cx="726881" cy="1047750"/>
        </a:xfrm>
        <a:prstGeom prst="roundRect">
          <a:avLst/>
        </a:prstGeom>
        <a:gradFill rotWithShape="0">
          <a:gsLst>
            <a:gs pos="0">
              <a:schemeClr val="accent4">
                <a:hueOff val="-3348577"/>
                <a:satOff val="20174"/>
                <a:lumOff val="1617"/>
                <a:alphaOff val="0"/>
                <a:shade val="51000"/>
                <a:satMod val="130000"/>
              </a:schemeClr>
            </a:gs>
            <a:gs pos="80000">
              <a:schemeClr val="accent4">
                <a:hueOff val="-3348577"/>
                <a:satOff val="20174"/>
                <a:lumOff val="1617"/>
                <a:alphaOff val="0"/>
                <a:shade val="93000"/>
                <a:satMod val="130000"/>
              </a:schemeClr>
            </a:gs>
            <a:gs pos="100000">
              <a:schemeClr val="accent4">
                <a:hueOff val="-3348577"/>
                <a:satOff val="20174"/>
                <a:lumOff val="161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a:solidFill>
                <a:schemeClr val="bg1"/>
              </a:solidFill>
            </a:rPr>
            <a:t>Uses / Decision Making</a:t>
          </a:r>
        </a:p>
      </dsp:txBody>
      <dsp:txXfrm>
        <a:off x="6520126" y="821295"/>
        <a:ext cx="655915" cy="976784"/>
      </dsp:txXfrm>
    </dsp:sp>
    <dsp:sp modelId="{AAFDB27C-6E78-4520-AA65-91724D89136C}">
      <dsp:nvSpPr>
        <dsp:cNvPr id="0" name=""/>
        <dsp:cNvSpPr/>
      </dsp:nvSpPr>
      <dsp:spPr>
        <a:xfrm>
          <a:off x="7457873" y="796049"/>
          <a:ext cx="881173" cy="1047750"/>
        </a:xfrm>
        <a:prstGeom prst="roundRect">
          <a:avLst/>
        </a:prstGeom>
        <a:gradFill rotWithShape="0">
          <a:gsLst>
            <a:gs pos="0">
              <a:schemeClr val="accent4">
                <a:hueOff val="-3906673"/>
                <a:satOff val="23537"/>
                <a:lumOff val="1887"/>
                <a:shade val="51000"/>
                <a:satMod val="130000"/>
                <a:alpha val="46000"/>
              </a:schemeClr>
            </a:gs>
            <a:gs pos="80000">
              <a:schemeClr val="accent4">
                <a:hueOff val="-3906673"/>
                <a:satOff val="23537"/>
                <a:lumOff val="1887"/>
                <a:alphaOff val="0"/>
                <a:shade val="93000"/>
                <a:satMod val="130000"/>
              </a:schemeClr>
            </a:gs>
            <a:gs pos="100000">
              <a:schemeClr val="accent4">
                <a:hueOff val="-3906673"/>
                <a:satOff val="23537"/>
                <a:lumOff val="188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a:solidFill>
                <a:schemeClr val="tx1"/>
              </a:solidFill>
            </a:rPr>
            <a:t>Outcomes</a:t>
          </a:r>
        </a:p>
      </dsp:txBody>
      <dsp:txXfrm>
        <a:off x="7500888" y="839064"/>
        <a:ext cx="795143" cy="961720"/>
      </dsp:txXfrm>
    </dsp:sp>
    <dsp:sp modelId="{AC9BE0FC-38ED-475F-B71C-94D38A51737B}">
      <dsp:nvSpPr>
        <dsp:cNvPr id="0" name=""/>
        <dsp:cNvSpPr/>
      </dsp:nvSpPr>
      <dsp:spPr>
        <a:xfrm>
          <a:off x="8249776" y="785812"/>
          <a:ext cx="811767" cy="1047750"/>
        </a:xfrm>
        <a:prstGeom prst="roundRect">
          <a:avLst/>
        </a:prstGeom>
        <a:solidFill>
          <a:srgbClr val="FF6600"/>
        </a:solidFill>
        <a:ln>
          <a:solidFill>
            <a:schemeClr val="accent6">
              <a:lumMod val="5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a:solidFill>
                <a:sysClr val="windowText" lastClr="000000"/>
              </a:solidFill>
            </a:rPr>
            <a:t>Economic &amp; social values</a:t>
          </a:r>
        </a:p>
      </dsp:txBody>
      <dsp:txXfrm>
        <a:off x="8289403" y="825439"/>
        <a:ext cx="732513" cy="9684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6C9CF-CD93-461A-B609-E55619830C91}">
      <dsp:nvSpPr>
        <dsp:cNvPr id="0" name=""/>
        <dsp:cNvSpPr/>
      </dsp:nvSpPr>
      <dsp:spPr>
        <a:xfrm rot="2017604">
          <a:off x="1978268" y="1394426"/>
          <a:ext cx="746103" cy="375609"/>
        </a:xfrm>
        <a:prstGeom prst="rightArrow">
          <a:avLst/>
        </a:prstGeom>
        <a:solidFill>
          <a:srgbClr val="92D050"/>
        </a:solidFill>
        <a:ln>
          <a:noFill/>
        </a:ln>
        <a:effectLst/>
      </dsp:spPr>
      <dsp:style>
        <a:lnRef idx="0">
          <a:scrgbClr r="0" g="0" b="0"/>
        </a:lnRef>
        <a:fillRef idx="1">
          <a:scrgbClr r="0" g="0" b="0"/>
        </a:fillRef>
        <a:effectRef idx="0">
          <a:scrgbClr r="0" g="0" b="0"/>
        </a:effectRef>
        <a:fontRef idx="minor"/>
      </dsp:style>
    </dsp:sp>
    <dsp:sp modelId="{289BFA7C-DEAA-415B-86A8-EADEADC79AE8}">
      <dsp:nvSpPr>
        <dsp:cNvPr id="0" name=""/>
        <dsp:cNvSpPr/>
      </dsp:nvSpPr>
      <dsp:spPr>
        <a:xfrm>
          <a:off x="2705543" y="1707844"/>
          <a:ext cx="1726581" cy="12036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err="1" smtClean="0"/>
            <a:t>Nowcast</a:t>
          </a:r>
          <a:r>
            <a:rPr lang="en-US" sz="2400" kern="1200" dirty="0" smtClean="0"/>
            <a:t> Integrator</a:t>
          </a:r>
        </a:p>
      </dsp:txBody>
      <dsp:txXfrm>
        <a:off x="2764299" y="1766600"/>
        <a:ext cx="1609069" cy="1086104"/>
      </dsp:txXfrm>
    </dsp:sp>
    <dsp:sp modelId="{38DF5D7D-91AF-4326-85E5-C9148D525AE1}">
      <dsp:nvSpPr>
        <dsp:cNvPr id="0" name=""/>
        <dsp:cNvSpPr/>
      </dsp:nvSpPr>
      <dsp:spPr>
        <a:xfrm>
          <a:off x="1062754" y="676866"/>
          <a:ext cx="936625" cy="70764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err="1" smtClean="0"/>
            <a:t>StatCast</a:t>
          </a:r>
          <a:endParaRPr lang="en-US" sz="1500" kern="1200" dirty="0" smtClean="0"/>
        </a:p>
      </dsp:txBody>
      <dsp:txXfrm>
        <a:off x="1097298" y="711410"/>
        <a:ext cx="867537" cy="638555"/>
      </dsp:txXfrm>
    </dsp:sp>
    <dsp:sp modelId="{C2F23E9B-269D-432F-8FB9-7826AB82C95C}">
      <dsp:nvSpPr>
        <dsp:cNvPr id="0" name=""/>
        <dsp:cNvSpPr/>
      </dsp:nvSpPr>
      <dsp:spPr>
        <a:xfrm>
          <a:off x="913348" y="1874961"/>
          <a:ext cx="936625" cy="70764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err="1" smtClean="0"/>
            <a:t>CIRACast</a:t>
          </a:r>
          <a:endParaRPr lang="en-US" sz="1500" kern="1200" dirty="0" smtClean="0"/>
        </a:p>
      </dsp:txBody>
      <dsp:txXfrm>
        <a:off x="947892" y="1909505"/>
        <a:ext cx="867537" cy="638555"/>
      </dsp:txXfrm>
    </dsp:sp>
    <dsp:sp modelId="{DCD1BECB-171A-4BD3-AB5E-483D438397E6}">
      <dsp:nvSpPr>
        <dsp:cNvPr id="0" name=""/>
        <dsp:cNvSpPr/>
      </dsp:nvSpPr>
      <dsp:spPr>
        <a:xfrm>
          <a:off x="3097837" y="3818319"/>
          <a:ext cx="936625" cy="707643"/>
        </a:xfrm>
        <a:prstGeom prst="round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err="1" smtClean="0"/>
            <a:t>TSICast</a:t>
          </a:r>
          <a:endParaRPr lang="en-US" sz="1500" kern="1200" dirty="0" smtClean="0"/>
        </a:p>
      </dsp:txBody>
      <dsp:txXfrm>
        <a:off x="3132381" y="3852863"/>
        <a:ext cx="867537" cy="638555"/>
      </dsp:txXfrm>
    </dsp:sp>
    <dsp:sp modelId="{FD263D77-C25F-44FA-AEA7-5AA61986F584}">
      <dsp:nvSpPr>
        <dsp:cNvPr id="0" name=""/>
        <dsp:cNvSpPr/>
      </dsp:nvSpPr>
      <dsp:spPr>
        <a:xfrm>
          <a:off x="1005840" y="3163521"/>
          <a:ext cx="1087612" cy="70764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WRF-Solar</a:t>
          </a:r>
        </a:p>
      </dsp:txBody>
      <dsp:txXfrm>
        <a:off x="1040384" y="3198065"/>
        <a:ext cx="1018524" cy="638555"/>
      </dsp:txXfrm>
    </dsp:sp>
    <dsp:sp modelId="{97D43865-3122-4623-97BD-84C280F68304}">
      <dsp:nvSpPr>
        <dsp:cNvPr id="0" name=""/>
        <dsp:cNvSpPr/>
      </dsp:nvSpPr>
      <dsp:spPr>
        <a:xfrm>
          <a:off x="3011978" y="214512"/>
          <a:ext cx="936625" cy="70764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err="1" smtClean="0"/>
            <a:t>MADCast</a:t>
          </a:r>
          <a:endParaRPr lang="en-US" sz="1500" kern="1200" dirty="0" smtClean="0"/>
        </a:p>
      </dsp:txBody>
      <dsp:txXfrm>
        <a:off x="3046522" y="249056"/>
        <a:ext cx="867537" cy="63855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image" Target="../media/image1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A641849D-428F-4664-8050-94127FD60E2A}" type="datetimeFigureOut">
              <a:rPr lang="en-US" smtClean="0"/>
              <a:t>5/16/2018</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4868504C-D684-4C1C-9B21-6E0F8062517F}" type="slidenum">
              <a:rPr lang="en-US" smtClean="0"/>
              <a:t>‹#›</a:t>
            </a:fld>
            <a:endParaRPr lang="en-US"/>
          </a:p>
        </p:txBody>
      </p:sp>
    </p:spTree>
    <p:extLst>
      <p:ext uri="{BB962C8B-B14F-4D97-AF65-F5344CB8AC3E}">
        <p14:creationId xmlns:p14="http://schemas.microsoft.com/office/powerpoint/2010/main" val="4058911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BC59F06D-49D7-40B6-9694-0110EE4767DB}" type="datetimeFigureOut">
              <a:rPr lang="en-US" smtClean="0"/>
              <a:pPr/>
              <a:t>5/16/2018</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C58D775D-6022-4567-B6CC-BB9F0DC2C52E}" type="slidenum">
              <a:rPr lang="en-US" smtClean="0"/>
              <a:pPr/>
              <a:t>‹#›</a:t>
            </a:fld>
            <a:endParaRPr lang="en-US"/>
          </a:p>
        </p:txBody>
      </p:sp>
    </p:spTree>
    <p:extLst>
      <p:ext uri="{BB962C8B-B14F-4D97-AF65-F5344CB8AC3E}">
        <p14:creationId xmlns:p14="http://schemas.microsoft.com/office/powerpoint/2010/main" val="4259984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takes a community working together to accomplish this process effectively.</a:t>
            </a:r>
          </a:p>
          <a:p>
            <a:endParaRPr lang="en-US" dirty="0"/>
          </a:p>
          <a:p>
            <a:r>
              <a:rPr lang="en-US" dirty="0" smtClean="0"/>
              <a:t>First the team must understand the needs of the end user.</a:t>
            </a:r>
          </a:p>
          <a:p>
            <a:r>
              <a:rPr lang="en-US" dirty="0" smtClean="0"/>
              <a:t>The basic and applied research community can then build tools.</a:t>
            </a:r>
          </a:p>
          <a:p>
            <a:r>
              <a:rPr lang="en-US" dirty="0" smtClean="0"/>
              <a:t>Public and private entities provide operational monitoring and computing.</a:t>
            </a:r>
          </a:p>
          <a:p>
            <a:r>
              <a:rPr lang="en-US" dirty="0" smtClean="0"/>
              <a:t>It is important to translate the forecasts into usable information based on in depth knowledge of the problem and working closely with the end users.</a:t>
            </a:r>
          </a:p>
          <a:p>
            <a:endParaRPr lang="en-US" dirty="0"/>
          </a:p>
          <a:p>
            <a:r>
              <a:rPr lang="en-US" dirty="0" smtClean="0"/>
              <a:t>This process requires collaboration across the sectors – private, public, and academic</a:t>
            </a:r>
          </a:p>
          <a:p>
            <a:endParaRPr lang="en-US" dirty="0" smtClean="0"/>
          </a:p>
          <a:p>
            <a:r>
              <a:rPr lang="en-US" dirty="0" smtClean="0"/>
              <a:t>[click in individual players]</a:t>
            </a:r>
            <a:endParaRPr lang="en-US" dirty="0"/>
          </a:p>
          <a:p>
            <a:r>
              <a:rPr lang="en-US" dirty="0" smtClean="0"/>
              <a:t>The </a:t>
            </a:r>
            <a:r>
              <a:rPr lang="en-US" dirty="0" err="1" smtClean="0"/>
              <a:t>SunCast</a:t>
            </a:r>
            <a:r>
              <a:rPr lang="en-US" dirty="0" smtClean="0"/>
              <a:t> project has striven to bring these communities together as seen in the plethora of collaborators on this project.  </a:t>
            </a:r>
          </a:p>
          <a:p>
            <a:endParaRPr lang="en-US" dirty="0"/>
          </a:p>
          <a:p>
            <a:r>
              <a:rPr lang="en-US" dirty="0" smtClean="0"/>
              <a:t>The full rainbow cannot be accomplished in any one organization </a:t>
            </a:r>
            <a:endParaRPr lang="en-US" dirty="0"/>
          </a:p>
        </p:txBody>
      </p:sp>
      <p:sp>
        <p:nvSpPr>
          <p:cNvPr id="4" name="Slide Number Placeholder 3"/>
          <p:cNvSpPr>
            <a:spLocks noGrp="1"/>
          </p:cNvSpPr>
          <p:nvPr>
            <p:ph type="sldNum" sz="quarter" idx="10"/>
          </p:nvPr>
        </p:nvSpPr>
        <p:spPr/>
        <p:txBody>
          <a:bodyPr/>
          <a:lstStyle/>
          <a:p>
            <a:fld id="{2E00D541-0B35-4402-88A6-817050A3CE7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164351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1"/>
                </a:solidFill>
                <a:latin typeface="Arial" charset="0"/>
                <a:ea typeface="ＭＳ Ｐゴシック" pitchFamily="34" charset="-128"/>
              </a:defRPr>
            </a:lvl1pPr>
            <a:lvl2pPr marL="758202" indent="-291616">
              <a:defRPr sz="2900">
                <a:solidFill>
                  <a:schemeClr val="tx1"/>
                </a:solidFill>
                <a:latin typeface="Arial" charset="0"/>
                <a:ea typeface="ＭＳ Ｐゴシック" pitchFamily="34" charset="-128"/>
              </a:defRPr>
            </a:lvl2pPr>
            <a:lvl3pPr marL="1166464" indent="-233292">
              <a:defRPr sz="2900">
                <a:solidFill>
                  <a:schemeClr val="tx1"/>
                </a:solidFill>
                <a:latin typeface="Arial" charset="0"/>
                <a:ea typeface="ＭＳ Ｐゴシック" pitchFamily="34" charset="-128"/>
              </a:defRPr>
            </a:lvl3pPr>
            <a:lvl4pPr marL="1633050" indent="-233292">
              <a:defRPr sz="2900">
                <a:solidFill>
                  <a:schemeClr val="tx1"/>
                </a:solidFill>
                <a:latin typeface="Arial" charset="0"/>
                <a:ea typeface="ＭＳ Ｐゴシック" pitchFamily="34" charset="-128"/>
              </a:defRPr>
            </a:lvl4pPr>
            <a:lvl5pPr marL="2099636" indent="-233292">
              <a:defRPr sz="2900">
                <a:solidFill>
                  <a:schemeClr val="tx1"/>
                </a:solidFill>
                <a:latin typeface="Arial" charset="0"/>
                <a:ea typeface="ＭＳ Ｐゴシック" pitchFamily="34" charset="-128"/>
              </a:defRPr>
            </a:lvl5pPr>
            <a:lvl6pPr marL="2566221" indent="-233292" eaLnBrk="0" fontAlgn="base" hangingPunct="0">
              <a:spcBef>
                <a:spcPct val="0"/>
              </a:spcBef>
              <a:spcAft>
                <a:spcPct val="0"/>
              </a:spcAft>
              <a:defRPr sz="2900">
                <a:solidFill>
                  <a:schemeClr val="tx1"/>
                </a:solidFill>
                <a:latin typeface="Arial" charset="0"/>
                <a:ea typeface="ＭＳ Ｐゴシック" pitchFamily="34" charset="-128"/>
              </a:defRPr>
            </a:lvl6pPr>
            <a:lvl7pPr marL="3032806" indent="-233292" eaLnBrk="0" fontAlgn="base" hangingPunct="0">
              <a:spcBef>
                <a:spcPct val="0"/>
              </a:spcBef>
              <a:spcAft>
                <a:spcPct val="0"/>
              </a:spcAft>
              <a:defRPr sz="2900">
                <a:solidFill>
                  <a:schemeClr val="tx1"/>
                </a:solidFill>
                <a:latin typeface="Arial" charset="0"/>
                <a:ea typeface="ＭＳ Ｐゴシック" pitchFamily="34" charset="-128"/>
              </a:defRPr>
            </a:lvl7pPr>
            <a:lvl8pPr marL="3499392" indent="-233292" eaLnBrk="0" fontAlgn="base" hangingPunct="0">
              <a:spcBef>
                <a:spcPct val="0"/>
              </a:spcBef>
              <a:spcAft>
                <a:spcPct val="0"/>
              </a:spcAft>
              <a:defRPr sz="2900">
                <a:solidFill>
                  <a:schemeClr val="tx1"/>
                </a:solidFill>
                <a:latin typeface="Arial" charset="0"/>
                <a:ea typeface="ＭＳ Ｐゴシック" pitchFamily="34" charset="-128"/>
              </a:defRPr>
            </a:lvl8pPr>
            <a:lvl9pPr marL="3965978" indent="-233292" eaLnBrk="0" fontAlgn="base" hangingPunct="0">
              <a:spcBef>
                <a:spcPct val="0"/>
              </a:spcBef>
              <a:spcAft>
                <a:spcPct val="0"/>
              </a:spcAft>
              <a:defRPr sz="2900">
                <a:solidFill>
                  <a:schemeClr val="tx1"/>
                </a:solidFill>
                <a:latin typeface="Arial" charset="0"/>
                <a:ea typeface="ＭＳ Ｐゴシック" pitchFamily="34" charset="-128"/>
              </a:defRPr>
            </a:lvl9pPr>
          </a:lstStyle>
          <a:p>
            <a:fld id="{2E07202F-9129-4FA3-8AA9-DFFE29ADC635}" type="slidenum">
              <a:rPr lang="en-US" altLang="en-US" sz="1200">
                <a:solidFill>
                  <a:prstClr val="black"/>
                </a:solidFill>
              </a:rPr>
              <a:pPr/>
              <a:t>31</a:t>
            </a:fld>
            <a:endParaRPr lang="en-US" altLang="en-US" sz="1200">
              <a:solidFill>
                <a:prstClr val="black"/>
              </a:solidFill>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ea typeface="ＭＳ Ｐゴシック" pitchFamily="34" charset="-128"/>
            </a:endParaRPr>
          </a:p>
        </p:txBody>
      </p:sp>
    </p:spTree>
    <p:extLst>
      <p:ext uri="{BB962C8B-B14F-4D97-AF65-F5344CB8AC3E}">
        <p14:creationId xmlns:p14="http://schemas.microsoft.com/office/powerpoint/2010/main" val="1636130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02F896-EF39-A34D-9D9C-E735559BFD08}"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70816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543A767-6C26-4817-8257-96F8A66D6708}" type="slidenum">
              <a:rPr lang="en-US">
                <a:solidFill>
                  <a:prstClr val="black"/>
                </a:solidFill>
              </a:rPr>
              <a:pPr>
                <a:defRPr/>
              </a:pPr>
              <a:t>38</a:t>
            </a:fld>
            <a:endParaRPr lang="en-US">
              <a:solidFill>
                <a:prstClr val="black"/>
              </a:solidFill>
            </a:endParaRPr>
          </a:p>
        </p:txBody>
      </p:sp>
      <p:sp>
        <p:nvSpPr>
          <p:cNvPr id="10240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88" tIns="46645" rIns="93288" bIns="46645" numCol="1" anchor="t" anchorCtr="0" compatLnSpc="1">
            <a:prstTxWarp prst="textNoShape">
              <a:avLst/>
            </a:prstTxWarp>
          </a:bodyPr>
          <a:lstStyle/>
          <a:p>
            <a:pPr>
              <a:spcBef>
                <a:spcPct val="0"/>
              </a:spcBef>
            </a:pPr>
            <a:endParaRPr lang="en-US" altLang="en-US" smtClean="0"/>
          </a:p>
        </p:txBody>
      </p:sp>
      <p:sp>
        <p:nvSpPr>
          <p:cNvPr id="102405" name="Slide Number Placeholder 3"/>
          <p:cNvSpPr txBox="1">
            <a:spLocks noGrp="1"/>
          </p:cNvSpPr>
          <p:nvPr/>
        </p:nvSpPr>
        <p:spPr bwMode="auto">
          <a:xfrm>
            <a:off x="3977629" y="8842691"/>
            <a:ext cx="3043876" cy="46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88" tIns="46645" rIns="93288" bIns="46645"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fontAlgn="base">
              <a:spcBef>
                <a:spcPct val="0"/>
              </a:spcBef>
              <a:spcAft>
                <a:spcPct val="0"/>
              </a:spcAft>
            </a:pPr>
            <a:fld id="{B20E588F-D55B-4B25-BAEF-5DACCAF8EE14}" type="slidenum">
              <a:rPr lang="en-US" altLang="en-US" smtClean="0">
                <a:solidFill>
                  <a:prstClr val="black"/>
                </a:solidFill>
                <a:ea typeface="ＭＳ Ｐゴシック" pitchFamily="34" charset="-128"/>
                <a:cs typeface="Arial" pitchFamily="34" charset="0"/>
              </a:rPr>
              <a:pPr algn="r" fontAlgn="base">
                <a:spcBef>
                  <a:spcPct val="0"/>
                </a:spcBef>
                <a:spcAft>
                  <a:spcPct val="0"/>
                </a:spcAft>
              </a:pPr>
              <a:t>38</a:t>
            </a:fld>
            <a:endParaRPr lang="en-US" altLang="en-US" smtClean="0">
              <a:solidFill>
                <a:prstClr val="black"/>
              </a:solidFill>
              <a:ea typeface="ＭＳ Ｐゴシック" pitchFamily="34" charset="-128"/>
              <a:cs typeface="Arial" pitchFamily="34" charset="0"/>
            </a:endParaRPr>
          </a:p>
        </p:txBody>
      </p:sp>
    </p:spTree>
    <p:extLst>
      <p:ext uri="{BB962C8B-B14F-4D97-AF65-F5344CB8AC3E}">
        <p14:creationId xmlns:p14="http://schemas.microsoft.com/office/powerpoint/2010/main" val="2735083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a:defRPr/>
            </a:pPr>
            <a:r>
              <a:rPr lang="en-US" dirty="0" smtClean="0"/>
              <a:t>The </a:t>
            </a:r>
            <a:r>
              <a:rPr lang="en-US" dirty="0" err="1" smtClean="0"/>
              <a:t>AnEn</a:t>
            </a:r>
            <a:r>
              <a:rPr lang="en-US" dirty="0" smtClean="0"/>
              <a:t> method has been applied to a nine 850-kW turbines wind farm located in a region with complex topography in Sicily, southern Italy, to produce an ensemble of power forecasts for the 01/2012-10/2012 period (training data set: 11/2010-12/2011). The </a:t>
            </a:r>
            <a:r>
              <a:rPr lang="en-US" dirty="0" err="1" smtClean="0"/>
              <a:t>AnEn</a:t>
            </a:r>
            <a:r>
              <a:rPr lang="en-US" dirty="0" smtClean="0"/>
              <a:t> was based on 4-km 78-h predictions from the meteorological model Regional Atmospheric Modeling System</a:t>
            </a:r>
            <a:r>
              <a:rPr lang="en-US" i="1" dirty="0" smtClean="0"/>
              <a:t> </a:t>
            </a:r>
            <a:r>
              <a:rPr lang="en-US" dirty="0" smtClean="0"/>
              <a:t>(RAMS), with initial and 6-hourly boundary conditions provided by the European Centre for Medium-Range Weather Forecasts (ECMWF) analysis and forecasts, respectively. The performance of the </a:t>
            </a:r>
            <a:r>
              <a:rPr lang="en-US" dirty="0" err="1" smtClean="0"/>
              <a:t>AnEn</a:t>
            </a:r>
            <a:r>
              <a:rPr lang="en-US" dirty="0" smtClean="0"/>
              <a:t> method has been compared with two advanced NWP-based ensemble forecasting systems, the ECMWF Ensemble Prediction System (EPS) and the </a:t>
            </a:r>
            <a:r>
              <a:rPr lang="en-US" dirty="0" err="1" smtClean="0"/>
              <a:t>COnsortium</a:t>
            </a:r>
            <a:r>
              <a:rPr lang="en-US" dirty="0" smtClean="0"/>
              <a:t> for Small-scale </a:t>
            </a:r>
            <a:r>
              <a:rPr lang="en-US" dirty="0" err="1" smtClean="0"/>
              <a:t>Modelling</a:t>
            </a:r>
            <a:r>
              <a:rPr lang="en-US" dirty="0" smtClean="0"/>
              <a:t> (COSMO) Limited-area Ensemble Prediction System (LEPS).  Both ECMWF EPS and COSMO LEPS hub-height winds are calibrated with a neural network algorithm (for the first moment) and a variance deficit correction procedure (for the second moment). The ECMWF EPS and COSMO LEPS calibrated wind predictions are then converted to power via the turbine manufacturer power curve. A summary of this comparison is illustrated, which shows the root-mean-square-error (RMSE)</a:t>
            </a:r>
            <a:r>
              <a:rPr lang="en-US" b="1" dirty="0" smtClean="0"/>
              <a:t> </a:t>
            </a:r>
            <a:r>
              <a:rPr lang="en-US" dirty="0" smtClean="0"/>
              <a:t>of the ensemble means (Fig 1a) as a proxy of ensemble skill, and the binned-spread/skill plot to assess the spread-skill relationship of the analyzed ensembles (Fig 1b).</a:t>
            </a:r>
          </a:p>
          <a:p>
            <a:pPr>
              <a:defRPr/>
            </a:pPr>
            <a:r>
              <a:rPr lang="en-US" dirty="0" smtClean="0"/>
              <a:t> </a:t>
            </a:r>
          </a:p>
          <a:p>
            <a:pPr>
              <a:defRPr/>
            </a:pPr>
            <a:r>
              <a:rPr lang="en-US" dirty="0" smtClean="0"/>
              <a:t>The </a:t>
            </a:r>
            <a:r>
              <a:rPr lang="en-US" dirty="0" err="1" smtClean="0"/>
              <a:t>AnEn</a:t>
            </a:r>
            <a:r>
              <a:rPr lang="en-US" dirty="0" smtClean="0"/>
              <a:t> method outperforms the other two advanced systems in this case, exhibiting a 10% (or more) RMSE reduction. Particularly interesting is the better spread/skill correlation of </a:t>
            </a:r>
            <a:r>
              <a:rPr lang="en-US" dirty="0" err="1" smtClean="0"/>
              <a:t>AnEn</a:t>
            </a:r>
            <a:r>
              <a:rPr lang="en-US" dirty="0" smtClean="0"/>
              <a:t> (being closer to the 1-to-1 line), which equates to better uncertainty quantification and possibly better decision making if those forecast were to be used for real-time operations. </a:t>
            </a:r>
          </a:p>
          <a:p>
            <a:pPr>
              <a:defRPr/>
            </a:pPr>
            <a:endParaRPr lang="en-US" dirty="0"/>
          </a:p>
        </p:txBody>
      </p:sp>
      <p:sp>
        <p:nvSpPr>
          <p:cNvPr id="4" name="Slide Number Placeholder 3"/>
          <p:cNvSpPr>
            <a:spLocks noGrp="1"/>
          </p:cNvSpPr>
          <p:nvPr>
            <p:ph type="sldNum" sz="quarter" idx="5"/>
          </p:nvPr>
        </p:nvSpPr>
        <p:spPr/>
        <p:txBody>
          <a:bodyPr/>
          <a:lstStyle/>
          <a:p>
            <a:pPr>
              <a:defRPr/>
            </a:pPr>
            <a:fld id="{53CBD601-034C-4A4E-89AC-69C78FD4E123}" type="slidenum">
              <a:rPr lang="en-US">
                <a:solidFill>
                  <a:prstClr val="black"/>
                </a:solidFill>
              </a:rPr>
              <a:pPr>
                <a:defRPr/>
              </a:pPr>
              <a:t>44</a:t>
            </a:fld>
            <a:endParaRPr lang="en-US">
              <a:solidFill>
                <a:prstClr val="black"/>
              </a:solidFill>
            </a:endParaRPr>
          </a:p>
        </p:txBody>
      </p:sp>
    </p:spTree>
    <p:extLst>
      <p:ext uri="{BB962C8B-B14F-4D97-AF65-F5344CB8AC3E}">
        <p14:creationId xmlns:p14="http://schemas.microsoft.com/office/powerpoint/2010/main" val="1582963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3EB3A0CA-09C2-481B-AD92-75D3C7519D60}" type="slidenum">
              <a:rPr lang="en-US">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2689650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618">
              <a:defRPr/>
            </a:pPr>
            <a:r>
              <a:rPr lang="en-US" dirty="0" smtClean="0"/>
              <a:t>2014 emissions savings for Colorado System (</a:t>
            </a:r>
            <a:r>
              <a:rPr lang="en-US" dirty="0" err="1" smtClean="0"/>
              <a:t>PSCo</a:t>
            </a:r>
            <a:r>
              <a:rPr lang="en-US" dirty="0" smtClean="0"/>
              <a:t>) due to economic cycling on </a:t>
            </a:r>
            <a:r>
              <a:rPr lang="en-US" dirty="0" err="1" smtClean="0"/>
              <a:t>baseload</a:t>
            </a:r>
            <a:r>
              <a:rPr lang="en-US" dirty="0" smtClean="0"/>
              <a:t> units = 267,343</a:t>
            </a:r>
            <a:r>
              <a:rPr lang="en-US" baseline="0" dirty="0" smtClean="0"/>
              <a:t> tons of CO2. The ability to cycle </a:t>
            </a:r>
            <a:r>
              <a:rPr lang="en-US" baseline="0" dirty="0" err="1" smtClean="0"/>
              <a:t>baseload</a:t>
            </a:r>
            <a:r>
              <a:rPr lang="en-US" baseline="0" dirty="0" smtClean="0"/>
              <a:t> units (both coal and natural gas) is enhanced by confidence provided by accurate wind forecasting system</a:t>
            </a:r>
            <a:endParaRPr lang="en-US" dirty="0"/>
          </a:p>
        </p:txBody>
      </p:sp>
      <p:sp>
        <p:nvSpPr>
          <p:cNvPr id="4" name="Slide Number Placeholder 3"/>
          <p:cNvSpPr>
            <a:spLocks noGrp="1"/>
          </p:cNvSpPr>
          <p:nvPr>
            <p:ph type="sldNum" sz="quarter" idx="10"/>
          </p:nvPr>
        </p:nvSpPr>
        <p:spPr/>
        <p:txBody>
          <a:bodyPr/>
          <a:lstStyle/>
          <a:p>
            <a:fld id="{62A4D858-DF36-F34C-92C1-1849643B3FB0}"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756405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02F896-EF39-A34D-9D9C-E735559BFD08}"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200226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F7ACAC-B45A-43AA-BCF0-7F315787E582}"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70355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F7ACAC-B45A-43AA-BCF0-7F315787E582}"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2632667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next step was to implement the Artificial Neural Network method for AI prediction.  The predictors the model are provided include the past three GHI observations and the </a:t>
            </a:r>
            <a:r>
              <a:rPr lang="en-US" baseline="0" dirty="0" err="1" smtClean="0"/>
              <a:t>DICast</a:t>
            </a:r>
            <a:r>
              <a:rPr lang="en-US" baseline="0" dirty="0" smtClean="0"/>
              <a:t> predictors from all three sites for a total of 21 predictors.  The data is split into a 2/3 training and 1/3 testing to optimally configure the model.</a:t>
            </a:r>
            <a:endParaRPr lang="en-US" dirty="0"/>
          </a:p>
        </p:txBody>
      </p:sp>
      <p:sp>
        <p:nvSpPr>
          <p:cNvPr id="4" name="Slide Number Placeholder 3"/>
          <p:cNvSpPr>
            <a:spLocks noGrp="1"/>
          </p:cNvSpPr>
          <p:nvPr>
            <p:ph type="sldNum" sz="quarter" idx="10"/>
          </p:nvPr>
        </p:nvSpPr>
        <p:spPr/>
        <p:txBody>
          <a:bodyPr/>
          <a:lstStyle/>
          <a:p>
            <a:fld id="{2E043163-7896-AC45-9827-BDB7E4F0E955}"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919851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D41821-2140-DA4B-B00D-D2BD64E2448A}" type="slidenum">
              <a:rPr lang="en-US" altLang="zh-CN"/>
              <a:pPr/>
              <a:t>7</a:t>
            </a:fld>
            <a:endParaRPr lang="en-US" altLang="zh-CN"/>
          </a:p>
        </p:txBody>
      </p:sp>
      <p:sp>
        <p:nvSpPr>
          <p:cNvPr id="1334274" name="Rectangle 2"/>
          <p:cNvSpPr>
            <a:spLocks noGrp="1" noRot="1" noChangeAspect="1" noChangeArrowheads="1" noTextEdit="1"/>
          </p:cNvSpPr>
          <p:nvPr>
            <p:ph type="sldImg"/>
          </p:nvPr>
        </p:nvSpPr>
        <p:spPr bwMode="auto">
          <a:xfrm>
            <a:off x="1193800" y="711200"/>
            <a:ext cx="4648200" cy="3486150"/>
          </a:xfrm>
          <a:prstGeom prst="rect">
            <a:avLst/>
          </a:prstGeom>
          <a:solidFill>
            <a:srgbClr val="FFFFFF"/>
          </a:solidFill>
          <a:ln>
            <a:solidFill>
              <a:srgbClr val="000000"/>
            </a:solidFill>
            <a:miter lim="800000"/>
            <a:headEnd/>
            <a:tailEnd/>
          </a:ln>
        </p:spPr>
      </p:sp>
      <p:sp>
        <p:nvSpPr>
          <p:cNvPr id="1334275" name="Rectangle 3"/>
          <p:cNvSpPr>
            <a:spLocks noGrp="1" noChangeArrowheads="1"/>
          </p:cNvSpPr>
          <p:nvPr>
            <p:ph type="body" idx="1"/>
          </p:nvPr>
        </p:nvSpPr>
        <p:spPr bwMode="auto">
          <a:xfrm>
            <a:off x="959174" y="4412125"/>
            <a:ext cx="5119385" cy="4197176"/>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extLst>
      <p:ext uri="{BB962C8B-B14F-4D97-AF65-F5344CB8AC3E}">
        <p14:creationId xmlns:p14="http://schemas.microsoft.com/office/powerpoint/2010/main" val="1597532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C3349CF-9110-4DB1-B7F7-A81ACB2673C6}" type="slidenum">
              <a:rPr lang="en-US">
                <a:solidFill>
                  <a:prstClr val="black"/>
                </a:solidFill>
              </a:rPr>
              <a:pPr>
                <a:defRPr/>
              </a:pPr>
              <a:t>59</a:t>
            </a:fld>
            <a:endParaRPr lang="en-US">
              <a:solidFill>
                <a:prstClr val="black"/>
              </a:solidFill>
            </a:endParaRPr>
          </a:p>
        </p:txBody>
      </p:sp>
      <p:sp>
        <p:nvSpPr>
          <p:cNvPr id="12288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87" tIns="46644" rIns="93287" bIns="46644" numCol="1" anchor="t" anchorCtr="0" compatLnSpc="1">
            <a:prstTxWarp prst="textNoShape">
              <a:avLst/>
            </a:prstTxWarp>
          </a:bodyPr>
          <a:lstStyle/>
          <a:p>
            <a:pPr>
              <a:spcBef>
                <a:spcPct val="0"/>
              </a:spcBef>
            </a:pPr>
            <a:endParaRPr lang="en-US" altLang="en-US" smtClean="0"/>
          </a:p>
        </p:txBody>
      </p:sp>
      <p:sp>
        <p:nvSpPr>
          <p:cNvPr id="122885" name="Slide Number Placeholder 3"/>
          <p:cNvSpPr txBox="1">
            <a:spLocks noGrp="1"/>
          </p:cNvSpPr>
          <p:nvPr/>
        </p:nvSpPr>
        <p:spPr bwMode="auto">
          <a:xfrm>
            <a:off x="3977629" y="8842690"/>
            <a:ext cx="3043876" cy="46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87" tIns="46644" rIns="93287" bIns="46644"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fontAlgn="base">
              <a:spcBef>
                <a:spcPct val="0"/>
              </a:spcBef>
              <a:spcAft>
                <a:spcPct val="0"/>
              </a:spcAft>
            </a:pPr>
            <a:fld id="{53971945-1146-4B37-BCF2-6C816BA24551}" type="slidenum">
              <a:rPr lang="en-US" altLang="en-US" sz="1200">
                <a:solidFill>
                  <a:prstClr val="black"/>
                </a:solidFill>
                <a:latin typeface="Calibri" pitchFamily="34" charset="0"/>
                <a:ea typeface="ＭＳ Ｐゴシック" charset="-128"/>
              </a:rPr>
              <a:pPr algn="r" fontAlgn="base">
                <a:spcBef>
                  <a:spcPct val="0"/>
                </a:spcBef>
                <a:spcAft>
                  <a:spcPct val="0"/>
                </a:spcAft>
              </a:pPr>
              <a:t>59</a:t>
            </a:fld>
            <a:endParaRPr lang="en-US" altLang="en-US" sz="1200">
              <a:solidFill>
                <a:prstClr val="black"/>
              </a:solidFill>
              <a:latin typeface="Calibri" pitchFamily="34" charset="0"/>
              <a:ea typeface="ＭＳ Ｐゴシック" charset="-128"/>
            </a:endParaRPr>
          </a:p>
        </p:txBody>
      </p:sp>
    </p:spTree>
    <p:extLst>
      <p:ext uri="{BB962C8B-B14F-4D97-AF65-F5344CB8AC3E}">
        <p14:creationId xmlns:p14="http://schemas.microsoft.com/office/powerpoint/2010/main" val="2548622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58255" indent="-291636" eaLnBrk="0" hangingPunct="0">
              <a:defRPr>
                <a:solidFill>
                  <a:schemeClr val="tx1"/>
                </a:solidFill>
                <a:latin typeface="Arial" charset="0"/>
                <a:cs typeface="Arial" charset="0"/>
              </a:defRPr>
            </a:lvl2pPr>
            <a:lvl3pPr marL="1166546" indent="-233309" eaLnBrk="0" hangingPunct="0">
              <a:defRPr>
                <a:solidFill>
                  <a:schemeClr val="tx1"/>
                </a:solidFill>
                <a:latin typeface="Arial" charset="0"/>
                <a:cs typeface="Arial" charset="0"/>
              </a:defRPr>
            </a:lvl3pPr>
            <a:lvl4pPr marL="1633164" indent="-233309" eaLnBrk="0" hangingPunct="0">
              <a:defRPr>
                <a:solidFill>
                  <a:schemeClr val="tx1"/>
                </a:solidFill>
                <a:latin typeface="Arial" charset="0"/>
                <a:cs typeface="Arial" charset="0"/>
              </a:defRPr>
            </a:lvl4pPr>
            <a:lvl5pPr marL="2099782" indent="-233309" eaLnBrk="0" hangingPunct="0">
              <a:defRPr>
                <a:solidFill>
                  <a:schemeClr val="tx1"/>
                </a:solidFill>
                <a:latin typeface="Arial" charset="0"/>
                <a:cs typeface="Arial" charset="0"/>
              </a:defRPr>
            </a:lvl5pPr>
            <a:lvl6pPr marL="2566401" indent="-233309" eaLnBrk="0" fontAlgn="base" hangingPunct="0">
              <a:spcBef>
                <a:spcPct val="0"/>
              </a:spcBef>
              <a:spcAft>
                <a:spcPct val="0"/>
              </a:spcAft>
              <a:defRPr>
                <a:solidFill>
                  <a:schemeClr val="tx1"/>
                </a:solidFill>
                <a:latin typeface="Arial" charset="0"/>
                <a:cs typeface="Arial" charset="0"/>
              </a:defRPr>
            </a:lvl6pPr>
            <a:lvl7pPr marL="3033019" indent="-233309" eaLnBrk="0" fontAlgn="base" hangingPunct="0">
              <a:spcBef>
                <a:spcPct val="0"/>
              </a:spcBef>
              <a:spcAft>
                <a:spcPct val="0"/>
              </a:spcAft>
              <a:defRPr>
                <a:solidFill>
                  <a:schemeClr val="tx1"/>
                </a:solidFill>
                <a:latin typeface="Arial" charset="0"/>
                <a:cs typeface="Arial" charset="0"/>
              </a:defRPr>
            </a:lvl7pPr>
            <a:lvl8pPr marL="3499637" indent="-233309" eaLnBrk="0" fontAlgn="base" hangingPunct="0">
              <a:spcBef>
                <a:spcPct val="0"/>
              </a:spcBef>
              <a:spcAft>
                <a:spcPct val="0"/>
              </a:spcAft>
              <a:defRPr>
                <a:solidFill>
                  <a:schemeClr val="tx1"/>
                </a:solidFill>
                <a:latin typeface="Arial" charset="0"/>
                <a:cs typeface="Arial" charset="0"/>
              </a:defRPr>
            </a:lvl8pPr>
            <a:lvl9pPr marL="3966256" indent="-233309" eaLnBrk="0" fontAlgn="base" hangingPunct="0">
              <a:spcBef>
                <a:spcPct val="0"/>
              </a:spcBef>
              <a:spcAft>
                <a:spcPct val="0"/>
              </a:spcAft>
              <a:defRPr>
                <a:solidFill>
                  <a:schemeClr val="tx1"/>
                </a:solidFill>
                <a:latin typeface="Arial" charset="0"/>
                <a:cs typeface="Arial" charset="0"/>
              </a:defRPr>
            </a:lvl9pPr>
          </a:lstStyle>
          <a:p>
            <a:pPr eaLnBrk="1" hangingPunct="1"/>
            <a:fld id="{8819B9D1-DDE6-4616-8E27-66BE3111D43C}" type="slidenum">
              <a:rPr lang="en-US" altLang="en-US">
                <a:solidFill>
                  <a:prstClr val="black"/>
                </a:solidFill>
              </a:rPr>
              <a:pPr eaLnBrk="1" hangingPunct="1"/>
              <a:t>14</a:t>
            </a:fld>
            <a:endParaRPr lang="en-US" altLang="en-US">
              <a:solidFill>
                <a:prstClr val="black"/>
              </a:solidFill>
            </a:endParaRPr>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2794829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950913" y="449263"/>
            <a:ext cx="5121275" cy="3840162"/>
          </a:xfrm>
          <a:ln/>
        </p:spPr>
      </p:sp>
      <p:sp>
        <p:nvSpPr>
          <p:cNvPr id="3" name="Notes Placeholder 2"/>
          <p:cNvSpPr>
            <a:spLocks noGrp="1"/>
          </p:cNvSpPr>
          <p:nvPr>
            <p:ph type="body" idx="1"/>
          </p:nvPr>
        </p:nvSpPr>
        <p:spPr/>
        <p:txBody>
          <a:bodyPr>
            <a:normAutofit/>
          </a:bodyPr>
          <a:lstStyle/>
          <a:p>
            <a:pPr>
              <a:defRPr/>
            </a:pPr>
            <a:r>
              <a:rPr lang="en-US" dirty="0" smtClean="0"/>
              <a:t>Added value of simulation performed with high-res. regional model can be illustrated in this animation.</a:t>
            </a:r>
          </a:p>
          <a:p>
            <a:pPr>
              <a:defRPr/>
            </a:pPr>
            <a:r>
              <a:rPr lang="en-US" dirty="0" smtClean="0"/>
              <a:t>This animation shows how model terrain gets smoothed out with increasing grid spacing.</a:t>
            </a:r>
          </a:p>
          <a:p>
            <a:pPr>
              <a:defRPr/>
            </a:pPr>
            <a:endParaRPr lang="en-US" dirty="0" smtClean="0"/>
          </a:p>
          <a:p>
            <a:pPr>
              <a:defRPr/>
            </a:pPr>
            <a:r>
              <a:rPr lang="en-US" dirty="0" smtClean="0"/>
              <a:t>Running high resolution model over complex terrain is very important because:</a:t>
            </a:r>
          </a:p>
          <a:p>
            <a:pPr marL="233301" indent="-233301">
              <a:buFontTx/>
              <a:buAutoNum type="arabicPeriod"/>
              <a:defRPr/>
            </a:pPr>
            <a:r>
              <a:rPr lang="en-US" dirty="0" smtClean="0"/>
              <a:t>It can </a:t>
            </a:r>
            <a:r>
              <a:rPr lang="en-US" dirty="0" smtClean="0">
                <a:solidFill>
                  <a:srgbClr val="FF0000"/>
                </a:solidFill>
              </a:rPr>
              <a:t>resolve vertical motions tied to complex terrain </a:t>
            </a:r>
            <a:r>
              <a:rPr lang="en-US" dirty="0" smtClean="0"/>
              <a:t>and thus </a:t>
            </a:r>
            <a:r>
              <a:rPr lang="en-US" dirty="0" smtClean="0">
                <a:solidFill>
                  <a:srgbClr val="FF0000"/>
                </a:solidFill>
              </a:rPr>
              <a:t>able to produce “close to observed” precipitation pattern.</a:t>
            </a:r>
          </a:p>
          <a:p>
            <a:pPr marL="233301" indent="-233301">
              <a:buFontTx/>
              <a:buAutoNum type="arabicPeriod"/>
              <a:defRPr/>
            </a:pPr>
            <a:r>
              <a:rPr lang="en-US" dirty="0" smtClean="0"/>
              <a:t>Having </a:t>
            </a:r>
            <a:r>
              <a:rPr lang="en-US" dirty="0" smtClean="0">
                <a:solidFill>
                  <a:srgbClr val="FF0000"/>
                </a:solidFill>
              </a:rPr>
              <a:t>accurate spatial distribution of precipitation </a:t>
            </a:r>
            <a:r>
              <a:rPr lang="en-US" dirty="0" smtClean="0"/>
              <a:t>is important for </a:t>
            </a:r>
            <a:r>
              <a:rPr lang="en-US" dirty="0" smtClean="0">
                <a:solidFill>
                  <a:srgbClr val="FF0000"/>
                </a:solidFill>
              </a:rPr>
              <a:t>properly representing hydrologic balance.</a:t>
            </a:r>
            <a:endParaRPr lang="en-US" dirty="0">
              <a:solidFill>
                <a:srgbClr val="FF0000"/>
              </a:solidFill>
            </a:endParaRPr>
          </a:p>
        </p:txBody>
      </p:sp>
      <p:sp>
        <p:nvSpPr>
          <p:cNvPr id="35844"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5848" indent="-286864" eaLnBrk="0" hangingPunct="0">
              <a:defRPr>
                <a:solidFill>
                  <a:schemeClr val="tx1"/>
                </a:solidFill>
                <a:latin typeface="Arial" pitchFamily="34" charset="0"/>
              </a:defRPr>
            </a:lvl2pPr>
            <a:lvl3pPr marL="1147458" indent="-229492" eaLnBrk="0" hangingPunct="0">
              <a:defRPr>
                <a:solidFill>
                  <a:schemeClr val="tx1"/>
                </a:solidFill>
                <a:latin typeface="Arial" pitchFamily="34" charset="0"/>
              </a:defRPr>
            </a:lvl3pPr>
            <a:lvl4pPr marL="1606441" indent="-229492" eaLnBrk="0" hangingPunct="0">
              <a:defRPr>
                <a:solidFill>
                  <a:schemeClr val="tx1"/>
                </a:solidFill>
                <a:latin typeface="Arial" pitchFamily="34" charset="0"/>
              </a:defRPr>
            </a:lvl4pPr>
            <a:lvl5pPr marL="2065424" indent="-229492" eaLnBrk="0" hangingPunct="0">
              <a:defRPr>
                <a:solidFill>
                  <a:schemeClr val="tx1"/>
                </a:solidFill>
                <a:latin typeface="Arial" pitchFamily="34" charset="0"/>
              </a:defRPr>
            </a:lvl5pPr>
            <a:lvl6pPr marL="2524407" indent="-229492" eaLnBrk="0" fontAlgn="base" hangingPunct="0">
              <a:spcBef>
                <a:spcPct val="0"/>
              </a:spcBef>
              <a:spcAft>
                <a:spcPct val="0"/>
              </a:spcAft>
              <a:defRPr>
                <a:solidFill>
                  <a:schemeClr val="tx1"/>
                </a:solidFill>
                <a:latin typeface="Arial" pitchFamily="34" charset="0"/>
              </a:defRPr>
            </a:lvl6pPr>
            <a:lvl7pPr marL="2983390" indent="-229492" eaLnBrk="0" fontAlgn="base" hangingPunct="0">
              <a:spcBef>
                <a:spcPct val="0"/>
              </a:spcBef>
              <a:spcAft>
                <a:spcPct val="0"/>
              </a:spcAft>
              <a:defRPr>
                <a:solidFill>
                  <a:schemeClr val="tx1"/>
                </a:solidFill>
                <a:latin typeface="Arial" pitchFamily="34" charset="0"/>
              </a:defRPr>
            </a:lvl7pPr>
            <a:lvl8pPr marL="3442373" indent="-229492" eaLnBrk="0" fontAlgn="base" hangingPunct="0">
              <a:spcBef>
                <a:spcPct val="0"/>
              </a:spcBef>
              <a:spcAft>
                <a:spcPct val="0"/>
              </a:spcAft>
              <a:defRPr>
                <a:solidFill>
                  <a:schemeClr val="tx1"/>
                </a:solidFill>
                <a:latin typeface="Arial" pitchFamily="34" charset="0"/>
              </a:defRPr>
            </a:lvl8pPr>
            <a:lvl9pPr marL="3901356" indent="-229492" eaLnBrk="0" fontAlgn="base" hangingPunct="0">
              <a:spcBef>
                <a:spcPct val="0"/>
              </a:spcBef>
              <a:spcAft>
                <a:spcPct val="0"/>
              </a:spcAft>
              <a:defRPr>
                <a:solidFill>
                  <a:schemeClr val="tx1"/>
                </a:solidFill>
                <a:latin typeface="Arial" pitchFamily="34" charset="0"/>
              </a:defRPr>
            </a:lvl9pPr>
          </a:lstStyle>
          <a:p>
            <a:pPr eaLnBrk="1" hangingPunct="1"/>
            <a:fld id="{39A2B29E-0834-4FD3-9192-27910B931A18}" type="datetime1">
              <a:rPr lang="en-US" altLang="en-US">
                <a:solidFill>
                  <a:prstClr val="black"/>
                </a:solidFill>
              </a:rPr>
              <a:pPr eaLnBrk="1" hangingPunct="1"/>
              <a:t>5/16/2018</a:t>
            </a:fld>
            <a:endParaRPr lang="en-US" altLang="en-US">
              <a:solidFill>
                <a:prstClr val="black"/>
              </a:solidFill>
            </a:endParaRPr>
          </a:p>
        </p:txBody>
      </p:sp>
      <p:sp>
        <p:nvSpPr>
          <p:cNvPr id="35845" name="Footer Placeholder 4"/>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5848" indent="-286864" eaLnBrk="0" hangingPunct="0">
              <a:defRPr>
                <a:solidFill>
                  <a:schemeClr val="tx1"/>
                </a:solidFill>
                <a:latin typeface="Arial" pitchFamily="34" charset="0"/>
              </a:defRPr>
            </a:lvl2pPr>
            <a:lvl3pPr marL="1147458" indent="-229492" eaLnBrk="0" hangingPunct="0">
              <a:defRPr>
                <a:solidFill>
                  <a:schemeClr val="tx1"/>
                </a:solidFill>
                <a:latin typeface="Arial" pitchFamily="34" charset="0"/>
              </a:defRPr>
            </a:lvl3pPr>
            <a:lvl4pPr marL="1606441" indent="-229492" eaLnBrk="0" hangingPunct="0">
              <a:defRPr>
                <a:solidFill>
                  <a:schemeClr val="tx1"/>
                </a:solidFill>
                <a:latin typeface="Arial" pitchFamily="34" charset="0"/>
              </a:defRPr>
            </a:lvl4pPr>
            <a:lvl5pPr marL="2065424" indent="-229492" eaLnBrk="0" hangingPunct="0">
              <a:defRPr>
                <a:solidFill>
                  <a:schemeClr val="tx1"/>
                </a:solidFill>
                <a:latin typeface="Arial" pitchFamily="34" charset="0"/>
              </a:defRPr>
            </a:lvl5pPr>
            <a:lvl6pPr marL="2524407" indent="-229492" eaLnBrk="0" fontAlgn="base" hangingPunct="0">
              <a:spcBef>
                <a:spcPct val="0"/>
              </a:spcBef>
              <a:spcAft>
                <a:spcPct val="0"/>
              </a:spcAft>
              <a:defRPr>
                <a:solidFill>
                  <a:schemeClr val="tx1"/>
                </a:solidFill>
                <a:latin typeface="Arial" pitchFamily="34" charset="0"/>
              </a:defRPr>
            </a:lvl6pPr>
            <a:lvl7pPr marL="2983390" indent="-229492" eaLnBrk="0" fontAlgn="base" hangingPunct="0">
              <a:spcBef>
                <a:spcPct val="0"/>
              </a:spcBef>
              <a:spcAft>
                <a:spcPct val="0"/>
              </a:spcAft>
              <a:defRPr>
                <a:solidFill>
                  <a:schemeClr val="tx1"/>
                </a:solidFill>
                <a:latin typeface="Arial" pitchFamily="34" charset="0"/>
              </a:defRPr>
            </a:lvl7pPr>
            <a:lvl8pPr marL="3442373" indent="-229492" eaLnBrk="0" fontAlgn="base" hangingPunct="0">
              <a:spcBef>
                <a:spcPct val="0"/>
              </a:spcBef>
              <a:spcAft>
                <a:spcPct val="0"/>
              </a:spcAft>
              <a:defRPr>
                <a:solidFill>
                  <a:schemeClr val="tx1"/>
                </a:solidFill>
                <a:latin typeface="Arial" pitchFamily="34" charset="0"/>
              </a:defRPr>
            </a:lvl8pPr>
            <a:lvl9pPr marL="3901356" indent="-229492"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prstClr val="black"/>
                </a:solidFill>
              </a:rPr>
              <a:t>Water System Program Retreat 2011</a:t>
            </a:r>
          </a:p>
        </p:txBody>
      </p:sp>
      <p:sp>
        <p:nvSpPr>
          <p:cNvPr id="35846" name="Slide Number Placeholder 5"/>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5848" indent="-286864" eaLnBrk="0" hangingPunct="0">
              <a:defRPr>
                <a:solidFill>
                  <a:schemeClr val="tx1"/>
                </a:solidFill>
                <a:latin typeface="Arial" pitchFamily="34" charset="0"/>
              </a:defRPr>
            </a:lvl2pPr>
            <a:lvl3pPr marL="1147458" indent="-229492" eaLnBrk="0" hangingPunct="0">
              <a:defRPr>
                <a:solidFill>
                  <a:schemeClr val="tx1"/>
                </a:solidFill>
                <a:latin typeface="Arial" pitchFamily="34" charset="0"/>
              </a:defRPr>
            </a:lvl3pPr>
            <a:lvl4pPr marL="1606441" indent="-229492" eaLnBrk="0" hangingPunct="0">
              <a:defRPr>
                <a:solidFill>
                  <a:schemeClr val="tx1"/>
                </a:solidFill>
                <a:latin typeface="Arial" pitchFamily="34" charset="0"/>
              </a:defRPr>
            </a:lvl4pPr>
            <a:lvl5pPr marL="2065424" indent="-229492" eaLnBrk="0" hangingPunct="0">
              <a:defRPr>
                <a:solidFill>
                  <a:schemeClr val="tx1"/>
                </a:solidFill>
                <a:latin typeface="Arial" pitchFamily="34" charset="0"/>
              </a:defRPr>
            </a:lvl5pPr>
            <a:lvl6pPr marL="2524407" indent="-229492" eaLnBrk="0" fontAlgn="base" hangingPunct="0">
              <a:spcBef>
                <a:spcPct val="0"/>
              </a:spcBef>
              <a:spcAft>
                <a:spcPct val="0"/>
              </a:spcAft>
              <a:defRPr>
                <a:solidFill>
                  <a:schemeClr val="tx1"/>
                </a:solidFill>
                <a:latin typeface="Arial" pitchFamily="34" charset="0"/>
              </a:defRPr>
            </a:lvl6pPr>
            <a:lvl7pPr marL="2983390" indent="-229492" eaLnBrk="0" fontAlgn="base" hangingPunct="0">
              <a:spcBef>
                <a:spcPct val="0"/>
              </a:spcBef>
              <a:spcAft>
                <a:spcPct val="0"/>
              </a:spcAft>
              <a:defRPr>
                <a:solidFill>
                  <a:schemeClr val="tx1"/>
                </a:solidFill>
                <a:latin typeface="Arial" pitchFamily="34" charset="0"/>
              </a:defRPr>
            </a:lvl7pPr>
            <a:lvl8pPr marL="3442373" indent="-229492" eaLnBrk="0" fontAlgn="base" hangingPunct="0">
              <a:spcBef>
                <a:spcPct val="0"/>
              </a:spcBef>
              <a:spcAft>
                <a:spcPct val="0"/>
              </a:spcAft>
              <a:defRPr>
                <a:solidFill>
                  <a:schemeClr val="tx1"/>
                </a:solidFill>
                <a:latin typeface="Arial" pitchFamily="34" charset="0"/>
              </a:defRPr>
            </a:lvl8pPr>
            <a:lvl9pPr marL="3901356" indent="-229492" eaLnBrk="0" fontAlgn="base" hangingPunct="0">
              <a:spcBef>
                <a:spcPct val="0"/>
              </a:spcBef>
              <a:spcAft>
                <a:spcPct val="0"/>
              </a:spcAft>
              <a:defRPr>
                <a:solidFill>
                  <a:schemeClr val="tx1"/>
                </a:solidFill>
                <a:latin typeface="Arial" pitchFamily="34" charset="0"/>
              </a:defRPr>
            </a:lvl9pPr>
          </a:lstStyle>
          <a:p>
            <a:pPr eaLnBrk="1" hangingPunct="1"/>
            <a:fld id="{2B57FDC3-6855-4A91-98B8-9AA3B63B966A}" type="slidenum">
              <a:rPr lang="en-US" altLang="en-US">
                <a:solidFill>
                  <a:prstClr val="black"/>
                </a:solidFill>
              </a:rPr>
              <a:pPr eaLnBrk="1" hangingPunct="1"/>
              <a:t>17</a:t>
            </a:fld>
            <a:endParaRPr lang="en-US" altLang="en-US">
              <a:solidFill>
                <a:prstClr val="black"/>
              </a:solidFill>
            </a:endParaRPr>
          </a:p>
        </p:txBody>
      </p:sp>
    </p:spTree>
    <p:extLst>
      <p:ext uri="{BB962C8B-B14F-4D97-AF65-F5344CB8AC3E}">
        <p14:creationId xmlns:p14="http://schemas.microsoft.com/office/powerpoint/2010/main" val="1886749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1184275" y="423863"/>
            <a:ext cx="4654550" cy="3490912"/>
          </a:xfrm>
          <a:ln/>
        </p:spPr>
      </p:sp>
      <p:sp>
        <p:nvSpPr>
          <p:cNvPr id="3" name="Notes Placeholder 2"/>
          <p:cNvSpPr>
            <a:spLocks noGrp="1"/>
          </p:cNvSpPr>
          <p:nvPr>
            <p:ph type="body" idx="1"/>
          </p:nvPr>
        </p:nvSpPr>
        <p:spPr/>
        <p:txBody>
          <a:bodyPr>
            <a:normAutofit/>
          </a:bodyPr>
          <a:lstStyle/>
          <a:p>
            <a:pPr>
              <a:defRPr/>
            </a:pPr>
            <a:r>
              <a:rPr lang="en-US" dirty="0" smtClean="0"/>
              <a:t>Showing snow water equivalent from December 1, 2007 at 36 km and 2km resolutions. The 36 km resolution is similar to resolutions of global climate models. 36 km resolution WRF simulation over water year shows complete loss of snowpack by April 1 and the smearing of snowpack across topographic gradients while 2 km simulation shows snowpack to last through the end of July and also produces the correct spatial pattern as compared to the 111 SNOTEL sites (black dots).</a:t>
            </a:r>
          </a:p>
          <a:p>
            <a:pPr>
              <a:defRPr/>
            </a:pPr>
            <a:endParaRPr lang="en-US" dirty="0" smtClean="0"/>
          </a:p>
          <a:p>
            <a:pPr marL="233256" indent="-233256">
              <a:buFontTx/>
              <a:buAutoNum type="arabicPeriod"/>
              <a:defRPr/>
            </a:pPr>
            <a:r>
              <a:rPr lang="en-US" dirty="0" smtClean="0"/>
              <a:t>Snow is much less at high elevations and some places that topography is overly smoothed over at 36 km compared with 2km resolution.</a:t>
            </a:r>
          </a:p>
          <a:p>
            <a:pPr marL="233256" indent="-233256">
              <a:buFontTx/>
              <a:buAutoNum type="arabicPeriod"/>
              <a:defRPr/>
            </a:pPr>
            <a:r>
              <a:rPr lang="en-US" dirty="0" smtClean="0"/>
              <a:t>Complete loss of snowpack in the 36 km simulation by the end of April, while 2 km has snow lasting through the end of July. </a:t>
            </a:r>
          </a:p>
          <a:p>
            <a:pPr marL="233256" indent="-233256">
              <a:buFontTx/>
              <a:buAutoNum type="arabicPeriod"/>
              <a:defRPr/>
            </a:pPr>
            <a:r>
              <a:rPr lang="en-US" dirty="0" smtClean="0"/>
              <a:t>This has a significant impact on runoff seasonality and available water for the drier season when simulating future climate.</a:t>
            </a:r>
          </a:p>
          <a:p>
            <a:pPr marL="233256" indent="-233256">
              <a:buFontTx/>
              <a:buAutoNum type="arabicPeriod"/>
              <a:defRPr/>
            </a:pPr>
            <a:r>
              <a:rPr lang="en-US" dirty="0" smtClean="0"/>
              <a:t>The snowpack continues to accumulation in the spring for the 2 km simulation </a:t>
            </a:r>
            <a:r>
              <a:rPr lang="en-US" dirty="0" err="1" smtClean="0"/>
              <a:t>whilethe</a:t>
            </a:r>
            <a:r>
              <a:rPr lang="en-US" dirty="0" smtClean="0"/>
              <a:t> 36 km model is melting the snow. </a:t>
            </a:r>
          </a:p>
          <a:p>
            <a:pPr marL="233256" indent="-233256">
              <a:buFontTx/>
              <a:buAutoNum type="arabicPeriod"/>
              <a:defRPr/>
            </a:pPr>
            <a:r>
              <a:rPr lang="en-US" dirty="0" smtClean="0"/>
              <a:t>Location of  snow accumulation also is an important factor to simulate correctly, as southern facing hills melt snow more efficiently, and so on.</a:t>
            </a:r>
          </a:p>
          <a:p>
            <a:pPr marL="233256" indent="-233256">
              <a:buFontTx/>
              <a:buAutoNum type="arabicPeriod"/>
              <a:defRPr/>
            </a:pPr>
            <a:endParaRPr lang="en-US" dirty="0" smtClean="0"/>
          </a:p>
        </p:txBody>
      </p:sp>
      <p:sp>
        <p:nvSpPr>
          <p:cNvPr id="368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5848" indent="-286864" eaLnBrk="0" hangingPunct="0">
              <a:defRPr>
                <a:solidFill>
                  <a:schemeClr val="tx1"/>
                </a:solidFill>
                <a:latin typeface="Arial" pitchFamily="34" charset="0"/>
              </a:defRPr>
            </a:lvl2pPr>
            <a:lvl3pPr marL="1147458" indent="-229492" eaLnBrk="0" hangingPunct="0">
              <a:defRPr>
                <a:solidFill>
                  <a:schemeClr val="tx1"/>
                </a:solidFill>
                <a:latin typeface="Arial" pitchFamily="34" charset="0"/>
              </a:defRPr>
            </a:lvl3pPr>
            <a:lvl4pPr marL="1606441" indent="-229492" eaLnBrk="0" hangingPunct="0">
              <a:defRPr>
                <a:solidFill>
                  <a:schemeClr val="tx1"/>
                </a:solidFill>
                <a:latin typeface="Arial" pitchFamily="34" charset="0"/>
              </a:defRPr>
            </a:lvl4pPr>
            <a:lvl5pPr marL="2065424" indent="-229492" eaLnBrk="0" hangingPunct="0">
              <a:defRPr>
                <a:solidFill>
                  <a:schemeClr val="tx1"/>
                </a:solidFill>
                <a:latin typeface="Arial" pitchFamily="34" charset="0"/>
              </a:defRPr>
            </a:lvl5pPr>
            <a:lvl6pPr marL="2524407" indent="-229492" eaLnBrk="0" fontAlgn="base" hangingPunct="0">
              <a:spcBef>
                <a:spcPct val="0"/>
              </a:spcBef>
              <a:spcAft>
                <a:spcPct val="0"/>
              </a:spcAft>
              <a:defRPr>
                <a:solidFill>
                  <a:schemeClr val="tx1"/>
                </a:solidFill>
                <a:latin typeface="Arial" pitchFamily="34" charset="0"/>
              </a:defRPr>
            </a:lvl6pPr>
            <a:lvl7pPr marL="2983390" indent="-229492" eaLnBrk="0" fontAlgn="base" hangingPunct="0">
              <a:spcBef>
                <a:spcPct val="0"/>
              </a:spcBef>
              <a:spcAft>
                <a:spcPct val="0"/>
              </a:spcAft>
              <a:defRPr>
                <a:solidFill>
                  <a:schemeClr val="tx1"/>
                </a:solidFill>
                <a:latin typeface="Arial" pitchFamily="34" charset="0"/>
              </a:defRPr>
            </a:lvl7pPr>
            <a:lvl8pPr marL="3442373" indent="-229492" eaLnBrk="0" fontAlgn="base" hangingPunct="0">
              <a:spcBef>
                <a:spcPct val="0"/>
              </a:spcBef>
              <a:spcAft>
                <a:spcPct val="0"/>
              </a:spcAft>
              <a:defRPr>
                <a:solidFill>
                  <a:schemeClr val="tx1"/>
                </a:solidFill>
                <a:latin typeface="Arial" pitchFamily="34" charset="0"/>
              </a:defRPr>
            </a:lvl8pPr>
            <a:lvl9pPr marL="3901356" indent="-229492" eaLnBrk="0" fontAlgn="base" hangingPunct="0">
              <a:spcBef>
                <a:spcPct val="0"/>
              </a:spcBef>
              <a:spcAft>
                <a:spcPct val="0"/>
              </a:spcAft>
              <a:defRPr>
                <a:solidFill>
                  <a:schemeClr val="tx1"/>
                </a:solidFill>
                <a:latin typeface="Arial" pitchFamily="34" charset="0"/>
              </a:defRPr>
            </a:lvl9pPr>
          </a:lstStyle>
          <a:p>
            <a:pPr eaLnBrk="1" hangingPunct="1"/>
            <a:fld id="{B278CDB5-BD8F-4C24-BD59-E28729E9844D}" type="slidenum">
              <a:rPr lang="en-US" altLang="en-US">
                <a:solidFill>
                  <a:srgbClr val="000000"/>
                </a:solidFill>
              </a:rPr>
              <a:pPr eaLnBrk="1" hangingPunct="1"/>
              <a:t>18</a:t>
            </a:fld>
            <a:endParaRPr lang="en-US" altLang="en-US">
              <a:solidFill>
                <a:srgbClr val="000000"/>
              </a:solidFill>
            </a:endParaRPr>
          </a:p>
        </p:txBody>
      </p:sp>
    </p:spTree>
    <p:extLst>
      <p:ext uri="{BB962C8B-B14F-4D97-AF65-F5344CB8AC3E}">
        <p14:creationId xmlns:p14="http://schemas.microsoft.com/office/powerpoint/2010/main" val="1989604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97624F-FC90-2C4F-A1CA-E608E374EC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1322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214C428-864F-4A4D-9689-431A8C582BC9}" type="slidenum">
              <a:rPr lang="en-US" altLang="en-US">
                <a:solidFill>
                  <a:prstClr val="black"/>
                </a:solidFill>
              </a:rPr>
              <a:pPr/>
              <a:t>22</a:t>
            </a:fld>
            <a:endParaRPr lang="en-US" altLang="en-US">
              <a:solidFill>
                <a:prstClr val="black"/>
              </a:solidFill>
            </a:endParaRPr>
          </a:p>
        </p:txBody>
      </p:sp>
      <p:sp>
        <p:nvSpPr>
          <p:cNvPr id="4097" name="Rectangle 1"/>
          <p:cNvSpPr txBox="1">
            <a:spLocks noGrp="1" noRot="1" noChangeAspect="1" noChangeArrowheads="1"/>
          </p:cNvSpPr>
          <p:nvPr>
            <p:ph type="sldImg"/>
          </p:nvPr>
        </p:nvSpPr>
        <p:spPr bwMode="auto">
          <a:xfrm>
            <a:off x="1184275" y="706438"/>
            <a:ext cx="4654550" cy="34909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p:cNvSpPr txBox="1">
            <a:spLocks noGrp="1" noChangeArrowheads="1"/>
          </p:cNvSpPr>
          <p:nvPr>
            <p:ph type="body" idx="1"/>
          </p:nvPr>
        </p:nvSpPr>
        <p:spPr bwMode="auto">
          <a:xfrm>
            <a:off x="702884" y="4420942"/>
            <a:ext cx="5618768" cy="418880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87883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2ADF40-F731-4231-BA10-186AF2F9F7C5}" type="slidenum">
              <a:rPr lang="en-US">
                <a:solidFill>
                  <a:prstClr val="black"/>
                </a:solidFill>
              </a:rPr>
              <a:pPr fontAlgn="base">
                <a:spcBef>
                  <a:spcPct val="0"/>
                </a:spcBef>
                <a:spcAft>
                  <a:spcPct val="0"/>
                </a:spcAft>
                <a:defRPr/>
              </a:pPr>
              <a:t>26</a:t>
            </a:fld>
            <a:endParaRPr lang="en-US">
              <a:solidFill>
                <a:prstClr val="black"/>
              </a:solidFill>
            </a:endParaRPr>
          </a:p>
        </p:txBody>
      </p:sp>
    </p:spTree>
    <p:extLst>
      <p:ext uri="{BB962C8B-B14F-4D97-AF65-F5344CB8AC3E}">
        <p14:creationId xmlns:p14="http://schemas.microsoft.com/office/powerpoint/2010/main" val="3943099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To integrate wind energy into the grid on a short term basis requires accurate prediction of wind ramps, which are rapid changes in wind power.  To do this, NCAR leverages the Variational Doppler Radar Analysis System (VDRAS), which uses four-dimensional variational (4DVar) assimilation techniques to blend Doppler radar data into a cloud-scale model to provide a physically balanced current state of the atmosphere. An observation-based expert system for nowcasting wind energy ramps has also been developed and is being blended with VDRAS output</a:t>
            </a:r>
            <a:endParaRPr lang="en-US" altLang="en-US" smtClean="0">
              <a:latin typeface="Arial" pitchFamily="34" charset="0"/>
              <a:cs typeface="Arial" pitchFamily="34" charset="0"/>
            </a:endParaRPr>
          </a:p>
        </p:txBody>
      </p:sp>
      <p:sp>
        <p:nvSpPr>
          <p:cNvPr id="45060" name="Slide Number Placeholder 3"/>
          <p:cNvSpPr>
            <a:spLocks noGrp="1"/>
          </p:cNvSpPr>
          <p:nvPr>
            <p:ph type="sldNum" sz="quarter" idx="5"/>
          </p:nvPr>
        </p:nvSpPr>
        <p:spPr/>
        <p:txBody>
          <a:bodyPr/>
          <a:lstStyle/>
          <a:p>
            <a:pPr>
              <a:defRPr/>
            </a:pPr>
            <a:fld id="{0FE9D559-8AD6-4CC6-9A5A-B9CA5908FD16}" type="slidenum">
              <a:rPr lang="en-US">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3088671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hemeOverride" Target="../theme/themeOverride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hemeOverride" Target="../theme/themeOverride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CC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591279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5398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0366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9548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6568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1988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4045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06639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7542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48770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55992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9080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4553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9506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fld id="{49260D13-24C6-4D9E-9B70-7A02127BC991}" type="datetimeFigureOut">
              <a:rPr lang="en-US">
                <a:solidFill>
                  <a:prstClr val="white">
                    <a:shade val="50000"/>
                  </a:prstClr>
                </a:solidFill>
              </a:rPr>
              <a:pPr>
                <a:defRPr/>
              </a:pPr>
              <a:t>5/16/2018</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69893A44-5D6A-4759-838D-0179590388E4}"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9404250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NCAR_Logo"/>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159500"/>
            <a:ext cx="8953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73325A6-A6C8-40F9-8645-BB39AA5294D7}" type="datetimeFigureOut">
              <a:rPr lang="en-US">
                <a:solidFill>
                  <a:prstClr val="white">
                    <a:shade val="50000"/>
                  </a:prstClr>
                </a:solidFill>
              </a:rPr>
              <a:pPr>
                <a:defRPr/>
              </a:pPr>
              <a:t>5/16/2018</a:t>
            </a:fld>
            <a:endParaRPr lang="en-US">
              <a:solidFill>
                <a:prstClr val="white">
                  <a:shade val="5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B0B1FE9-8225-433D-8871-C2BBAC0D391A}"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2762529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B673C52-9F2B-4DCB-A6E9-47F713B00D5C}" type="datetimeFigureOut">
              <a:rPr lang="en-US">
                <a:solidFill>
                  <a:prstClr val="white">
                    <a:shade val="50000"/>
                  </a:prstClr>
                </a:solidFill>
              </a:rPr>
              <a:pPr>
                <a:defRPr/>
              </a:pPr>
              <a:t>5/16/2018</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9F404C9-5782-438E-AAA9-B0E7638EF126}"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641028374"/>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NCAR_Logo"/>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159500"/>
            <a:ext cx="8953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lstStyle>
          <a:p>
            <a:pPr>
              <a:defRPr/>
            </a:pPr>
            <a:fld id="{4DA27771-7EEE-41CE-99B5-58F770425A2D}" type="datetimeFigureOut">
              <a:rPr lang="en-US">
                <a:solidFill>
                  <a:prstClr val="white">
                    <a:shade val="50000"/>
                  </a:prstClr>
                </a:solidFill>
              </a:rPr>
              <a:pPr>
                <a:defRPr/>
              </a:pPr>
              <a:t>5/16/2018</a:t>
            </a:fld>
            <a:endParaRPr lang="en-US">
              <a:solidFill>
                <a:prstClr val="white">
                  <a:shade val="50000"/>
                </a:prstClr>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8" name="Slide Number Placeholder 6"/>
          <p:cNvSpPr>
            <a:spLocks noGrp="1"/>
          </p:cNvSpPr>
          <p:nvPr>
            <p:ph type="sldNum" sz="quarter" idx="12"/>
          </p:nvPr>
        </p:nvSpPr>
        <p:spPr/>
        <p:txBody>
          <a:bodyPr/>
          <a:lstStyle>
            <a:lvl1pPr>
              <a:defRPr/>
            </a:lvl1pPr>
          </a:lstStyle>
          <a:p>
            <a:pPr>
              <a:defRPr/>
            </a:pPr>
            <a:fld id="{2927F58B-72CF-4DAC-8D57-759B10D0D26F}"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8337763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6649A865-CED8-4345-9099-3DD124199BDE}" type="datetimeFigureOut">
              <a:rPr lang="en-US">
                <a:solidFill>
                  <a:prstClr val="white">
                    <a:shade val="50000"/>
                  </a:prstClr>
                </a:solidFill>
              </a:rPr>
              <a:pPr>
                <a:defRPr/>
              </a:pPr>
              <a:t>5/16/2018</a:t>
            </a:fld>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E9C6A02D-E7EF-4F6B-ACF5-F8B30368835A}"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2592905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NCAR_Logo"/>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159500"/>
            <a:ext cx="8953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fld id="{AF4B80C0-AAA0-47A1-BCC8-FEAB7315997C}" type="datetimeFigureOut">
              <a:rPr lang="en-US">
                <a:solidFill>
                  <a:prstClr val="white">
                    <a:shade val="50000"/>
                  </a:prstClr>
                </a:solidFill>
              </a:rPr>
              <a:pPr>
                <a:defRPr/>
              </a:pPr>
              <a:t>5/16/2018</a:t>
            </a:fld>
            <a:endParaRPr lang="en-US">
              <a:solidFill>
                <a:prstClr val="white">
                  <a:shade val="50000"/>
                </a:prstClr>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4"/>
          <p:cNvSpPr>
            <a:spLocks noGrp="1"/>
          </p:cNvSpPr>
          <p:nvPr>
            <p:ph type="sldNum" sz="quarter" idx="12"/>
          </p:nvPr>
        </p:nvSpPr>
        <p:spPr/>
        <p:txBody>
          <a:bodyPr/>
          <a:lstStyle>
            <a:lvl1pPr>
              <a:defRPr/>
            </a:lvl1pPr>
          </a:lstStyle>
          <a:p>
            <a:pPr>
              <a:defRPr/>
            </a:pPr>
            <a:fld id="{CD9A67BA-BEDE-425E-BCD2-BC6F04AD1630}"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9013170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2C513D86-B980-435A-92C1-BC5855FF77C1}" type="datetimeFigureOut">
              <a:rPr lang="en-US">
                <a:solidFill>
                  <a:prstClr val="white">
                    <a:shade val="50000"/>
                  </a:prstClr>
                </a:solidFill>
              </a:rPr>
              <a:pPr>
                <a:defRPr/>
              </a:pPr>
              <a:t>5/16/2018</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0275E12A-B59B-4671-9419-FDBBE2D9DDEC}"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2576992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F5C849AA-34A5-4A72-A606-E722CC4660C7}" type="datetimeFigureOut">
              <a:rPr lang="en-US">
                <a:solidFill>
                  <a:prstClr val="white">
                    <a:shade val="50000"/>
                  </a:prstClr>
                </a:solidFill>
              </a:rPr>
              <a:pPr>
                <a:defRPr/>
              </a:pPr>
              <a:t>5/16/2018</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DEC9D72F-1766-4CD8-A8C2-61F8420EE5CF}"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5390021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BB9B83E6-57EB-4D1C-B0CB-C221AADD16FF}" type="datetimeFigureOut">
              <a:rPr lang="en-US">
                <a:solidFill>
                  <a:prstClr val="white">
                    <a:shade val="50000"/>
                  </a:prstClr>
                </a:solidFill>
              </a:rPr>
              <a:pPr>
                <a:defRPr/>
              </a:pPr>
              <a:t>5/16/2018</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BFA448DF-60C2-40EE-B32E-726915ED50AA}"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020813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9091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CF6C3D81-E4FD-4B14-9BEB-23FAD17C715F}" type="datetimeFigureOut">
              <a:rPr lang="en-US">
                <a:solidFill>
                  <a:prstClr val="white">
                    <a:shade val="50000"/>
                  </a:prstClr>
                </a:solidFill>
              </a:rPr>
              <a:pPr>
                <a:defRPr/>
              </a:pPr>
              <a:t>5/16/2018</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17929859-56DF-4D8D-89B6-BB81E1041BAE}"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2502912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95446CD2-6FF3-4D62-A3FC-1BB1BF77160A}" type="datetimeFigureOut">
              <a:rPr lang="en-US">
                <a:solidFill>
                  <a:prstClr val="white">
                    <a:shade val="50000"/>
                  </a:prstClr>
                </a:solidFill>
              </a:rPr>
              <a:pPr>
                <a:defRPr/>
              </a:pPr>
              <a:t>5/16/2018</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F406F3DE-3653-4E63-9E03-C56DBAE1CA34}"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9619084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268413" y="6356350"/>
            <a:ext cx="2133600" cy="365125"/>
          </a:xfrm>
          <a:prstGeom prst="rect">
            <a:avLst/>
          </a:prstGeom>
        </p:spPr>
        <p:txBody>
          <a:bodyPr/>
          <a:lstStyle>
            <a:lvl1pPr defTabSz="457200" fontAlgn="auto">
              <a:spcBef>
                <a:spcPts val="0"/>
              </a:spcBef>
              <a:spcAft>
                <a:spcPts val="0"/>
              </a:spcAft>
              <a:defRPr>
                <a:solidFill>
                  <a:prstClr val="black"/>
                </a:solidFill>
                <a:latin typeface="Calibri"/>
                <a:cs typeface="+mn-cs"/>
              </a:defRPr>
            </a:lvl1pPr>
          </a:lstStyle>
          <a:p>
            <a:pPr>
              <a:defRPr/>
            </a:pPr>
            <a:endParaRPr lang="en-US"/>
          </a:p>
        </p:txBody>
      </p:sp>
      <p:sp>
        <p:nvSpPr>
          <p:cNvPr id="5" name="Footer Placeholder 4"/>
          <p:cNvSpPr>
            <a:spLocks noGrp="1"/>
          </p:cNvSpPr>
          <p:nvPr>
            <p:ph type="ftr" sz="quarter" idx="11"/>
          </p:nvPr>
        </p:nvSpPr>
        <p:spPr>
          <a:xfrm>
            <a:off x="2170113" y="6356350"/>
            <a:ext cx="4432300" cy="365125"/>
          </a:xfrm>
          <a:prstGeom prst="rect">
            <a:avLst/>
          </a:prstGeom>
        </p:spPr>
        <p:txBody>
          <a:bodyPr/>
          <a:lstStyle>
            <a:lvl1pPr defTabSz="457200" fontAlgn="auto">
              <a:spcBef>
                <a:spcPts val="0"/>
              </a:spcBef>
              <a:spcAft>
                <a:spcPts val="0"/>
              </a:spcAft>
              <a:defRPr>
                <a:solidFill>
                  <a:prstClr val="black"/>
                </a:solidFill>
                <a:latin typeface="Calibri"/>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82B84117-633D-4B7E-9A63-D84F6B2BB83A}" type="slidenum">
              <a:rPr lang="en-US"/>
              <a:pPr>
                <a:defRPr/>
              </a:pPr>
              <a:t>‹#›</a:t>
            </a:fld>
            <a:endParaRPr lang="en-US"/>
          </a:p>
        </p:txBody>
      </p:sp>
    </p:spTree>
    <p:extLst>
      <p:ext uri="{BB962C8B-B14F-4D97-AF65-F5344CB8AC3E}">
        <p14:creationId xmlns:p14="http://schemas.microsoft.com/office/powerpoint/2010/main" val="16837726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268413" y="6356350"/>
            <a:ext cx="2133600" cy="365125"/>
          </a:xfrm>
          <a:prstGeom prst="rect">
            <a:avLst/>
          </a:prstGeom>
        </p:spPr>
        <p:txBody>
          <a:bodyPr/>
          <a:lstStyle>
            <a:lvl1pPr defTabSz="457200" fontAlgn="auto">
              <a:spcBef>
                <a:spcPts val="0"/>
              </a:spcBef>
              <a:spcAft>
                <a:spcPts val="0"/>
              </a:spcAft>
              <a:defRPr>
                <a:solidFill>
                  <a:prstClr val="black"/>
                </a:solidFill>
                <a:latin typeface="Calibri"/>
                <a:cs typeface="+mn-cs"/>
              </a:defRPr>
            </a:lvl1pPr>
          </a:lstStyle>
          <a:p>
            <a:pPr>
              <a:defRPr/>
            </a:pPr>
            <a:endParaRPr lang="en-US"/>
          </a:p>
        </p:txBody>
      </p:sp>
      <p:sp>
        <p:nvSpPr>
          <p:cNvPr id="5" name="Footer Placeholder 4"/>
          <p:cNvSpPr>
            <a:spLocks noGrp="1"/>
          </p:cNvSpPr>
          <p:nvPr>
            <p:ph type="ftr" sz="quarter" idx="11"/>
          </p:nvPr>
        </p:nvSpPr>
        <p:spPr>
          <a:xfrm>
            <a:off x="2170113" y="6356350"/>
            <a:ext cx="4432300" cy="365125"/>
          </a:xfrm>
          <a:prstGeom prst="rect">
            <a:avLst/>
          </a:prstGeom>
        </p:spPr>
        <p:txBody>
          <a:bodyPr/>
          <a:lstStyle>
            <a:lvl1pPr defTabSz="457200" fontAlgn="auto">
              <a:spcBef>
                <a:spcPts val="0"/>
              </a:spcBef>
              <a:spcAft>
                <a:spcPts val="0"/>
              </a:spcAft>
              <a:defRPr>
                <a:solidFill>
                  <a:prstClr val="black"/>
                </a:solidFill>
                <a:latin typeface="Calibri"/>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0AD20F4B-946D-4C69-A3DE-0F07D8EF755D}" type="slidenum">
              <a:rPr lang="en-US"/>
              <a:pPr>
                <a:defRPr/>
              </a:pPr>
              <a:t>‹#›</a:t>
            </a:fld>
            <a:endParaRPr lang="en-US"/>
          </a:p>
        </p:txBody>
      </p:sp>
    </p:spTree>
    <p:extLst>
      <p:ext uri="{BB962C8B-B14F-4D97-AF65-F5344CB8AC3E}">
        <p14:creationId xmlns:p14="http://schemas.microsoft.com/office/powerpoint/2010/main" val="24144392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268413" y="6356350"/>
            <a:ext cx="2133600" cy="365125"/>
          </a:xfrm>
          <a:prstGeom prst="rect">
            <a:avLst/>
          </a:prstGeom>
        </p:spPr>
        <p:txBody>
          <a:bodyPr/>
          <a:lstStyle>
            <a:lvl1pPr defTabSz="457200" fontAlgn="auto">
              <a:spcBef>
                <a:spcPts val="0"/>
              </a:spcBef>
              <a:spcAft>
                <a:spcPts val="0"/>
              </a:spcAft>
              <a:defRPr>
                <a:solidFill>
                  <a:prstClr val="black"/>
                </a:solidFill>
                <a:latin typeface="Calibri"/>
                <a:cs typeface="+mn-cs"/>
              </a:defRPr>
            </a:lvl1pPr>
          </a:lstStyle>
          <a:p>
            <a:pPr>
              <a:defRPr/>
            </a:pPr>
            <a:endParaRPr lang="en-US"/>
          </a:p>
        </p:txBody>
      </p:sp>
      <p:sp>
        <p:nvSpPr>
          <p:cNvPr id="5" name="Footer Placeholder 4"/>
          <p:cNvSpPr>
            <a:spLocks noGrp="1"/>
          </p:cNvSpPr>
          <p:nvPr>
            <p:ph type="ftr" sz="quarter" idx="11"/>
          </p:nvPr>
        </p:nvSpPr>
        <p:spPr>
          <a:xfrm>
            <a:off x="2170113" y="6356350"/>
            <a:ext cx="4432300" cy="365125"/>
          </a:xfrm>
          <a:prstGeom prst="rect">
            <a:avLst/>
          </a:prstGeom>
        </p:spPr>
        <p:txBody>
          <a:bodyPr/>
          <a:lstStyle>
            <a:lvl1pPr defTabSz="457200" fontAlgn="auto">
              <a:spcBef>
                <a:spcPts val="0"/>
              </a:spcBef>
              <a:spcAft>
                <a:spcPts val="0"/>
              </a:spcAft>
              <a:defRPr>
                <a:solidFill>
                  <a:prstClr val="black"/>
                </a:solidFill>
                <a:latin typeface="Calibri"/>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479FB27F-AAD2-4A0F-9A90-A086CB9D6860}" type="slidenum">
              <a:rPr lang="en-US"/>
              <a:pPr>
                <a:defRPr/>
              </a:pPr>
              <a:t>‹#›</a:t>
            </a:fld>
            <a:endParaRPr lang="en-US"/>
          </a:p>
        </p:txBody>
      </p:sp>
    </p:spTree>
    <p:extLst>
      <p:ext uri="{BB962C8B-B14F-4D97-AF65-F5344CB8AC3E}">
        <p14:creationId xmlns:p14="http://schemas.microsoft.com/office/powerpoint/2010/main" val="3481727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268413" y="6356350"/>
            <a:ext cx="2133600" cy="365125"/>
          </a:xfrm>
          <a:prstGeom prst="rect">
            <a:avLst/>
          </a:prstGeom>
        </p:spPr>
        <p:txBody>
          <a:bodyPr/>
          <a:lstStyle>
            <a:lvl1pPr defTabSz="457200" fontAlgn="auto">
              <a:spcBef>
                <a:spcPts val="0"/>
              </a:spcBef>
              <a:spcAft>
                <a:spcPts val="0"/>
              </a:spcAft>
              <a:defRPr>
                <a:solidFill>
                  <a:prstClr val="black"/>
                </a:solidFill>
                <a:latin typeface="Calibri"/>
                <a:cs typeface="+mn-cs"/>
              </a:defRPr>
            </a:lvl1pPr>
          </a:lstStyle>
          <a:p>
            <a:pPr>
              <a:defRPr/>
            </a:pPr>
            <a:endParaRPr lang="en-US"/>
          </a:p>
        </p:txBody>
      </p:sp>
      <p:sp>
        <p:nvSpPr>
          <p:cNvPr id="6" name="Footer Placeholder 5"/>
          <p:cNvSpPr>
            <a:spLocks noGrp="1"/>
          </p:cNvSpPr>
          <p:nvPr>
            <p:ph type="ftr" sz="quarter" idx="11"/>
          </p:nvPr>
        </p:nvSpPr>
        <p:spPr>
          <a:xfrm>
            <a:off x="2170113" y="6356350"/>
            <a:ext cx="4432300" cy="365125"/>
          </a:xfrm>
          <a:prstGeom prst="rect">
            <a:avLst/>
          </a:prstGeom>
        </p:spPr>
        <p:txBody>
          <a:bodyPr/>
          <a:lstStyle>
            <a:lvl1pPr defTabSz="457200" fontAlgn="auto">
              <a:spcBef>
                <a:spcPts val="0"/>
              </a:spcBef>
              <a:spcAft>
                <a:spcPts val="0"/>
              </a:spcAft>
              <a:defRPr>
                <a:solidFill>
                  <a:prstClr val="black"/>
                </a:solidFill>
                <a:latin typeface="Calibri"/>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66972AD8-08BC-4406-8915-8AF9111BCB26}" type="slidenum">
              <a:rPr lang="en-US"/>
              <a:pPr>
                <a:defRPr/>
              </a:pPr>
              <a:t>‹#›</a:t>
            </a:fld>
            <a:endParaRPr lang="en-US"/>
          </a:p>
        </p:txBody>
      </p:sp>
    </p:spTree>
    <p:extLst>
      <p:ext uri="{BB962C8B-B14F-4D97-AF65-F5344CB8AC3E}">
        <p14:creationId xmlns:p14="http://schemas.microsoft.com/office/powerpoint/2010/main" val="8223842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268413" y="6356350"/>
            <a:ext cx="2133600" cy="365125"/>
          </a:xfrm>
          <a:prstGeom prst="rect">
            <a:avLst/>
          </a:prstGeom>
        </p:spPr>
        <p:txBody>
          <a:bodyPr/>
          <a:lstStyle>
            <a:lvl1pPr defTabSz="457200" fontAlgn="auto">
              <a:spcBef>
                <a:spcPts val="0"/>
              </a:spcBef>
              <a:spcAft>
                <a:spcPts val="0"/>
              </a:spcAft>
              <a:defRPr>
                <a:solidFill>
                  <a:prstClr val="black"/>
                </a:solidFill>
                <a:latin typeface="Calibri"/>
                <a:cs typeface="+mn-cs"/>
              </a:defRPr>
            </a:lvl1pPr>
          </a:lstStyle>
          <a:p>
            <a:pPr>
              <a:defRPr/>
            </a:pPr>
            <a:endParaRPr lang="en-US"/>
          </a:p>
        </p:txBody>
      </p:sp>
      <p:sp>
        <p:nvSpPr>
          <p:cNvPr id="8" name="Footer Placeholder 7"/>
          <p:cNvSpPr>
            <a:spLocks noGrp="1"/>
          </p:cNvSpPr>
          <p:nvPr>
            <p:ph type="ftr" sz="quarter" idx="11"/>
          </p:nvPr>
        </p:nvSpPr>
        <p:spPr>
          <a:xfrm>
            <a:off x="2170113" y="6356350"/>
            <a:ext cx="4432300" cy="365125"/>
          </a:xfrm>
          <a:prstGeom prst="rect">
            <a:avLst/>
          </a:prstGeom>
        </p:spPr>
        <p:txBody>
          <a:bodyPr/>
          <a:lstStyle>
            <a:lvl1pPr defTabSz="457200" fontAlgn="auto">
              <a:spcBef>
                <a:spcPts val="0"/>
              </a:spcBef>
              <a:spcAft>
                <a:spcPts val="0"/>
              </a:spcAft>
              <a:defRPr>
                <a:solidFill>
                  <a:prstClr val="black"/>
                </a:solidFill>
                <a:latin typeface="Calibri"/>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CB852C3B-AAAA-412B-AE72-7BE0F15BE555}" type="slidenum">
              <a:rPr lang="en-US"/>
              <a:pPr>
                <a:defRPr/>
              </a:pPr>
              <a:t>‹#›</a:t>
            </a:fld>
            <a:endParaRPr lang="en-US"/>
          </a:p>
        </p:txBody>
      </p:sp>
    </p:spTree>
    <p:extLst>
      <p:ext uri="{BB962C8B-B14F-4D97-AF65-F5344CB8AC3E}">
        <p14:creationId xmlns:p14="http://schemas.microsoft.com/office/powerpoint/2010/main" val="15681025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268413" y="6356350"/>
            <a:ext cx="2133600" cy="365125"/>
          </a:xfrm>
          <a:prstGeom prst="rect">
            <a:avLst/>
          </a:prstGeom>
        </p:spPr>
        <p:txBody>
          <a:bodyPr/>
          <a:lstStyle>
            <a:lvl1pPr defTabSz="457200" fontAlgn="auto">
              <a:spcBef>
                <a:spcPts val="0"/>
              </a:spcBef>
              <a:spcAft>
                <a:spcPts val="0"/>
              </a:spcAft>
              <a:defRPr>
                <a:solidFill>
                  <a:prstClr val="black"/>
                </a:solidFill>
                <a:latin typeface="Calibri"/>
                <a:cs typeface="+mn-cs"/>
              </a:defRPr>
            </a:lvl1pPr>
          </a:lstStyle>
          <a:p>
            <a:pPr>
              <a:defRPr/>
            </a:pPr>
            <a:endParaRPr lang="en-US"/>
          </a:p>
        </p:txBody>
      </p:sp>
      <p:sp>
        <p:nvSpPr>
          <p:cNvPr id="4" name="Footer Placeholder 3"/>
          <p:cNvSpPr>
            <a:spLocks noGrp="1"/>
          </p:cNvSpPr>
          <p:nvPr>
            <p:ph type="ftr" sz="quarter" idx="11"/>
          </p:nvPr>
        </p:nvSpPr>
        <p:spPr>
          <a:xfrm>
            <a:off x="2170113" y="6356350"/>
            <a:ext cx="4432300" cy="365125"/>
          </a:xfrm>
          <a:prstGeom prst="rect">
            <a:avLst/>
          </a:prstGeom>
        </p:spPr>
        <p:txBody>
          <a:bodyPr/>
          <a:lstStyle>
            <a:lvl1pPr defTabSz="457200" fontAlgn="auto">
              <a:spcBef>
                <a:spcPts val="0"/>
              </a:spcBef>
              <a:spcAft>
                <a:spcPts val="0"/>
              </a:spcAft>
              <a:defRPr>
                <a:solidFill>
                  <a:prstClr val="black"/>
                </a:solidFill>
                <a:latin typeface="Calibri"/>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2DC95A25-3AFB-43FA-8921-81612AB09A45}" type="slidenum">
              <a:rPr lang="en-US"/>
              <a:pPr>
                <a:defRPr/>
              </a:pPr>
              <a:t>‹#›</a:t>
            </a:fld>
            <a:endParaRPr lang="en-US"/>
          </a:p>
        </p:txBody>
      </p:sp>
    </p:spTree>
    <p:extLst>
      <p:ext uri="{BB962C8B-B14F-4D97-AF65-F5344CB8AC3E}">
        <p14:creationId xmlns:p14="http://schemas.microsoft.com/office/powerpoint/2010/main" val="4511321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68413" y="6356350"/>
            <a:ext cx="2133600" cy="365125"/>
          </a:xfrm>
          <a:prstGeom prst="rect">
            <a:avLst/>
          </a:prstGeom>
        </p:spPr>
        <p:txBody>
          <a:bodyPr/>
          <a:lstStyle>
            <a:lvl1pPr defTabSz="457200" fontAlgn="auto">
              <a:spcBef>
                <a:spcPts val="0"/>
              </a:spcBef>
              <a:spcAft>
                <a:spcPts val="0"/>
              </a:spcAft>
              <a:defRPr>
                <a:solidFill>
                  <a:prstClr val="black"/>
                </a:solidFill>
                <a:latin typeface="Calibri"/>
                <a:cs typeface="+mn-cs"/>
              </a:defRPr>
            </a:lvl1pPr>
          </a:lstStyle>
          <a:p>
            <a:pPr>
              <a:defRPr/>
            </a:pPr>
            <a:endParaRPr lang="en-US"/>
          </a:p>
        </p:txBody>
      </p:sp>
      <p:sp>
        <p:nvSpPr>
          <p:cNvPr id="3" name="Footer Placeholder 2"/>
          <p:cNvSpPr>
            <a:spLocks noGrp="1"/>
          </p:cNvSpPr>
          <p:nvPr>
            <p:ph type="ftr" sz="quarter" idx="11"/>
          </p:nvPr>
        </p:nvSpPr>
        <p:spPr>
          <a:xfrm>
            <a:off x="2170113" y="6356350"/>
            <a:ext cx="4432300" cy="365125"/>
          </a:xfrm>
          <a:prstGeom prst="rect">
            <a:avLst/>
          </a:prstGeom>
        </p:spPr>
        <p:txBody>
          <a:bodyPr/>
          <a:lstStyle>
            <a:lvl1pPr defTabSz="457200" fontAlgn="auto">
              <a:spcBef>
                <a:spcPts val="0"/>
              </a:spcBef>
              <a:spcAft>
                <a:spcPts val="0"/>
              </a:spcAft>
              <a:defRPr>
                <a:solidFill>
                  <a:prstClr val="black"/>
                </a:solidFill>
                <a:latin typeface="Calibri"/>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8FD7238C-1802-48AE-9B48-C3BF559D9EF4}" type="slidenum">
              <a:rPr lang="en-US"/>
              <a:pPr>
                <a:defRPr/>
              </a:pPr>
              <a:t>‹#›</a:t>
            </a:fld>
            <a:endParaRPr lang="en-US"/>
          </a:p>
        </p:txBody>
      </p:sp>
    </p:spTree>
    <p:extLst>
      <p:ext uri="{BB962C8B-B14F-4D97-AF65-F5344CB8AC3E}">
        <p14:creationId xmlns:p14="http://schemas.microsoft.com/office/powerpoint/2010/main" val="1360875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268413" y="6356350"/>
            <a:ext cx="2133600" cy="365125"/>
          </a:xfrm>
          <a:prstGeom prst="rect">
            <a:avLst/>
          </a:prstGeom>
        </p:spPr>
        <p:txBody>
          <a:bodyPr/>
          <a:lstStyle>
            <a:lvl1pPr defTabSz="457200" fontAlgn="auto">
              <a:spcBef>
                <a:spcPts val="0"/>
              </a:spcBef>
              <a:spcAft>
                <a:spcPts val="0"/>
              </a:spcAft>
              <a:defRPr>
                <a:solidFill>
                  <a:prstClr val="black"/>
                </a:solidFill>
                <a:latin typeface="Calibri"/>
                <a:cs typeface="+mn-cs"/>
              </a:defRPr>
            </a:lvl1pPr>
          </a:lstStyle>
          <a:p>
            <a:pPr>
              <a:defRPr/>
            </a:pPr>
            <a:endParaRPr lang="en-US"/>
          </a:p>
        </p:txBody>
      </p:sp>
      <p:sp>
        <p:nvSpPr>
          <p:cNvPr id="6" name="Footer Placeholder 5"/>
          <p:cNvSpPr>
            <a:spLocks noGrp="1"/>
          </p:cNvSpPr>
          <p:nvPr>
            <p:ph type="ftr" sz="quarter" idx="11"/>
          </p:nvPr>
        </p:nvSpPr>
        <p:spPr>
          <a:xfrm>
            <a:off x="2170113" y="6356350"/>
            <a:ext cx="4432300" cy="365125"/>
          </a:xfrm>
          <a:prstGeom prst="rect">
            <a:avLst/>
          </a:prstGeom>
        </p:spPr>
        <p:txBody>
          <a:bodyPr/>
          <a:lstStyle>
            <a:lvl1pPr defTabSz="457200" fontAlgn="auto">
              <a:spcBef>
                <a:spcPts val="0"/>
              </a:spcBef>
              <a:spcAft>
                <a:spcPts val="0"/>
              </a:spcAft>
              <a:defRPr>
                <a:solidFill>
                  <a:prstClr val="black"/>
                </a:solidFill>
                <a:latin typeface="Calibri"/>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0E787272-CB28-4A5D-AB82-6C4C8FE97A5E}" type="slidenum">
              <a:rPr lang="en-US"/>
              <a:pPr>
                <a:defRPr/>
              </a:pPr>
              <a:t>‹#›</a:t>
            </a:fld>
            <a:endParaRPr lang="en-US"/>
          </a:p>
        </p:txBody>
      </p:sp>
    </p:spTree>
    <p:extLst>
      <p:ext uri="{BB962C8B-B14F-4D97-AF65-F5344CB8AC3E}">
        <p14:creationId xmlns:p14="http://schemas.microsoft.com/office/powerpoint/2010/main" val="2087724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75039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268413" y="6356350"/>
            <a:ext cx="2133600" cy="365125"/>
          </a:xfrm>
          <a:prstGeom prst="rect">
            <a:avLst/>
          </a:prstGeom>
        </p:spPr>
        <p:txBody>
          <a:bodyPr/>
          <a:lstStyle>
            <a:lvl1pPr defTabSz="457200" fontAlgn="auto">
              <a:spcBef>
                <a:spcPts val="0"/>
              </a:spcBef>
              <a:spcAft>
                <a:spcPts val="0"/>
              </a:spcAft>
              <a:defRPr>
                <a:solidFill>
                  <a:prstClr val="black"/>
                </a:solidFill>
                <a:latin typeface="Calibri"/>
                <a:cs typeface="+mn-cs"/>
              </a:defRPr>
            </a:lvl1pPr>
          </a:lstStyle>
          <a:p>
            <a:pPr>
              <a:defRPr/>
            </a:pPr>
            <a:endParaRPr lang="en-US"/>
          </a:p>
        </p:txBody>
      </p:sp>
      <p:sp>
        <p:nvSpPr>
          <p:cNvPr id="6" name="Footer Placeholder 5"/>
          <p:cNvSpPr>
            <a:spLocks noGrp="1"/>
          </p:cNvSpPr>
          <p:nvPr>
            <p:ph type="ftr" sz="quarter" idx="11"/>
          </p:nvPr>
        </p:nvSpPr>
        <p:spPr>
          <a:xfrm>
            <a:off x="2170113" y="6356350"/>
            <a:ext cx="4432300" cy="365125"/>
          </a:xfrm>
          <a:prstGeom prst="rect">
            <a:avLst/>
          </a:prstGeom>
        </p:spPr>
        <p:txBody>
          <a:bodyPr/>
          <a:lstStyle>
            <a:lvl1pPr defTabSz="457200" fontAlgn="auto">
              <a:spcBef>
                <a:spcPts val="0"/>
              </a:spcBef>
              <a:spcAft>
                <a:spcPts val="0"/>
              </a:spcAft>
              <a:defRPr>
                <a:solidFill>
                  <a:prstClr val="black"/>
                </a:solidFill>
                <a:latin typeface="Calibri"/>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87491D83-269A-4BC3-BE09-4D3E7EF29361}" type="slidenum">
              <a:rPr lang="en-US"/>
              <a:pPr>
                <a:defRPr/>
              </a:pPr>
              <a:t>‹#›</a:t>
            </a:fld>
            <a:endParaRPr lang="en-US"/>
          </a:p>
        </p:txBody>
      </p:sp>
    </p:spTree>
    <p:extLst>
      <p:ext uri="{BB962C8B-B14F-4D97-AF65-F5344CB8AC3E}">
        <p14:creationId xmlns:p14="http://schemas.microsoft.com/office/powerpoint/2010/main" val="24568328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268413" y="6356350"/>
            <a:ext cx="2133600" cy="365125"/>
          </a:xfrm>
          <a:prstGeom prst="rect">
            <a:avLst/>
          </a:prstGeom>
        </p:spPr>
        <p:txBody>
          <a:bodyPr/>
          <a:lstStyle>
            <a:lvl1pPr defTabSz="457200" fontAlgn="auto">
              <a:spcBef>
                <a:spcPts val="0"/>
              </a:spcBef>
              <a:spcAft>
                <a:spcPts val="0"/>
              </a:spcAft>
              <a:defRPr>
                <a:solidFill>
                  <a:prstClr val="black"/>
                </a:solidFill>
                <a:latin typeface="Calibri"/>
                <a:cs typeface="+mn-cs"/>
              </a:defRPr>
            </a:lvl1pPr>
          </a:lstStyle>
          <a:p>
            <a:pPr>
              <a:defRPr/>
            </a:pPr>
            <a:endParaRPr lang="en-US"/>
          </a:p>
        </p:txBody>
      </p:sp>
      <p:sp>
        <p:nvSpPr>
          <p:cNvPr id="5" name="Footer Placeholder 4"/>
          <p:cNvSpPr>
            <a:spLocks noGrp="1"/>
          </p:cNvSpPr>
          <p:nvPr>
            <p:ph type="ftr" sz="quarter" idx="11"/>
          </p:nvPr>
        </p:nvSpPr>
        <p:spPr>
          <a:xfrm>
            <a:off x="2170113" y="6356350"/>
            <a:ext cx="4432300" cy="365125"/>
          </a:xfrm>
          <a:prstGeom prst="rect">
            <a:avLst/>
          </a:prstGeom>
        </p:spPr>
        <p:txBody>
          <a:bodyPr/>
          <a:lstStyle>
            <a:lvl1pPr defTabSz="457200" fontAlgn="auto">
              <a:spcBef>
                <a:spcPts val="0"/>
              </a:spcBef>
              <a:spcAft>
                <a:spcPts val="0"/>
              </a:spcAft>
              <a:defRPr>
                <a:solidFill>
                  <a:prstClr val="black"/>
                </a:solidFill>
                <a:latin typeface="Calibri"/>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76A61B9A-744E-4788-BBBD-D2C8276A452D}" type="slidenum">
              <a:rPr lang="en-US"/>
              <a:pPr>
                <a:defRPr/>
              </a:pPr>
              <a:t>‹#›</a:t>
            </a:fld>
            <a:endParaRPr lang="en-US"/>
          </a:p>
        </p:txBody>
      </p:sp>
    </p:spTree>
    <p:extLst>
      <p:ext uri="{BB962C8B-B14F-4D97-AF65-F5344CB8AC3E}">
        <p14:creationId xmlns:p14="http://schemas.microsoft.com/office/powerpoint/2010/main" val="5908917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268413" y="6356350"/>
            <a:ext cx="2133600" cy="365125"/>
          </a:xfrm>
          <a:prstGeom prst="rect">
            <a:avLst/>
          </a:prstGeom>
        </p:spPr>
        <p:txBody>
          <a:bodyPr/>
          <a:lstStyle>
            <a:lvl1pPr defTabSz="457200" fontAlgn="auto">
              <a:spcBef>
                <a:spcPts val="0"/>
              </a:spcBef>
              <a:spcAft>
                <a:spcPts val="0"/>
              </a:spcAft>
              <a:defRPr>
                <a:solidFill>
                  <a:prstClr val="black"/>
                </a:solidFill>
                <a:latin typeface="Calibri"/>
                <a:cs typeface="+mn-cs"/>
              </a:defRPr>
            </a:lvl1pPr>
          </a:lstStyle>
          <a:p>
            <a:pPr>
              <a:defRPr/>
            </a:pPr>
            <a:endParaRPr lang="en-US"/>
          </a:p>
        </p:txBody>
      </p:sp>
      <p:sp>
        <p:nvSpPr>
          <p:cNvPr id="5" name="Footer Placeholder 4"/>
          <p:cNvSpPr>
            <a:spLocks noGrp="1"/>
          </p:cNvSpPr>
          <p:nvPr>
            <p:ph type="ftr" sz="quarter" idx="11"/>
          </p:nvPr>
        </p:nvSpPr>
        <p:spPr>
          <a:xfrm>
            <a:off x="2170113" y="6356350"/>
            <a:ext cx="4432300" cy="365125"/>
          </a:xfrm>
          <a:prstGeom prst="rect">
            <a:avLst/>
          </a:prstGeom>
        </p:spPr>
        <p:txBody>
          <a:bodyPr/>
          <a:lstStyle>
            <a:lvl1pPr defTabSz="457200" fontAlgn="auto">
              <a:spcBef>
                <a:spcPts val="0"/>
              </a:spcBef>
              <a:spcAft>
                <a:spcPts val="0"/>
              </a:spcAft>
              <a:defRPr>
                <a:solidFill>
                  <a:prstClr val="black"/>
                </a:solidFill>
                <a:latin typeface="Calibri"/>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A6397389-D33B-4568-8070-6629423FE787}" type="slidenum">
              <a:rPr lang="en-US"/>
              <a:pPr>
                <a:defRPr/>
              </a:pPr>
              <a:t>‹#›</a:t>
            </a:fld>
            <a:endParaRPr lang="en-US"/>
          </a:p>
        </p:txBody>
      </p:sp>
    </p:spTree>
    <p:extLst>
      <p:ext uri="{BB962C8B-B14F-4D97-AF65-F5344CB8AC3E}">
        <p14:creationId xmlns:p14="http://schemas.microsoft.com/office/powerpoint/2010/main" val="39110173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457200" y="1600200"/>
            <a:ext cx="40386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defTabSz="457200" fontAlgn="auto">
              <a:spcBef>
                <a:spcPts val="0"/>
              </a:spcBef>
              <a:spcAft>
                <a:spcPts val="0"/>
              </a:spcAft>
              <a:defRPr>
                <a:solidFill>
                  <a:prstClr val="black"/>
                </a:solidFill>
                <a:latin typeface="Calibri"/>
                <a:cs typeface="+mn-cs"/>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defTabSz="457200" fontAlgn="auto">
              <a:spcBef>
                <a:spcPts val="0"/>
              </a:spcBef>
              <a:spcAft>
                <a:spcPts val="0"/>
              </a:spcAft>
              <a:defRPr>
                <a:solidFill>
                  <a:prstClr val="black"/>
                </a:solidFill>
                <a:latin typeface="Calibri"/>
                <a:cs typeface="+mn-cs"/>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p:spPr>
        <p:txBody>
          <a:bodyPr/>
          <a:lstStyle>
            <a:lvl1pPr defTabSz="914400" fontAlgn="base">
              <a:spcBef>
                <a:spcPct val="0"/>
              </a:spcBef>
              <a:spcAft>
                <a:spcPct val="0"/>
              </a:spcAft>
              <a:defRPr>
                <a:latin typeface="Arial" pitchFamily="34" charset="0"/>
                <a:cs typeface="Arial" pitchFamily="34" charset="0"/>
              </a:defRPr>
            </a:lvl1pPr>
          </a:lstStyle>
          <a:p>
            <a:pPr>
              <a:defRPr/>
            </a:pPr>
            <a:fld id="{B7EEC061-6B01-4524-A3A7-0D2BF7890B8B}" type="slidenum">
              <a:rPr lang="en-US"/>
              <a:pPr>
                <a:defRPr/>
              </a:pPr>
              <a:t>‹#›</a:t>
            </a:fld>
            <a:endParaRPr lang="en-US"/>
          </a:p>
        </p:txBody>
      </p:sp>
    </p:spTree>
    <p:extLst>
      <p:ext uri="{BB962C8B-B14F-4D97-AF65-F5344CB8AC3E}">
        <p14:creationId xmlns:p14="http://schemas.microsoft.com/office/powerpoint/2010/main" val="15683304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Footer Placeholder 18"/>
          <p:cNvSpPr>
            <a:spLocks noGrp="1"/>
          </p:cNvSpPr>
          <p:nvPr>
            <p:ph type="ftr" sz="quarter" idx="10"/>
          </p:nvPr>
        </p:nvSpPr>
        <p:spPr/>
        <p:txBody>
          <a:bodyPr/>
          <a:lstStyle>
            <a:lvl1pPr>
              <a:defRPr/>
            </a:lvl1pPr>
          </a:lstStyle>
          <a:p>
            <a:pPr>
              <a:defRPr/>
            </a:pPr>
            <a:endParaRPr lang="en-US">
              <a:solidFill>
                <a:srgbClr val="DBF5F9">
                  <a:shade val="90000"/>
                </a:srgbClr>
              </a:solidFill>
            </a:endParaRPr>
          </a:p>
        </p:txBody>
      </p:sp>
    </p:spTree>
    <p:extLst>
      <p:ext uri="{BB962C8B-B14F-4D97-AF65-F5344CB8AC3E}">
        <p14:creationId xmlns:p14="http://schemas.microsoft.com/office/powerpoint/2010/main" val="819399545"/>
      </p:ext>
    </p:extLst>
  </p:cSld>
  <p:clrMapOvr>
    <a:overrideClrMapping bg1="dk1" tx1="lt1" bg2="dk2" tx2="lt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107154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solidFill>
                <a:srgbClr val="DBF5F9">
                  <a:shade val="90000"/>
                </a:srgbClr>
              </a:solidFill>
            </a:endParaRPr>
          </a:p>
        </p:txBody>
      </p:sp>
    </p:spTree>
    <p:extLst>
      <p:ext uri="{BB962C8B-B14F-4D97-AF65-F5344CB8AC3E}">
        <p14:creationId xmlns:p14="http://schemas.microsoft.com/office/powerpoint/2010/main" val="4008199833"/>
      </p:ext>
    </p:extLst>
  </p:cSld>
  <p:clrMapOvr>
    <a:overrideClrMapping bg1="dk1" tx1="lt1" bg2="dk2" tx2="lt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21"/>
          <p:cNvSpPr>
            <a:spLocks noGrp="1"/>
          </p:cNvSpPr>
          <p:nvPr>
            <p:ph type="ftr" sz="quarter" idx="10"/>
          </p:nvPr>
        </p:nvSpPr>
        <p:spPr/>
        <p:txBody>
          <a:bodyPr/>
          <a:lstStyle>
            <a:lvl1pPr>
              <a:defRPr/>
            </a:lvl1pPr>
          </a:lstStyle>
          <a:p>
            <a:pPr>
              <a:defRPr/>
            </a:pPr>
            <a:endParaRPr lang="en-US">
              <a:solidFill>
                <a:srgbClr val="6ADAFA">
                  <a:shade val="90000"/>
                </a:srgbClr>
              </a:solidFill>
            </a:endParaRPr>
          </a:p>
        </p:txBody>
      </p:sp>
    </p:spTree>
    <p:extLst>
      <p:ext uri="{BB962C8B-B14F-4D97-AF65-F5344CB8AC3E}">
        <p14:creationId xmlns:p14="http://schemas.microsoft.com/office/powerpoint/2010/main" val="38190988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Footer Placeholder 21"/>
          <p:cNvSpPr>
            <a:spLocks noGrp="1"/>
          </p:cNvSpPr>
          <p:nvPr>
            <p:ph type="ftr" sz="quarter" idx="10"/>
          </p:nvPr>
        </p:nvSpPr>
        <p:spPr/>
        <p:txBody>
          <a:bodyPr/>
          <a:lstStyle>
            <a:lvl1pPr>
              <a:defRPr/>
            </a:lvl1pPr>
          </a:lstStyle>
          <a:p>
            <a:pPr>
              <a:defRPr/>
            </a:pPr>
            <a:endParaRPr lang="en-US">
              <a:solidFill>
                <a:srgbClr val="6ADAFA">
                  <a:shade val="90000"/>
                </a:srgbClr>
              </a:solidFill>
            </a:endParaRPr>
          </a:p>
        </p:txBody>
      </p:sp>
    </p:spTree>
    <p:extLst>
      <p:ext uri="{BB962C8B-B14F-4D97-AF65-F5344CB8AC3E}">
        <p14:creationId xmlns:p14="http://schemas.microsoft.com/office/powerpoint/2010/main" val="41190503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1"/>
          <p:cNvSpPr>
            <a:spLocks noGrp="1"/>
          </p:cNvSpPr>
          <p:nvPr>
            <p:ph type="ftr" sz="quarter" idx="10"/>
          </p:nvPr>
        </p:nvSpPr>
        <p:spPr/>
        <p:txBody>
          <a:bodyPr/>
          <a:lstStyle>
            <a:lvl1pPr>
              <a:defRPr/>
            </a:lvl1pPr>
          </a:lstStyle>
          <a:p>
            <a:pPr>
              <a:defRPr/>
            </a:pPr>
            <a:endParaRPr lang="en-US">
              <a:solidFill>
                <a:srgbClr val="6ADAFA">
                  <a:shade val="90000"/>
                </a:srgbClr>
              </a:solidFill>
            </a:endParaRPr>
          </a:p>
        </p:txBody>
      </p:sp>
    </p:spTree>
    <p:extLst>
      <p:ext uri="{BB962C8B-B14F-4D97-AF65-F5344CB8AC3E}">
        <p14:creationId xmlns:p14="http://schemas.microsoft.com/office/powerpoint/2010/main" val="3360366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90326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475479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69935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537100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28297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3976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07207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7812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486581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1870131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114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4199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381000"/>
            <a:ext cx="19431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38100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28812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4"/>
          <p:cNvSpPr>
            <a:spLocks noGrp="1"/>
          </p:cNvSpPr>
          <p:nvPr>
            <p:ph type="title"/>
          </p:nvPr>
        </p:nvSpPr>
        <p:spPr>
          <a:xfrm>
            <a:off x="457200" y="156581"/>
            <a:ext cx="8229600" cy="991676"/>
          </a:xfrm>
        </p:spPr>
        <p:txBody>
          <a:bodyPr/>
          <a:lstStyle/>
          <a:p>
            <a:r>
              <a:rPr lang="en-US" smtClean="0"/>
              <a:t>Click to edit Master title style</a:t>
            </a:r>
            <a:endParaRPr lang="en-US"/>
          </a:p>
        </p:txBody>
      </p:sp>
      <p:sp>
        <p:nvSpPr>
          <p:cNvPr id="7" name="Content Placeholder 6"/>
          <p:cNvSpPr>
            <a:spLocks noGrp="1"/>
          </p:cNvSpPr>
          <p:nvPr>
            <p:ph sz="quarter" idx="13"/>
          </p:nvPr>
        </p:nvSpPr>
        <p:spPr>
          <a:xfrm>
            <a:off x="457200" y="1330934"/>
            <a:ext cx="8228013" cy="48714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
          <p:cNvSpPr>
            <a:spLocks noGrp="1"/>
          </p:cNvSpPr>
          <p:nvPr>
            <p:ph type="dt" sz="half" idx="14"/>
          </p:nvPr>
        </p:nvSpPr>
        <p:spPr>
          <a:xfrm>
            <a:off x="457200" y="6356350"/>
            <a:ext cx="2133600" cy="365125"/>
          </a:xfrm>
          <a:prstGeom prst="rect">
            <a:avLst/>
          </a:prstGeom>
        </p:spPr>
        <p:txBody>
          <a:bodyPr/>
          <a:lstStyle>
            <a:lvl1pPr>
              <a:defRPr>
                <a:cs typeface="+mn-cs"/>
              </a:defRPr>
            </a:lvl1pPr>
          </a:lstStyle>
          <a:p>
            <a:pPr fontAlgn="base">
              <a:spcBef>
                <a:spcPct val="0"/>
              </a:spcBef>
              <a:spcAft>
                <a:spcPct val="0"/>
              </a:spcAft>
              <a:defRPr/>
            </a:pPr>
            <a:fld id="{5E98F8AD-4559-4E6F-B273-F7119331600D}" type="datetime1">
              <a:rPr lang="en-US">
                <a:solidFill>
                  <a:srgbClr val="000000"/>
                </a:solidFill>
              </a:rPr>
              <a:pPr fontAlgn="base">
                <a:spcBef>
                  <a:spcPct val="0"/>
                </a:spcBef>
                <a:spcAft>
                  <a:spcPct val="0"/>
                </a:spcAft>
                <a:defRPr/>
              </a:pPr>
              <a:t>5/16/2018</a:t>
            </a:fld>
            <a:endParaRPr lang="en-US">
              <a:solidFill>
                <a:srgbClr val="000000"/>
              </a:solidFill>
            </a:endParaRPr>
          </a:p>
        </p:txBody>
      </p:sp>
      <p:sp>
        <p:nvSpPr>
          <p:cNvPr id="6" name="Footer Placeholder 2"/>
          <p:cNvSpPr>
            <a:spLocks noGrp="1"/>
          </p:cNvSpPr>
          <p:nvPr>
            <p:ph type="ftr" sz="quarter" idx="15"/>
          </p:nvPr>
        </p:nvSpPr>
        <p:spPr>
          <a:xfrm>
            <a:off x="5789613" y="6356350"/>
            <a:ext cx="2895600" cy="365125"/>
          </a:xfrm>
          <a:prstGeom prst="rect">
            <a:avLst/>
          </a:prstGeom>
        </p:spPr>
        <p:txBody>
          <a:bodyPr/>
          <a:lstStyle>
            <a:lvl1pPr>
              <a:defRPr>
                <a:cs typeface="+mn-cs"/>
              </a:defRPr>
            </a:lvl1pPr>
          </a:lstStyle>
          <a:p>
            <a:pPr fontAlgn="base">
              <a:spcBef>
                <a:spcPct val="0"/>
              </a:spcBef>
              <a:spcAft>
                <a:spcPct val="0"/>
              </a:spcAft>
              <a:defRPr/>
            </a:pPr>
            <a:r>
              <a:rPr lang="en-US">
                <a:solidFill>
                  <a:srgbClr val="000000"/>
                </a:solidFill>
              </a:rPr>
              <a:t>RAL Program Review 2012</a:t>
            </a:r>
          </a:p>
        </p:txBody>
      </p:sp>
      <p:sp>
        <p:nvSpPr>
          <p:cNvPr id="8" name="Slide Number Placeholder 3"/>
          <p:cNvSpPr>
            <a:spLocks noGrp="1"/>
          </p:cNvSpPr>
          <p:nvPr>
            <p:ph type="sldNum" sz="quarter" idx="16"/>
          </p:nvPr>
        </p:nvSpPr>
        <p:spPr>
          <a:xfrm>
            <a:off x="4305300" y="6356350"/>
            <a:ext cx="533400" cy="365125"/>
          </a:xfrm>
          <a:prstGeom prst="rect">
            <a:avLst/>
          </a:prstGeom>
        </p:spPr>
        <p:txBody>
          <a:bodyPr/>
          <a:lstStyle>
            <a:lvl1pPr>
              <a:defRPr>
                <a:cs typeface="+mn-cs"/>
              </a:defRPr>
            </a:lvl1pPr>
          </a:lstStyle>
          <a:p>
            <a:pPr fontAlgn="base">
              <a:spcBef>
                <a:spcPct val="0"/>
              </a:spcBef>
              <a:spcAft>
                <a:spcPct val="0"/>
              </a:spcAft>
              <a:defRPr/>
            </a:pPr>
            <a:fld id="{9F413D60-8AD3-4839-8AB2-3B1AFB33983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23829389"/>
      </p:ext>
    </p:extLst>
  </p:cSld>
  <p:clrMapOvr>
    <a:overrideClrMapping bg1="lt1" tx1="dk1" bg2="lt2" tx2="dk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4916845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93671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785895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42963" y="1790700"/>
            <a:ext cx="3810000" cy="391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5363" y="1790700"/>
            <a:ext cx="3810000" cy="391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42490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36128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061217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5071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39681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1644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167943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33044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0675" y="752475"/>
            <a:ext cx="1944688" cy="49498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1850" y="752475"/>
            <a:ext cx="5686425" cy="49498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57369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21C24D-0FDB-4B10-ADA7-FBF58FC169B1}" type="datetimeFigureOut">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41DF1-0696-4069-8AF3-3D96D7FBC113}" type="slidenum">
              <a:rPr lang="en-US" smtClean="0"/>
              <a:t>‹#›</a:t>
            </a:fld>
            <a:endParaRPr lang="en-US"/>
          </a:p>
        </p:txBody>
      </p:sp>
    </p:spTree>
    <p:extLst>
      <p:ext uri="{BB962C8B-B14F-4D97-AF65-F5344CB8AC3E}">
        <p14:creationId xmlns:p14="http://schemas.microsoft.com/office/powerpoint/2010/main" val="32742718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21C24D-0FDB-4B10-ADA7-FBF58FC169B1}" type="datetimeFigureOut">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41DF1-0696-4069-8AF3-3D96D7FBC113}" type="slidenum">
              <a:rPr lang="en-US" smtClean="0"/>
              <a:t>‹#›</a:t>
            </a:fld>
            <a:endParaRPr lang="en-US"/>
          </a:p>
        </p:txBody>
      </p:sp>
    </p:spTree>
    <p:extLst>
      <p:ext uri="{BB962C8B-B14F-4D97-AF65-F5344CB8AC3E}">
        <p14:creationId xmlns:p14="http://schemas.microsoft.com/office/powerpoint/2010/main" val="334161111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21C24D-0FDB-4B10-ADA7-FBF58FC169B1}" type="datetimeFigureOut">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41DF1-0696-4069-8AF3-3D96D7FBC113}" type="slidenum">
              <a:rPr lang="en-US" smtClean="0"/>
              <a:t>‹#›</a:t>
            </a:fld>
            <a:endParaRPr lang="en-US"/>
          </a:p>
        </p:txBody>
      </p:sp>
    </p:spTree>
    <p:extLst>
      <p:ext uri="{BB962C8B-B14F-4D97-AF65-F5344CB8AC3E}">
        <p14:creationId xmlns:p14="http://schemas.microsoft.com/office/powerpoint/2010/main" val="295433978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21C24D-0FDB-4B10-ADA7-FBF58FC169B1}" type="datetimeFigureOut">
              <a:rPr lang="en-US" smtClean="0"/>
              <a:t>5/16/2018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41DF1-0696-4069-8AF3-3D96D7FBC113}" type="slidenum">
              <a:rPr lang="en-US" smtClean="0"/>
              <a:t>‹#›</a:t>
            </a:fld>
            <a:endParaRPr lang="en-US"/>
          </a:p>
        </p:txBody>
      </p:sp>
    </p:spTree>
    <p:extLst>
      <p:ext uri="{BB962C8B-B14F-4D97-AF65-F5344CB8AC3E}">
        <p14:creationId xmlns:p14="http://schemas.microsoft.com/office/powerpoint/2010/main" val="26358808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21C24D-0FDB-4B10-ADA7-FBF58FC169B1}" type="datetimeFigureOut">
              <a:rPr lang="en-US" smtClean="0"/>
              <a:t>5/16/2018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41DF1-0696-4069-8AF3-3D96D7FBC113}" type="slidenum">
              <a:rPr lang="en-US" smtClean="0"/>
              <a:t>‹#›</a:t>
            </a:fld>
            <a:endParaRPr lang="en-US"/>
          </a:p>
        </p:txBody>
      </p:sp>
    </p:spTree>
    <p:extLst>
      <p:ext uri="{BB962C8B-B14F-4D97-AF65-F5344CB8AC3E}">
        <p14:creationId xmlns:p14="http://schemas.microsoft.com/office/powerpoint/2010/main" val="23067033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21C24D-0FDB-4B10-ADA7-FBF58FC169B1}" type="datetimeFigureOut">
              <a:rPr lang="en-US" smtClean="0"/>
              <a:t>5/16/2018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41DF1-0696-4069-8AF3-3D96D7FBC113}" type="slidenum">
              <a:rPr lang="en-US" smtClean="0"/>
              <a:t>‹#›</a:t>
            </a:fld>
            <a:endParaRPr lang="en-US"/>
          </a:p>
        </p:txBody>
      </p:sp>
    </p:spTree>
    <p:extLst>
      <p:ext uri="{BB962C8B-B14F-4D97-AF65-F5344CB8AC3E}">
        <p14:creationId xmlns:p14="http://schemas.microsoft.com/office/powerpoint/2010/main" val="27349487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1C24D-0FDB-4B10-ADA7-FBF58FC169B1}" type="datetimeFigureOut">
              <a:rPr lang="en-US" smtClean="0"/>
              <a:t>5/16/2018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41DF1-0696-4069-8AF3-3D96D7FBC113}" type="slidenum">
              <a:rPr lang="en-US" smtClean="0"/>
              <a:t>‹#›</a:t>
            </a:fld>
            <a:endParaRPr lang="en-US"/>
          </a:p>
        </p:txBody>
      </p:sp>
    </p:spTree>
    <p:extLst>
      <p:ext uri="{BB962C8B-B14F-4D97-AF65-F5344CB8AC3E}">
        <p14:creationId xmlns:p14="http://schemas.microsoft.com/office/powerpoint/2010/main" val="1963563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74970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21C24D-0FDB-4B10-ADA7-FBF58FC169B1}" type="datetimeFigureOut">
              <a:rPr lang="en-US" smtClean="0"/>
              <a:t>5/16/2018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41DF1-0696-4069-8AF3-3D96D7FBC113}" type="slidenum">
              <a:rPr lang="en-US" smtClean="0"/>
              <a:t>‹#›</a:t>
            </a:fld>
            <a:endParaRPr lang="en-US"/>
          </a:p>
        </p:txBody>
      </p:sp>
    </p:spTree>
    <p:extLst>
      <p:ext uri="{BB962C8B-B14F-4D97-AF65-F5344CB8AC3E}">
        <p14:creationId xmlns:p14="http://schemas.microsoft.com/office/powerpoint/2010/main" val="14006789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21C24D-0FDB-4B10-ADA7-FBF58FC169B1}" type="datetimeFigureOut">
              <a:rPr lang="en-US" smtClean="0"/>
              <a:t>5/16/2018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41DF1-0696-4069-8AF3-3D96D7FBC113}" type="slidenum">
              <a:rPr lang="en-US" smtClean="0"/>
              <a:t>‹#›</a:t>
            </a:fld>
            <a:endParaRPr lang="en-US"/>
          </a:p>
        </p:txBody>
      </p:sp>
    </p:spTree>
    <p:extLst>
      <p:ext uri="{BB962C8B-B14F-4D97-AF65-F5344CB8AC3E}">
        <p14:creationId xmlns:p14="http://schemas.microsoft.com/office/powerpoint/2010/main" val="37714921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21C24D-0FDB-4B10-ADA7-FBF58FC169B1}" type="datetimeFigureOut">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41DF1-0696-4069-8AF3-3D96D7FBC113}" type="slidenum">
              <a:rPr lang="en-US" smtClean="0"/>
              <a:t>‹#›</a:t>
            </a:fld>
            <a:endParaRPr lang="en-US"/>
          </a:p>
        </p:txBody>
      </p:sp>
    </p:spTree>
    <p:extLst>
      <p:ext uri="{BB962C8B-B14F-4D97-AF65-F5344CB8AC3E}">
        <p14:creationId xmlns:p14="http://schemas.microsoft.com/office/powerpoint/2010/main" val="28599044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21C24D-0FDB-4B10-ADA7-FBF58FC169B1}" type="datetimeFigureOut">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41DF1-0696-4069-8AF3-3D96D7FBC113}" type="slidenum">
              <a:rPr lang="en-US" smtClean="0"/>
              <a:t>‹#›</a:t>
            </a:fld>
            <a:endParaRPr lang="en-US"/>
          </a:p>
        </p:txBody>
      </p:sp>
    </p:spTree>
    <p:extLst>
      <p:ext uri="{BB962C8B-B14F-4D97-AF65-F5344CB8AC3E}">
        <p14:creationId xmlns:p14="http://schemas.microsoft.com/office/powerpoint/2010/main" val="1499181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Solar Panels in a field - drawing.jpg"/>
          <p:cNvPicPr>
            <a:picLocks/>
          </p:cNvPicPr>
          <p:nvPr userDrawn="1"/>
        </p:nvPicPr>
        <p:blipFill>
          <a:blip r:embed="rId2">
            <a:extLst>
              <a:ext uri="{28A0092B-C50C-407E-A947-70E740481C1C}">
                <a14:useLocalDpi xmlns:a14="http://schemas.microsoft.com/office/drawing/2010/main"/>
              </a:ext>
            </a:extLst>
          </a:blip>
          <a:stretch>
            <a:fillRect/>
          </a:stretch>
        </p:blipFill>
        <p:spPr>
          <a:xfrm>
            <a:off x="1433" y="0"/>
            <a:ext cx="9141352" cy="6858000"/>
          </a:xfrm>
          <a:prstGeom prst="rect">
            <a:avLst/>
          </a:prstGeom>
        </p:spPr>
      </p:pic>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5211" indent="0" algn="ctr">
              <a:buNone/>
              <a:defRPr>
                <a:solidFill>
                  <a:schemeClr val="tx1">
                    <a:tint val="75000"/>
                  </a:schemeClr>
                </a:solidFill>
              </a:defRPr>
            </a:lvl2pPr>
            <a:lvl3pPr marL="910427" indent="0" algn="ctr">
              <a:buNone/>
              <a:defRPr>
                <a:solidFill>
                  <a:schemeClr val="tx1">
                    <a:tint val="75000"/>
                  </a:schemeClr>
                </a:solidFill>
              </a:defRPr>
            </a:lvl3pPr>
            <a:lvl4pPr marL="1365644" indent="0" algn="ctr">
              <a:buNone/>
              <a:defRPr>
                <a:solidFill>
                  <a:schemeClr val="tx1">
                    <a:tint val="75000"/>
                  </a:schemeClr>
                </a:solidFill>
              </a:defRPr>
            </a:lvl4pPr>
            <a:lvl5pPr marL="1820854" indent="0" algn="ctr">
              <a:buNone/>
              <a:defRPr>
                <a:solidFill>
                  <a:schemeClr val="tx1">
                    <a:tint val="75000"/>
                  </a:schemeClr>
                </a:solidFill>
              </a:defRPr>
            </a:lvl5pPr>
            <a:lvl6pPr marL="2276071" indent="0" algn="ctr">
              <a:buNone/>
              <a:defRPr>
                <a:solidFill>
                  <a:schemeClr val="tx1">
                    <a:tint val="75000"/>
                  </a:schemeClr>
                </a:solidFill>
              </a:defRPr>
            </a:lvl6pPr>
            <a:lvl7pPr marL="2731284" indent="0" algn="ctr">
              <a:buNone/>
              <a:defRPr>
                <a:solidFill>
                  <a:schemeClr val="tx1">
                    <a:tint val="75000"/>
                  </a:schemeClr>
                </a:solidFill>
              </a:defRPr>
            </a:lvl7pPr>
            <a:lvl8pPr marL="3186486" indent="0" algn="ctr">
              <a:buNone/>
              <a:defRPr>
                <a:solidFill>
                  <a:schemeClr val="tx1">
                    <a:tint val="75000"/>
                  </a:schemeClr>
                </a:solidFill>
              </a:defRPr>
            </a:lvl8pPr>
            <a:lvl9pPr marL="36417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A824E9-7284-B04C-A032-6C3ED814722B}"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9FF44D-A1DC-CC46-8A7D-37CBDCAE83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1495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A824E9-7284-B04C-A032-6C3ED814722B}"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9FF44D-A1DC-CC46-8A7D-37CBDCAE83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0783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5211" indent="0">
              <a:buNone/>
              <a:defRPr sz="1800">
                <a:solidFill>
                  <a:schemeClr val="tx1">
                    <a:tint val="75000"/>
                  </a:schemeClr>
                </a:solidFill>
              </a:defRPr>
            </a:lvl2pPr>
            <a:lvl3pPr marL="910427" indent="0">
              <a:buNone/>
              <a:defRPr sz="1600">
                <a:solidFill>
                  <a:schemeClr val="tx1">
                    <a:tint val="75000"/>
                  </a:schemeClr>
                </a:solidFill>
              </a:defRPr>
            </a:lvl3pPr>
            <a:lvl4pPr marL="1365644" indent="0">
              <a:buNone/>
              <a:defRPr sz="1400">
                <a:solidFill>
                  <a:schemeClr val="tx1">
                    <a:tint val="75000"/>
                  </a:schemeClr>
                </a:solidFill>
              </a:defRPr>
            </a:lvl4pPr>
            <a:lvl5pPr marL="1820854" indent="0">
              <a:buNone/>
              <a:defRPr sz="1400">
                <a:solidFill>
                  <a:schemeClr val="tx1">
                    <a:tint val="75000"/>
                  </a:schemeClr>
                </a:solidFill>
              </a:defRPr>
            </a:lvl5pPr>
            <a:lvl6pPr marL="2276071" indent="0">
              <a:buNone/>
              <a:defRPr sz="1400">
                <a:solidFill>
                  <a:schemeClr val="tx1">
                    <a:tint val="75000"/>
                  </a:schemeClr>
                </a:solidFill>
              </a:defRPr>
            </a:lvl6pPr>
            <a:lvl7pPr marL="2731284" indent="0">
              <a:buNone/>
              <a:defRPr sz="1400">
                <a:solidFill>
                  <a:schemeClr val="tx1">
                    <a:tint val="75000"/>
                  </a:schemeClr>
                </a:solidFill>
              </a:defRPr>
            </a:lvl7pPr>
            <a:lvl8pPr marL="3186486" indent="0">
              <a:buNone/>
              <a:defRPr sz="1400">
                <a:solidFill>
                  <a:schemeClr val="tx1">
                    <a:tint val="75000"/>
                  </a:schemeClr>
                </a:solidFill>
              </a:defRPr>
            </a:lvl8pPr>
            <a:lvl9pPr marL="364170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A824E9-7284-B04C-A032-6C3ED814722B}"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9FF44D-A1DC-CC46-8A7D-37CBDCAE83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876223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A824E9-7284-B04C-A032-6C3ED814722B}"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9FF44D-A1DC-CC46-8A7D-37CBDCAE83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4426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5211" indent="0">
              <a:buNone/>
              <a:defRPr sz="2000" b="1"/>
            </a:lvl2pPr>
            <a:lvl3pPr marL="910427" indent="0">
              <a:buNone/>
              <a:defRPr sz="1800" b="1"/>
            </a:lvl3pPr>
            <a:lvl4pPr marL="1365644" indent="0">
              <a:buNone/>
              <a:defRPr sz="1600" b="1"/>
            </a:lvl4pPr>
            <a:lvl5pPr marL="1820854" indent="0">
              <a:buNone/>
              <a:defRPr sz="1600" b="1"/>
            </a:lvl5pPr>
            <a:lvl6pPr marL="2276071" indent="0">
              <a:buNone/>
              <a:defRPr sz="1600" b="1"/>
            </a:lvl6pPr>
            <a:lvl7pPr marL="2731284" indent="0">
              <a:buNone/>
              <a:defRPr sz="1600" b="1"/>
            </a:lvl7pPr>
            <a:lvl8pPr marL="3186486" indent="0">
              <a:buNone/>
              <a:defRPr sz="1600" b="1"/>
            </a:lvl8pPr>
            <a:lvl9pPr marL="364170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5211" indent="0">
              <a:buNone/>
              <a:defRPr sz="2000" b="1"/>
            </a:lvl2pPr>
            <a:lvl3pPr marL="910427" indent="0">
              <a:buNone/>
              <a:defRPr sz="1800" b="1"/>
            </a:lvl3pPr>
            <a:lvl4pPr marL="1365644" indent="0">
              <a:buNone/>
              <a:defRPr sz="1600" b="1"/>
            </a:lvl4pPr>
            <a:lvl5pPr marL="1820854" indent="0">
              <a:buNone/>
              <a:defRPr sz="1600" b="1"/>
            </a:lvl5pPr>
            <a:lvl6pPr marL="2276071" indent="0">
              <a:buNone/>
              <a:defRPr sz="1600" b="1"/>
            </a:lvl6pPr>
            <a:lvl7pPr marL="2731284" indent="0">
              <a:buNone/>
              <a:defRPr sz="1600" b="1"/>
            </a:lvl7pPr>
            <a:lvl8pPr marL="3186486" indent="0">
              <a:buNone/>
              <a:defRPr sz="1600" b="1"/>
            </a:lvl8pPr>
            <a:lvl9pPr marL="364170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A824E9-7284-B04C-A032-6C3ED814722B}" type="datetimeFigureOut">
              <a:rPr lang="en-US" smtClean="0">
                <a:solidFill>
                  <a:prstClr val="black">
                    <a:tint val="75000"/>
                  </a:prstClr>
                </a:solidFill>
              </a:rPr>
              <a:pPr/>
              <a:t>5/16/2018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79FF44D-A1DC-CC46-8A7D-37CBDCAE83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6660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A824E9-7284-B04C-A032-6C3ED814722B}" type="datetimeFigureOut">
              <a:rPr lang="en-US" smtClean="0">
                <a:solidFill>
                  <a:prstClr val="black">
                    <a:tint val="75000"/>
                  </a:prstClr>
                </a:solidFill>
              </a:rPr>
              <a:pPr/>
              <a:t>5/16/2018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79FF44D-A1DC-CC46-8A7D-37CBDCAE83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799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730841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A824E9-7284-B04C-A032-6C3ED814722B}" type="datetimeFigureOut">
              <a:rPr lang="en-US" smtClean="0">
                <a:solidFill>
                  <a:prstClr val="black">
                    <a:tint val="75000"/>
                  </a:prstClr>
                </a:solidFill>
              </a:rPr>
              <a:pPr/>
              <a:t>5/16/2018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79FF44D-A1DC-CC46-8A7D-37CBDCAE83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06860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5211" indent="0">
              <a:buNone/>
              <a:defRPr sz="1200"/>
            </a:lvl2pPr>
            <a:lvl3pPr marL="910427" indent="0">
              <a:buNone/>
              <a:defRPr sz="1000"/>
            </a:lvl3pPr>
            <a:lvl4pPr marL="1365644" indent="0">
              <a:buNone/>
              <a:defRPr sz="900"/>
            </a:lvl4pPr>
            <a:lvl5pPr marL="1820854" indent="0">
              <a:buNone/>
              <a:defRPr sz="900"/>
            </a:lvl5pPr>
            <a:lvl6pPr marL="2276071" indent="0">
              <a:buNone/>
              <a:defRPr sz="900"/>
            </a:lvl6pPr>
            <a:lvl7pPr marL="2731284" indent="0">
              <a:buNone/>
              <a:defRPr sz="900"/>
            </a:lvl7pPr>
            <a:lvl8pPr marL="3186486" indent="0">
              <a:buNone/>
              <a:defRPr sz="900"/>
            </a:lvl8pPr>
            <a:lvl9pPr marL="36417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A824E9-7284-B04C-A032-6C3ED814722B}"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9FF44D-A1DC-CC46-8A7D-37CBDCAE83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17060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211" indent="0">
              <a:buNone/>
              <a:defRPr sz="2800"/>
            </a:lvl2pPr>
            <a:lvl3pPr marL="910427" indent="0">
              <a:buNone/>
              <a:defRPr sz="2400"/>
            </a:lvl3pPr>
            <a:lvl4pPr marL="1365644" indent="0">
              <a:buNone/>
              <a:defRPr sz="2000"/>
            </a:lvl4pPr>
            <a:lvl5pPr marL="1820854" indent="0">
              <a:buNone/>
              <a:defRPr sz="2000"/>
            </a:lvl5pPr>
            <a:lvl6pPr marL="2276071" indent="0">
              <a:buNone/>
              <a:defRPr sz="2000"/>
            </a:lvl6pPr>
            <a:lvl7pPr marL="2731284" indent="0">
              <a:buNone/>
              <a:defRPr sz="2000"/>
            </a:lvl7pPr>
            <a:lvl8pPr marL="3186486" indent="0">
              <a:buNone/>
              <a:defRPr sz="2000"/>
            </a:lvl8pPr>
            <a:lvl9pPr marL="364170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211" indent="0">
              <a:buNone/>
              <a:defRPr sz="1200"/>
            </a:lvl2pPr>
            <a:lvl3pPr marL="910427" indent="0">
              <a:buNone/>
              <a:defRPr sz="1000"/>
            </a:lvl3pPr>
            <a:lvl4pPr marL="1365644" indent="0">
              <a:buNone/>
              <a:defRPr sz="900"/>
            </a:lvl4pPr>
            <a:lvl5pPr marL="1820854" indent="0">
              <a:buNone/>
              <a:defRPr sz="900"/>
            </a:lvl5pPr>
            <a:lvl6pPr marL="2276071" indent="0">
              <a:buNone/>
              <a:defRPr sz="900"/>
            </a:lvl6pPr>
            <a:lvl7pPr marL="2731284" indent="0">
              <a:buNone/>
              <a:defRPr sz="900"/>
            </a:lvl7pPr>
            <a:lvl8pPr marL="3186486" indent="0">
              <a:buNone/>
              <a:defRPr sz="900"/>
            </a:lvl8pPr>
            <a:lvl9pPr marL="36417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A824E9-7284-B04C-A032-6C3ED814722B}"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9FF44D-A1DC-CC46-8A7D-37CBDCAE83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2354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A824E9-7284-B04C-A032-6C3ED814722B}"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9FF44D-A1DC-CC46-8A7D-37CBDCAE83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33995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8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A824E9-7284-B04C-A032-6C3ED814722B}"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9FF44D-A1DC-CC46-8A7D-37CBDCAE83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6265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01625" y="228605"/>
            <a:ext cx="8510588" cy="13255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1667" y="1676403"/>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42" y="1676403"/>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1667" y="3963988"/>
            <a:ext cx="4194175"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42" y="3963988"/>
            <a:ext cx="4194175"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04800" y="6245225"/>
            <a:ext cx="2286000" cy="476250"/>
          </a:xfrm>
        </p:spPr>
        <p:txBody>
          <a:bodyPr/>
          <a:lstStyle>
            <a:lvl1pPr>
              <a:defRPr/>
            </a:lvl1pPr>
          </a:lstStyle>
          <a:p>
            <a:pPr>
              <a:defRPr/>
            </a:pPr>
            <a:fld id="{3B5325EC-BD7A-4FD6-A1FF-CDF07505C7CF}" type="datetime1">
              <a:rPr lang="en-US" smtClean="0">
                <a:solidFill>
                  <a:prstClr val="black">
                    <a:tint val="75000"/>
                  </a:prstClr>
                </a:solidFill>
              </a:rPr>
              <a:pPr>
                <a:defRPr/>
              </a:pPr>
              <a:t>5/16/2018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245225"/>
            <a:ext cx="2286000" cy="476250"/>
          </a:xfrm>
        </p:spPr>
        <p:txBody>
          <a:bodyPr/>
          <a:lstStyle>
            <a:lvl1pPr>
              <a:defRPr/>
            </a:lvl1pPr>
          </a:lstStyle>
          <a:p>
            <a:pPr>
              <a:defRPr/>
            </a:pPr>
            <a:fld id="{FD553E43-0C99-4C1D-932E-99B1337427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9017644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3"/>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r>
              <a:rPr lang="en-US">
                <a:solidFill>
                  <a:prstClr val="black">
                    <a:tint val="75000"/>
                  </a:prstClr>
                </a:solidFill>
              </a:rPr>
              <a:t>11/02/2010</a:t>
            </a: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9BB1EB1-D918-FE4F-B4C2-ED28EB3D691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7344027"/>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1D41699-2461-456D-B47E-314B1D98BBF0}" type="slidenum">
              <a:rPr lang="en-US" altLang="en-US"/>
              <a:pPr/>
              <a:t>‹#›</a:t>
            </a:fld>
            <a:endParaRPr lang="en-US" altLang="en-US"/>
          </a:p>
        </p:txBody>
      </p:sp>
    </p:spTree>
    <p:extLst>
      <p:ext uri="{BB962C8B-B14F-4D97-AF65-F5344CB8AC3E}">
        <p14:creationId xmlns:p14="http://schemas.microsoft.com/office/powerpoint/2010/main" val="38525606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331FBE1-A5A9-4912-BA3A-4A0A35547447}" type="slidenum">
              <a:rPr lang="en-US" altLang="en-US"/>
              <a:pPr/>
              <a:t>‹#›</a:t>
            </a:fld>
            <a:endParaRPr lang="en-US" altLang="en-US"/>
          </a:p>
        </p:txBody>
      </p:sp>
    </p:spTree>
    <p:extLst>
      <p:ext uri="{BB962C8B-B14F-4D97-AF65-F5344CB8AC3E}">
        <p14:creationId xmlns:p14="http://schemas.microsoft.com/office/powerpoint/2010/main" val="4095411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557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88"/>
            <a:ext cx="8305800" cy="925512"/>
          </a:xfrm>
        </p:spPr>
        <p:txBody>
          <a:bodyPr/>
          <a:lstStyle>
            <a:lvl1pPr algn="ctr">
              <a:defRPr sz="36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305800" cy="5486400"/>
          </a:xfrm>
        </p:spPr>
        <p:txBody>
          <a:bodyPr/>
          <a:lstStyle>
            <a:lvl1pPr>
              <a:defRPr>
                <a:solidFill>
                  <a:srgbClr val="CCFFFF"/>
                </a:solidFill>
              </a:defRPr>
            </a:lvl1pPr>
            <a:lvl2pPr>
              <a:defRPr>
                <a:solidFill>
                  <a:srgbClr val="CCFFFF"/>
                </a:solidFill>
              </a:defRPr>
            </a:lvl2pPr>
            <a:lvl3pPr>
              <a:defRPr>
                <a:solidFill>
                  <a:srgbClr val="CCFFFF"/>
                </a:solidFill>
              </a:defRPr>
            </a:lvl3pPr>
            <a:lvl4pPr>
              <a:defRPr>
                <a:solidFill>
                  <a:srgbClr val="CCFFFF"/>
                </a:solidFill>
              </a:defRPr>
            </a:lvl4pPr>
            <a:lvl5pPr>
              <a:defRPr>
                <a:solidFill>
                  <a:srgbClr val="CC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1844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449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408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546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0946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5591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1220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531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3909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3881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811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36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271016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69548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404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2311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8692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350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55384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0638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9346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4680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924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lum bright="-25000" contrast="19000"/>
          </a:blip>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val="2131120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977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1369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00605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980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8034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21461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9125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20373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7952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CC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71126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809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88"/>
            <a:ext cx="8305800" cy="925512"/>
          </a:xfrm>
        </p:spPr>
        <p:txBody>
          <a:bodyPr/>
          <a:lstStyle>
            <a:lvl1pPr algn="ctr">
              <a:defRPr sz="36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305800" cy="5486400"/>
          </a:xfrm>
        </p:spPr>
        <p:txBody>
          <a:bodyPr/>
          <a:lstStyle>
            <a:lvl1pPr>
              <a:defRPr>
                <a:solidFill>
                  <a:srgbClr val="CCFFFF"/>
                </a:solidFill>
              </a:defRPr>
            </a:lvl1pPr>
            <a:lvl2pPr>
              <a:defRPr>
                <a:solidFill>
                  <a:srgbClr val="CCFFFF"/>
                </a:solidFill>
              </a:defRPr>
            </a:lvl2pPr>
            <a:lvl3pPr>
              <a:defRPr>
                <a:solidFill>
                  <a:srgbClr val="CCFFFF"/>
                </a:solidFill>
              </a:defRPr>
            </a:lvl3pPr>
            <a:lvl4pPr>
              <a:defRPr>
                <a:solidFill>
                  <a:srgbClr val="CCFFFF"/>
                </a:solidFill>
              </a:defRPr>
            </a:lvl4pPr>
            <a:lvl5pPr>
              <a:defRPr>
                <a:solidFill>
                  <a:srgbClr val="CC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999035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36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446976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lum bright="-25000" contrast="19000"/>
          </a:blip>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val="27596382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268564"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2169415" y="6356350"/>
            <a:ext cx="4432415"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p:txBody>
          <a:bodyPr/>
          <a:lstStyle/>
          <a:p>
            <a:fld id="{7F1F487E-5646-9045-AB50-DA5F0099F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5632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268564"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2169415" y="6356350"/>
            <a:ext cx="4432415"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p:txBody>
          <a:bodyPr/>
          <a:lstStyle/>
          <a:p>
            <a:fld id="{7F1F487E-5646-9045-AB50-DA5F0099F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33583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268564"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2169415" y="6356350"/>
            <a:ext cx="4432415"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p:txBody>
          <a:bodyPr/>
          <a:lstStyle/>
          <a:p>
            <a:fld id="{7F1F487E-5646-9045-AB50-DA5F0099F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04891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268564" y="6356350"/>
            <a:ext cx="21336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2169415" y="6356350"/>
            <a:ext cx="4432415" cy="365125"/>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p:txBody>
          <a:bodyPr/>
          <a:lstStyle/>
          <a:p>
            <a:fld id="{7F1F487E-5646-9045-AB50-DA5F0099F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66353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268564" y="6356350"/>
            <a:ext cx="2133600" cy="365125"/>
          </a:xfrm>
          <a:prstGeom prst="rect">
            <a:avLst/>
          </a:prstGeom>
        </p:spPr>
        <p:txBody>
          <a:bodyPr/>
          <a:lstStyle/>
          <a:p>
            <a:pPr defTabSz="457200"/>
            <a:endParaRPr lang="en-US">
              <a:solidFill>
                <a:prstClr val="black"/>
              </a:solidFill>
            </a:endParaRPr>
          </a:p>
        </p:txBody>
      </p:sp>
      <p:sp>
        <p:nvSpPr>
          <p:cNvPr id="8" name="Footer Placeholder 7"/>
          <p:cNvSpPr>
            <a:spLocks noGrp="1"/>
          </p:cNvSpPr>
          <p:nvPr>
            <p:ph type="ftr" sz="quarter" idx="11"/>
          </p:nvPr>
        </p:nvSpPr>
        <p:spPr>
          <a:xfrm>
            <a:off x="2169415" y="6356350"/>
            <a:ext cx="4432415" cy="365125"/>
          </a:xfrm>
          <a:prstGeom prst="rect">
            <a:avLst/>
          </a:prstGeom>
        </p:spPr>
        <p:txBody>
          <a:bodyPr/>
          <a:lstStyle/>
          <a:p>
            <a:pPr defTabSz="457200"/>
            <a:endParaRPr lang="en-US">
              <a:solidFill>
                <a:prstClr val="black"/>
              </a:solidFill>
            </a:endParaRPr>
          </a:p>
        </p:txBody>
      </p:sp>
      <p:sp>
        <p:nvSpPr>
          <p:cNvPr id="9" name="Slide Number Placeholder 8"/>
          <p:cNvSpPr>
            <a:spLocks noGrp="1"/>
          </p:cNvSpPr>
          <p:nvPr>
            <p:ph type="sldNum" sz="quarter" idx="12"/>
          </p:nvPr>
        </p:nvSpPr>
        <p:spPr/>
        <p:txBody>
          <a:bodyPr/>
          <a:lstStyle/>
          <a:p>
            <a:fld id="{7F1F487E-5646-9045-AB50-DA5F0099F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8682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268564" y="6356350"/>
            <a:ext cx="2133600" cy="365125"/>
          </a:xfrm>
          <a:prstGeom prst="rect">
            <a:avLst/>
          </a:prstGeom>
        </p:spPr>
        <p:txBody>
          <a:bodyPr/>
          <a:lstStyle/>
          <a:p>
            <a:pPr defTabSz="457200"/>
            <a:endParaRPr lang="en-US">
              <a:solidFill>
                <a:prstClr val="black"/>
              </a:solidFill>
            </a:endParaRPr>
          </a:p>
        </p:txBody>
      </p:sp>
      <p:sp>
        <p:nvSpPr>
          <p:cNvPr id="4" name="Footer Placeholder 3"/>
          <p:cNvSpPr>
            <a:spLocks noGrp="1"/>
          </p:cNvSpPr>
          <p:nvPr>
            <p:ph type="ftr" sz="quarter" idx="11"/>
          </p:nvPr>
        </p:nvSpPr>
        <p:spPr>
          <a:xfrm>
            <a:off x="2169415" y="6356350"/>
            <a:ext cx="4432415" cy="365125"/>
          </a:xfrm>
          <a:prstGeom prst="rect">
            <a:avLst/>
          </a:prstGeom>
        </p:spPr>
        <p:txBody>
          <a:bodyPr/>
          <a:lstStyle/>
          <a:p>
            <a:pPr defTabSz="457200"/>
            <a:endParaRPr lang="en-US">
              <a:solidFill>
                <a:prstClr val="black"/>
              </a:solidFill>
            </a:endParaRPr>
          </a:p>
        </p:txBody>
      </p:sp>
      <p:sp>
        <p:nvSpPr>
          <p:cNvPr id="5" name="Slide Number Placeholder 4"/>
          <p:cNvSpPr>
            <a:spLocks noGrp="1"/>
          </p:cNvSpPr>
          <p:nvPr>
            <p:ph type="sldNum" sz="quarter" idx="12"/>
          </p:nvPr>
        </p:nvSpPr>
        <p:spPr/>
        <p:txBody>
          <a:bodyPr/>
          <a:lstStyle/>
          <a:p>
            <a:fld id="{7F1F487E-5646-9045-AB50-DA5F0099F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206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68564" y="6356350"/>
            <a:ext cx="2133600" cy="365125"/>
          </a:xfrm>
          <a:prstGeom prst="rect">
            <a:avLst/>
          </a:prstGeom>
        </p:spPr>
        <p:txBody>
          <a:bodyPr/>
          <a:lstStyle/>
          <a:p>
            <a:pPr defTabSz="457200"/>
            <a:endParaRPr lang="en-US">
              <a:solidFill>
                <a:prstClr val="black"/>
              </a:solidFill>
            </a:endParaRPr>
          </a:p>
        </p:txBody>
      </p:sp>
      <p:sp>
        <p:nvSpPr>
          <p:cNvPr id="3" name="Footer Placeholder 2"/>
          <p:cNvSpPr>
            <a:spLocks noGrp="1"/>
          </p:cNvSpPr>
          <p:nvPr>
            <p:ph type="ftr" sz="quarter" idx="11"/>
          </p:nvPr>
        </p:nvSpPr>
        <p:spPr>
          <a:xfrm>
            <a:off x="2169415" y="6356350"/>
            <a:ext cx="4432415" cy="365125"/>
          </a:xfrm>
          <a:prstGeom prst="rect">
            <a:avLst/>
          </a:prstGeom>
        </p:spPr>
        <p:txBody>
          <a:bodyPr/>
          <a:lstStyle/>
          <a:p>
            <a:pPr defTabSz="457200"/>
            <a:endParaRPr lang="en-US">
              <a:solidFill>
                <a:prstClr val="black"/>
              </a:solidFill>
            </a:endParaRPr>
          </a:p>
        </p:txBody>
      </p:sp>
      <p:sp>
        <p:nvSpPr>
          <p:cNvPr id="4" name="Slide Number Placeholder 3"/>
          <p:cNvSpPr>
            <a:spLocks noGrp="1"/>
          </p:cNvSpPr>
          <p:nvPr>
            <p:ph type="sldNum" sz="quarter" idx="12"/>
          </p:nvPr>
        </p:nvSpPr>
        <p:spPr/>
        <p:txBody>
          <a:bodyPr/>
          <a:lstStyle/>
          <a:p>
            <a:fld id="{7F1F487E-5646-9045-AB50-DA5F0099F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661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5102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268564" y="6356350"/>
            <a:ext cx="21336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2169415" y="6356350"/>
            <a:ext cx="4432415" cy="365125"/>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p:txBody>
          <a:bodyPr/>
          <a:lstStyle/>
          <a:p>
            <a:fld id="{7F1F487E-5646-9045-AB50-DA5F0099F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38898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268564" y="6356350"/>
            <a:ext cx="21336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2169415" y="6356350"/>
            <a:ext cx="4432415" cy="365125"/>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p:txBody>
          <a:bodyPr/>
          <a:lstStyle/>
          <a:p>
            <a:fld id="{7F1F487E-5646-9045-AB50-DA5F0099F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5793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268564"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2169415" y="6356350"/>
            <a:ext cx="4432415"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p:txBody>
          <a:bodyPr/>
          <a:lstStyle/>
          <a:p>
            <a:fld id="{7F1F487E-5646-9045-AB50-DA5F0099F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3184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268564"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2169415" y="6356350"/>
            <a:ext cx="4432415"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p:txBody>
          <a:bodyPr/>
          <a:lstStyle/>
          <a:p>
            <a:fld id="{7F1F487E-5646-9045-AB50-DA5F0099F4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3524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457200" y="1600200"/>
            <a:ext cx="40386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457200">
              <a:defRPr/>
            </a:pPr>
            <a:endParaRPr lang="en-US">
              <a:solidFill>
                <a:prstClr val="black"/>
              </a:solidFill>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defTabSz="457200">
              <a:defRPr/>
            </a:pPr>
            <a:endParaRPr lang="en-US">
              <a:solidFill>
                <a:prstClr val="black"/>
              </a:solidFill>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671C09C-9845-1248-8214-7FBEBDB06E5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462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Solar Panels in a field - drawing.jpg"/>
          <p:cNvPicPr>
            <a:picLocks/>
          </p:cNvPicPr>
          <p:nvPr userDrawn="1"/>
        </p:nvPicPr>
        <p:blipFill>
          <a:blip r:embed="rId2">
            <a:extLst>
              <a:ext uri="{28A0092B-C50C-407E-A947-70E740481C1C}">
                <a14:useLocalDpi xmlns:a14="http://schemas.microsoft.com/office/drawing/2010/main"/>
              </a:ext>
            </a:extLst>
          </a:blip>
          <a:stretch>
            <a:fillRect/>
          </a:stretch>
        </p:blipFill>
        <p:spPr>
          <a:xfrm>
            <a:off x="1433" y="0"/>
            <a:ext cx="9141352"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A824E9-7284-B04C-A032-6C3ED814722B}"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9FF44D-A1DC-CC46-8A7D-37CBDCAE83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1704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A824E9-7284-B04C-A032-6C3ED814722B}"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9FF44D-A1DC-CC46-8A7D-37CBDCAE83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94513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A824E9-7284-B04C-A032-6C3ED814722B}"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9FF44D-A1DC-CC46-8A7D-37CBDCAE83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9873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A824E9-7284-B04C-A032-6C3ED814722B}"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9FF44D-A1DC-CC46-8A7D-37CBDCAE83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4926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A824E9-7284-B04C-A032-6C3ED814722B}" type="datetimeFigureOut">
              <a:rPr lang="en-US" smtClean="0">
                <a:solidFill>
                  <a:prstClr val="black">
                    <a:tint val="75000"/>
                  </a:prstClr>
                </a:solidFill>
              </a:rPr>
              <a:pPr/>
              <a:t>5/16/2018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79FF44D-A1DC-CC46-8A7D-37CBDCAE83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8527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1071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A824E9-7284-B04C-A032-6C3ED814722B}" type="datetimeFigureOut">
              <a:rPr lang="en-US" smtClean="0">
                <a:solidFill>
                  <a:prstClr val="black">
                    <a:tint val="75000"/>
                  </a:prstClr>
                </a:solidFill>
              </a:rPr>
              <a:pPr/>
              <a:t>5/16/2018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79FF44D-A1DC-CC46-8A7D-37CBDCAE83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7346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A824E9-7284-B04C-A032-6C3ED814722B}" type="datetimeFigureOut">
              <a:rPr lang="en-US" smtClean="0">
                <a:solidFill>
                  <a:prstClr val="black">
                    <a:tint val="75000"/>
                  </a:prstClr>
                </a:solidFill>
              </a:rPr>
              <a:pPr/>
              <a:t>5/16/2018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79FF44D-A1DC-CC46-8A7D-37CBDCAE83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8661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A824E9-7284-B04C-A032-6C3ED814722B}"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9FF44D-A1DC-CC46-8A7D-37CBDCAE83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1018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A824E9-7284-B04C-A032-6C3ED814722B}"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9FF44D-A1DC-CC46-8A7D-37CBDCAE83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9220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A824E9-7284-B04C-A032-6C3ED814722B}"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9FF44D-A1DC-CC46-8A7D-37CBDCAE83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6114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A824E9-7284-B04C-A032-6C3ED814722B}"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9FF44D-A1DC-CC46-8A7D-37CBDCAE83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237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6481" y="6247376"/>
            <a:ext cx="2128320" cy="47093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idx="11"/>
          </p:nvPr>
        </p:nvSpPr>
        <p:spPr>
          <a:xfrm>
            <a:off x="3127680" y="6247376"/>
            <a:ext cx="2897280" cy="47093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idx="12"/>
          </p:nvPr>
        </p:nvSpPr>
        <p:spPr>
          <a:xfrm>
            <a:off x="6556321" y="6247376"/>
            <a:ext cx="2128320" cy="470930"/>
          </a:xfrm>
        </p:spPr>
        <p:txBody>
          <a:bodyPr/>
          <a:lstStyle>
            <a:lvl1pPr>
              <a:defRPr/>
            </a:lvl1pPr>
          </a:lstStyle>
          <a:p>
            <a:fld id="{17B20B92-4DBC-40A5-8F75-EC46C7A9F6E9}"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405436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r>
              <a:rPr lang="en-US">
                <a:solidFill>
                  <a:prstClr val="black">
                    <a:tint val="75000"/>
                  </a:prstClr>
                </a:solidFill>
              </a:rPr>
              <a:t>11/02/2010</a:t>
            </a: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9BB1EB1-D918-FE4F-B4C2-ED28EB3D691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3922732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5211" indent="0" algn="ctr">
              <a:buNone/>
              <a:defRPr>
                <a:solidFill>
                  <a:schemeClr val="tx1">
                    <a:tint val="75000"/>
                  </a:schemeClr>
                </a:solidFill>
              </a:defRPr>
            </a:lvl2pPr>
            <a:lvl3pPr marL="910427" indent="0" algn="ctr">
              <a:buNone/>
              <a:defRPr>
                <a:solidFill>
                  <a:schemeClr val="tx1">
                    <a:tint val="75000"/>
                  </a:schemeClr>
                </a:solidFill>
              </a:defRPr>
            </a:lvl3pPr>
            <a:lvl4pPr marL="1365644" indent="0" algn="ctr">
              <a:buNone/>
              <a:defRPr>
                <a:solidFill>
                  <a:schemeClr val="tx1">
                    <a:tint val="75000"/>
                  </a:schemeClr>
                </a:solidFill>
              </a:defRPr>
            </a:lvl4pPr>
            <a:lvl5pPr marL="1820854" indent="0" algn="ctr">
              <a:buNone/>
              <a:defRPr>
                <a:solidFill>
                  <a:schemeClr val="tx1">
                    <a:tint val="75000"/>
                  </a:schemeClr>
                </a:solidFill>
              </a:defRPr>
            </a:lvl5pPr>
            <a:lvl6pPr marL="2276071" indent="0" algn="ctr">
              <a:buNone/>
              <a:defRPr>
                <a:solidFill>
                  <a:schemeClr val="tx1">
                    <a:tint val="75000"/>
                  </a:schemeClr>
                </a:solidFill>
              </a:defRPr>
            </a:lvl6pPr>
            <a:lvl7pPr marL="2731284" indent="0" algn="ctr">
              <a:buNone/>
              <a:defRPr>
                <a:solidFill>
                  <a:schemeClr val="tx1">
                    <a:tint val="75000"/>
                  </a:schemeClr>
                </a:solidFill>
              </a:defRPr>
            </a:lvl7pPr>
            <a:lvl8pPr marL="3186486" indent="0" algn="ctr">
              <a:buNone/>
              <a:defRPr>
                <a:solidFill>
                  <a:schemeClr val="tx1">
                    <a:tint val="75000"/>
                  </a:schemeClr>
                </a:solidFill>
              </a:defRPr>
            </a:lvl8pPr>
            <a:lvl9pPr marL="36417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2774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00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6493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5211" indent="0">
              <a:buNone/>
              <a:defRPr sz="1800">
                <a:solidFill>
                  <a:schemeClr val="tx1">
                    <a:tint val="75000"/>
                  </a:schemeClr>
                </a:solidFill>
              </a:defRPr>
            </a:lvl2pPr>
            <a:lvl3pPr marL="910427" indent="0">
              <a:buNone/>
              <a:defRPr sz="1600">
                <a:solidFill>
                  <a:schemeClr val="tx1">
                    <a:tint val="75000"/>
                  </a:schemeClr>
                </a:solidFill>
              </a:defRPr>
            </a:lvl3pPr>
            <a:lvl4pPr marL="1365644" indent="0">
              <a:buNone/>
              <a:defRPr sz="1400">
                <a:solidFill>
                  <a:schemeClr val="tx1">
                    <a:tint val="75000"/>
                  </a:schemeClr>
                </a:solidFill>
              </a:defRPr>
            </a:lvl4pPr>
            <a:lvl5pPr marL="1820854" indent="0">
              <a:buNone/>
              <a:defRPr sz="1400">
                <a:solidFill>
                  <a:schemeClr val="tx1">
                    <a:tint val="75000"/>
                  </a:schemeClr>
                </a:solidFill>
              </a:defRPr>
            </a:lvl5pPr>
            <a:lvl6pPr marL="2276071" indent="0">
              <a:buNone/>
              <a:defRPr sz="1400">
                <a:solidFill>
                  <a:schemeClr val="tx1">
                    <a:tint val="75000"/>
                  </a:schemeClr>
                </a:solidFill>
              </a:defRPr>
            </a:lvl6pPr>
            <a:lvl7pPr marL="2731284" indent="0">
              <a:buNone/>
              <a:defRPr sz="1400">
                <a:solidFill>
                  <a:schemeClr val="tx1">
                    <a:tint val="75000"/>
                  </a:schemeClr>
                </a:solidFill>
              </a:defRPr>
            </a:lvl7pPr>
            <a:lvl8pPr marL="3186486" indent="0">
              <a:buNone/>
              <a:defRPr sz="1400">
                <a:solidFill>
                  <a:schemeClr val="tx1">
                    <a:tint val="75000"/>
                  </a:schemeClr>
                </a:solidFill>
              </a:defRPr>
            </a:lvl8pPr>
            <a:lvl9pPr marL="364170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923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9779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5211" indent="0">
              <a:buNone/>
              <a:defRPr sz="2000" b="1"/>
            </a:lvl2pPr>
            <a:lvl3pPr marL="910427" indent="0">
              <a:buNone/>
              <a:defRPr sz="1800" b="1"/>
            </a:lvl3pPr>
            <a:lvl4pPr marL="1365644" indent="0">
              <a:buNone/>
              <a:defRPr sz="1600" b="1"/>
            </a:lvl4pPr>
            <a:lvl5pPr marL="1820854" indent="0">
              <a:buNone/>
              <a:defRPr sz="1600" b="1"/>
            </a:lvl5pPr>
            <a:lvl6pPr marL="2276071" indent="0">
              <a:buNone/>
              <a:defRPr sz="1600" b="1"/>
            </a:lvl6pPr>
            <a:lvl7pPr marL="2731284" indent="0">
              <a:buNone/>
              <a:defRPr sz="1600" b="1"/>
            </a:lvl7pPr>
            <a:lvl8pPr marL="3186486" indent="0">
              <a:buNone/>
              <a:defRPr sz="1600" b="1"/>
            </a:lvl8pPr>
            <a:lvl9pPr marL="364170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5211" indent="0">
              <a:buNone/>
              <a:defRPr sz="2000" b="1"/>
            </a:lvl2pPr>
            <a:lvl3pPr marL="910427" indent="0">
              <a:buNone/>
              <a:defRPr sz="1800" b="1"/>
            </a:lvl3pPr>
            <a:lvl4pPr marL="1365644" indent="0">
              <a:buNone/>
              <a:defRPr sz="1600" b="1"/>
            </a:lvl4pPr>
            <a:lvl5pPr marL="1820854" indent="0">
              <a:buNone/>
              <a:defRPr sz="1600" b="1"/>
            </a:lvl5pPr>
            <a:lvl6pPr marL="2276071" indent="0">
              <a:buNone/>
              <a:defRPr sz="1600" b="1"/>
            </a:lvl6pPr>
            <a:lvl7pPr marL="2731284" indent="0">
              <a:buNone/>
              <a:defRPr sz="1600" b="1"/>
            </a:lvl7pPr>
            <a:lvl8pPr marL="3186486" indent="0">
              <a:buNone/>
              <a:defRPr sz="1600" b="1"/>
            </a:lvl8pPr>
            <a:lvl9pPr marL="364170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0321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6099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0218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5211" indent="0">
              <a:buNone/>
              <a:defRPr sz="1200"/>
            </a:lvl2pPr>
            <a:lvl3pPr marL="910427" indent="0">
              <a:buNone/>
              <a:defRPr sz="1000"/>
            </a:lvl3pPr>
            <a:lvl4pPr marL="1365644" indent="0">
              <a:buNone/>
              <a:defRPr sz="900"/>
            </a:lvl4pPr>
            <a:lvl5pPr marL="1820854" indent="0">
              <a:buNone/>
              <a:defRPr sz="900"/>
            </a:lvl5pPr>
            <a:lvl6pPr marL="2276071" indent="0">
              <a:buNone/>
              <a:defRPr sz="900"/>
            </a:lvl6pPr>
            <a:lvl7pPr marL="2731284" indent="0">
              <a:buNone/>
              <a:defRPr sz="900"/>
            </a:lvl7pPr>
            <a:lvl8pPr marL="3186486" indent="0">
              <a:buNone/>
              <a:defRPr sz="900"/>
            </a:lvl8pPr>
            <a:lvl9pPr marL="36417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70349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211" indent="0">
              <a:buNone/>
              <a:defRPr sz="2800"/>
            </a:lvl2pPr>
            <a:lvl3pPr marL="910427" indent="0">
              <a:buNone/>
              <a:defRPr sz="2400"/>
            </a:lvl3pPr>
            <a:lvl4pPr marL="1365644" indent="0">
              <a:buNone/>
              <a:defRPr sz="2000"/>
            </a:lvl4pPr>
            <a:lvl5pPr marL="1820854" indent="0">
              <a:buNone/>
              <a:defRPr sz="2000"/>
            </a:lvl5pPr>
            <a:lvl6pPr marL="2276071" indent="0">
              <a:buNone/>
              <a:defRPr sz="2000"/>
            </a:lvl6pPr>
            <a:lvl7pPr marL="2731284" indent="0">
              <a:buNone/>
              <a:defRPr sz="2000"/>
            </a:lvl7pPr>
            <a:lvl8pPr marL="3186486" indent="0">
              <a:buNone/>
              <a:defRPr sz="2000"/>
            </a:lvl8pPr>
            <a:lvl9pPr marL="364170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211" indent="0">
              <a:buNone/>
              <a:defRPr sz="1200"/>
            </a:lvl2pPr>
            <a:lvl3pPr marL="910427" indent="0">
              <a:buNone/>
              <a:defRPr sz="1000"/>
            </a:lvl3pPr>
            <a:lvl4pPr marL="1365644" indent="0">
              <a:buNone/>
              <a:defRPr sz="900"/>
            </a:lvl4pPr>
            <a:lvl5pPr marL="1820854" indent="0">
              <a:buNone/>
              <a:defRPr sz="900"/>
            </a:lvl5pPr>
            <a:lvl6pPr marL="2276071" indent="0">
              <a:buNone/>
              <a:defRPr sz="900"/>
            </a:lvl6pPr>
            <a:lvl7pPr marL="2731284" indent="0">
              <a:buNone/>
              <a:defRPr sz="900"/>
            </a:lvl7pPr>
            <a:lvl8pPr marL="3186486" indent="0">
              <a:buNone/>
              <a:defRPr sz="900"/>
            </a:lvl8pPr>
            <a:lvl9pPr marL="36417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8793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1461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8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13807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01F048-2028-4756-8E29-7B864850C13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3D8B3B-BD20-4F77-99AE-C1430D90C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9343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0583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01F048-2028-4756-8E29-7B864850C13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3D8B3B-BD20-4F77-99AE-C1430D90C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814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01F048-2028-4756-8E29-7B864850C13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3D8B3B-BD20-4F77-99AE-C1430D90C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6184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01F048-2028-4756-8E29-7B864850C13A}"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3D8B3B-BD20-4F77-99AE-C1430D90C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2662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01F048-2028-4756-8E29-7B864850C13A}" type="datetimeFigureOut">
              <a:rPr lang="en-US" smtClean="0">
                <a:solidFill>
                  <a:prstClr val="black">
                    <a:tint val="75000"/>
                  </a:prstClr>
                </a:solidFill>
              </a:rPr>
              <a:pPr/>
              <a:t>5/16/2018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13D8B3B-BD20-4F77-99AE-C1430D90C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0163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01F048-2028-4756-8E29-7B864850C13A}" type="datetimeFigureOut">
              <a:rPr lang="en-US" smtClean="0">
                <a:solidFill>
                  <a:prstClr val="black">
                    <a:tint val="75000"/>
                  </a:prstClr>
                </a:solidFill>
              </a:rPr>
              <a:pPr/>
              <a:t>5/16/2018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13D8B3B-BD20-4F77-99AE-C1430D90C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4999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01F048-2028-4756-8E29-7B864850C13A}" type="datetimeFigureOut">
              <a:rPr lang="en-US" smtClean="0">
                <a:solidFill>
                  <a:prstClr val="black">
                    <a:tint val="75000"/>
                  </a:prstClr>
                </a:solidFill>
              </a:rPr>
              <a:pPr/>
              <a:t>5/16/2018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13D8B3B-BD20-4F77-99AE-C1430D90C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0087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01F048-2028-4756-8E29-7B864850C13A}"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3D8B3B-BD20-4F77-99AE-C1430D90C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4242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01F048-2028-4756-8E29-7B864850C13A}"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3D8B3B-BD20-4F77-99AE-C1430D90C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922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01F048-2028-4756-8E29-7B864850C13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3D8B3B-BD20-4F77-99AE-C1430D90C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4614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01F048-2028-4756-8E29-7B864850C13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3D8B3B-BD20-4F77-99AE-C1430D90C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4015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3.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8.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3.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4.png"/></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36.xml"/><Relationship Id="rId7" Type="http://schemas.openxmlformats.org/officeDocument/2006/relationships/theme" Target="../theme/theme14.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5" Type="http://schemas.openxmlformats.org/officeDocument/2006/relationships/slideLayout" Target="../slideLayouts/slideLayout138.xml"/><Relationship Id="rId4" Type="http://schemas.openxmlformats.org/officeDocument/2006/relationships/slideLayout" Target="../slideLayouts/slideLayout13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5.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image" Target="../media/image12.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1.jpe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6.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7.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image" Target="../media/image5.jpeg"/><Relationship Id="rId2" Type="http://schemas.openxmlformats.org/officeDocument/2006/relationships/slideLayout" Target="../slideLayouts/slideLayout175.xml"/><Relationship Id="rId16" Type="http://schemas.openxmlformats.org/officeDocument/2006/relationships/theme" Target="../theme/theme18.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3.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3.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2.jpe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image" Target="../media/image1.jpeg"/><Relationship Id="rId5" Type="http://schemas.openxmlformats.org/officeDocument/2006/relationships/theme" Target="../theme/theme6.xml"/><Relationship Id="rId4"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7.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5.jpe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3.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386" name="Picture 2" descr="background_nologo"/>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extLst>
            <a:ext uri="{909E8E84-426E-40DD-AFC4-6F175D3DCCD1}">
              <a14:hiddenFill xmlns:a14="http://schemas.microsoft.com/office/drawing/2010/main">
                <a:solidFill>
                  <a:srgbClr val="FFFFFF"/>
                </a:solidFill>
              </a14:hiddenFill>
            </a:ext>
          </a:extLst>
        </p:spPr>
      </p:pic>
      <p:sp>
        <p:nvSpPr>
          <p:cNvPr id="16387" name="Rectangle 3"/>
          <p:cNvSpPr>
            <a:spLocks noGrp="1" noChangeArrowheads="1"/>
          </p:cNvSpPr>
          <p:nvPr>
            <p:ph type="title"/>
          </p:nvPr>
        </p:nvSpPr>
        <p:spPr bwMode="auto">
          <a:xfrm>
            <a:off x="533400" y="141288"/>
            <a:ext cx="8142288" cy="92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6388" name="Rectangle 4"/>
          <p:cNvSpPr>
            <a:spLocks noGrp="1" noChangeArrowheads="1"/>
          </p:cNvSpPr>
          <p:nvPr>
            <p:ph type="body" idx="1"/>
          </p:nvPr>
        </p:nvSpPr>
        <p:spPr bwMode="auto">
          <a:xfrm>
            <a:off x="609600" y="1219200"/>
            <a:ext cx="8077200" cy="5486400"/>
          </a:xfrm>
          <a:prstGeom prst="rect">
            <a:avLst/>
          </a:prstGeom>
          <a:noFill/>
          <a:ln w="9525">
            <a:no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5" name="Picture 2"/>
          <p:cNvPicPr>
            <a:picLocks noChangeAspect="1" noChangeArrowheads="1"/>
          </p:cNvPicPr>
          <p:nvPr userDrawn="1"/>
        </p:nvPicPr>
        <p:blipFill>
          <a:blip r:embed="rId7" cstate="print">
            <a:lum bright="-25000" contrast="19000"/>
          </a:blip>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val="163886479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4" r:id="rId3"/>
    <p:sldLayoutId id="2147483665" r:id="rId4"/>
  </p:sldLayoutIdLst>
  <p:txStyles>
    <p:titleStyle>
      <a:lvl1pPr algn="l" rtl="0" fontAlgn="base">
        <a:spcBef>
          <a:spcPct val="0"/>
        </a:spcBef>
        <a:spcAft>
          <a:spcPct val="0"/>
        </a:spcAft>
        <a:defRPr sz="3200" b="0">
          <a:solidFill>
            <a:srgbClr val="330099"/>
          </a:solidFill>
          <a:latin typeface="Arial Black" pitchFamily="34" charset="0"/>
          <a:ea typeface="+mj-ea"/>
          <a:cs typeface="+mj-cs"/>
        </a:defRPr>
      </a:lvl1pPr>
      <a:lvl2pPr algn="l" rtl="0" fontAlgn="base">
        <a:spcBef>
          <a:spcPct val="0"/>
        </a:spcBef>
        <a:spcAft>
          <a:spcPct val="0"/>
        </a:spcAft>
        <a:defRPr sz="2800" b="1">
          <a:solidFill>
            <a:srgbClr val="336600"/>
          </a:solidFill>
          <a:latin typeface="Tahoma" pitchFamily="34" charset="0"/>
        </a:defRPr>
      </a:lvl2pPr>
      <a:lvl3pPr algn="l" rtl="0" fontAlgn="base">
        <a:spcBef>
          <a:spcPct val="0"/>
        </a:spcBef>
        <a:spcAft>
          <a:spcPct val="0"/>
        </a:spcAft>
        <a:defRPr sz="2800" b="1">
          <a:solidFill>
            <a:srgbClr val="336600"/>
          </a:solidFill>
          <a:latin typeface="Tahoma" pitchFamily="34" charset="0"/>
        </a:defRPr>
      </a:lvl3pPr>
      <a:lvl4pPr algn="l" rtl="0" fontAlgn="base">
        <a:spcBef>
          <a:spcPct val="0"/>
        </a:spcBef>
        <a:spcAft>
          <a:spcPct val="0"/>
        </a:spcAft>
        <a:defRPr sz="2800" b="1">
          <a:solidFill>
            <a:srgbClr val="336600"/>
          </a:solidFill>
          <a:latin typeface="Tahoma" pitchFamily="34" charset="0"/>
        </a:defRPr>
      </a:lvl4pPr>
      <a:lvl5pPr algn="l" rtl="0" fontAlgn="base">
        <a:spcBef>
          <a:spcPct val="0"/>
        </a:spcBef>
        <a:spcAft>
          <a:spcPct val="0"/>
        </a:spcAft>
        <a:defRPr sz="2800" b="1">
          <a:solidFill>
            <a:srgbClr val="336600"/>
          </a:solidFill>
          <a:latin typeface="Tahoma" pitchFamily="34" charset="0"/>
        </a:defRPr>
      </a:lvl5pPr>
      <a:lvl6pPr marL="457200" algn="l" rtl="0" fontAlgn="base">
        <a:spcBef>
          <a:spcPct val="0"/>
        </a:spcBef>
        <a:spcAft>
          <a:spcPct val="0"/>
        </a:spcAft>
        <a:defRPr sz="2800" b="1">
          <a:solidFill>
            <a:srgbClr val="336600"/>
          </a:solidFill>
          <a:latin typeface="Tahoma" pitchFamily="34" charset="0"/>
        </a:defRPr>
      </a:lvl6pPr>
      <a:lvl7pPr marL="914400" algn="l" rtl="0" fontAlgn="base">
        <a:spcBef>
          <a:spcPct val="0"/>
        </a:spcBef>
        <a:spcAft>
          <a:spcPct val="0"/>
        </a:spcAft>
        <a:defRPr sz="2800" b="1">
          <a:solidFill>
            <a:srgbClr val="336600"/>
          </a:solidFill>
          <a:latin typeface="Tahoma" pitchFamily="34" charset="0"/>
        </a:defRPr>
      </a:lvl7pPr>
      <a:lvl8pPr marL="1371600" algn="l" rtl="0" fontAlgn="base">
        <a:spcBef>
          <a:spcPct val="0"/>
        </a:spcBef>
        <a:spcAft>
          <a:spcPct val="0"/>
        </a:spcAft>
        <a:defRPr sz="2800" b="1">
          <a:solidFill>
            <a:srgbClr val="336600"/>
          </a:solidFill>
          <a:latin typeface="Tahoma" pitchFamily="34" charset="0"/>
        </a:defRPr>
      </a:lvl8pPr>
      <a:lvl9pPr marL="1828800" algn="l" rtl="0" fontAlgn="base">
        <a:spcBef>
          <a:spcPct val="0"/>
        </a:spcBef>
        <a:spcAft>
          <a:spcPct val="0"/>
        </a:spcAft>
        <a:defRPr sz="2800" b="1">
          <a:solidFill>
            <a:srgbClr val="336600"/>
          </a:solidFill>
          <a:latin typeface="Tahoma" pitchFamily="34" charset="0"/>
        </a:defRPr>
      </a:lvl9pPr>
    </p:titleStyle>
    <p:bodyStyle>
      <a:lvl1pPr marL="342900" indent="-342900" algn="l" rtl="0" fontAlgn="base">
        <a:spcBef>
          <a:spcPct val="20000"/>
        </a:spcBef>
        <a:spcAft>
          <a:spcPct val="0"/>
        </a:spcAft>
        <a:buChar char="•"/>
        <a:defRPr sz="2400" b="1">
          <a:solidFill>
            <a:srgbClr val="330099"/>
          </a:solidFill>
          <a:latin typeface="+mn-lt"/>
          <a:ea typeface="+mn-ea"/>
          <a:cs typeface="+mn-cs"/>
        </a:defRPr>
      </a:lvl1pPr>
      <a:lvl2pPr marL="742950" indent="-285750" algn="l" rtl="0" fontAlgn="base">
        <a:spcBef>
          <a:spcPct val="20000"/>
        </a:spcBef>
        <a:spcAft>
          <a:spcPct val="0"/>
        </a:spcAft>
        <a:buChar char="–"/>
        <a:defRPr sz="2000">
          <a:solidFill>
            <a:srgbClr val="330099"/>
          </a:solidFill>
          <a:latin typeface="Helvetica" pitchFamily="34" charset="0"/>
          <a:cs typeface="Helvetica" pitchFamily="34" charset="0"/>
        </a:defRPr>
      </a:lvl2pPr>
      <a:lvl3pPr marL="1143000" indent="-228600" algn="l" rtl="0" fontAlgn="base">
        <a:spcBef>
          <a:spcPct val="20000"/>
        </a:spcBef>
        <a:spcAft>
          <a:spcPct val="0"/>
        </a:spcAft>
        <a:buChar char="•"/>
        <a:defRPr sz="1800">
          <a:solidFill>
            <a:srgbClr val="330099"/>
          </a:solidFill>
          <a:latin typeface="Times New Roman" pitchFamily="18" charset="0"/>
          <a:cs typeface="Helvetica" pitchFamily="34" charset="0"/>
        </a:defRPr>
      </a:lvl3pPr>
      <a:lvl4pPr marL="1600200" indent="-228600" algn="l" rtl="0" fontAlgn="base">
        <a:spcBef>
          <a:spcPct val="20000"/>
        </a:spcBef>
        <a:spcAft>
          <a:spcPct val="0"/>
        </a:spcAft>
        <a:buChar char="–"/>
        <a:defRPr sz="1600">
          <a:solidFill>
            <a:srgbClr val="330099"/>
          </a:solidFill>
          <a:latin typeface="Helvetica" pitchFamily="34" charset="0"/>
          <a:cs typeface="Helvetica" pitchFamily="34" charset="0"/>
        </a:defRPr>
      </a:lvl4pPr>
      <a:lvl5pPr marL="2057400" indent="-228600" algn="l" rtl="0" fontAlgn="base">
        <a:spcBef>
          <a:spcPct val="20000"/>
        </a:spcBef>
        <a:spcAft>
          <a:spcPct val="0"/>
        </a:spcAft>
        <a:buChar char="»"/>
        <a:defRPr sz="1600">
          <a:solidFill>
            <a:srgbClr val="330099"/>
          </a:solidFill>
          <a:latin typeface="Helvetica" pitchFamily="34" charset="0"/>
          <a:cs typeface="Helvetica" pitchFamily="34" charset="0"/>
        </a:defRPr>
      </a:lvl5pPr>
      <a:lvl6pPr marL="2514600" indent="-228600" algn="l" rtl="0" fontAlgn="base">
        <a:spcBef>
          <a:spcPct val="20000"/>
        </a:spcBef>
        <a:spcAft>
          <a:spcPct val="0"/>
        </a:spcAft>
        <a:buChar char="»"/>
        <a:defRPr sz="1400">
          <a:solidFill>
            <a:srgbClr val="330099"/>
          </a:solidFill>
          <a:latin typeface="Helvetica" pitchFamily="34" charset="0"/>
        </a:defRPr>
      </a:lvl6pPr>
      <a:lvl7pPr marL="2971800" indent="-228600" algn="l" rtl="0" fontAlgn="base">
        <a:spcBef>
          <a:spcPct val="20000"/>
        </a:spcBef>
        <a:spcAft>
          <a:spcPct val="0"/>
        </a:spcAft>
        <a:buChar char="»"/>
        <a:defRPr sz="1400">
          <a:solidFill>
            <a:srgbClr val="330099"/>
          </a:solidFill>
          <a:latin typeface="Helvetica" pitchFamily="34" charset="0"/>
        </a:defRPr>
      </a:lvl7pPr>
      <a:lvl8pPr marL="3429000" indent="-228600" algn="l" rtl="0" fontAlgn="base">
        <a:spcBef>
          <a:spcPct val="20000"/>
        </a:spcBef>
        <a:spcAft>
          <a:spcPct val="0"/>
        </a:spcAft>
        <a:buChar char="»"/>
        <a:defRPr sz="1400">
          <a:solidFill>
            <a:srgbClr val="330099"/>
          </a:solidFill>
          <a:latin typeface="Helvetica" pitchFamily="34" charset="0"/>
        </a:defRPr>
      </a:lvl8pPr>
      <a:lvl9pPr marL="3886200" indent="-228600" algn="l" rtl="0" fontAlgn="base">
        <a:spcBef>
          <a:spcPct val="20000"/>
        </a:spcBef>
        <a:spcAft>
          <a:spcPct val="0"/>
        </a:spcAft>
        <a:buChar char="»"/>
        <a:defRPr sz="1400">
          <a:solidFill>
            <a:srgbClr val="330099"/>
          </a:solidFill>
          <a:latin typeface="Helvetic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1F048-2028-4756-8E29-7B864850C13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3D8B3B-BD20-4F77-99AE-C1430D90C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02693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pic>
        <p:nvPicPr>
          <p:cNvPr id="7" name="Picture 6" descr="IMAG0031.jpg"/>
          <p:cNvPicPr>
            <a:picLocks noChangeAspect="1"/>
          </p:cNvPicPr>
          <p:nvPr userDrawn="1"/>
        </p:nvPicPr>
        <p:blipFill>
          <a:blip r:embed="rId13" cstate="print">
            <a:duotone>
              <a:prstClr val="black"/>
              <a:schemeClr val="accent6">
                <a:tint val="45000"/>
                <a:satMod val="400000"/>
              </a:schemeClr>
            </a:duotone>
            <a:lum bright="76000" contrast="-86000"/>
            <a:extLst>
              <a:ext uri="{28A0092B-C50C-407E-A947-70E740481C1C}">
                <a14:useLocalDpi xmlns:a14="http://schemas.microsoft.com/office/drawing/2010/main"/>
              </a:ext>
            </a:extLst>
          </a:blip>
          <a:srcRect/>
          <a:stretch>
            <a:fillRect/>
          </a:stretch>
        </p:blipFill>
        <p:spPr>
          <a:xfrm>
            <a:off x="0" y="-76200"/>
            <a:ext cx="9144000" cy="6934200"/>
          </a:xfrm>
          <a:prstGeom prst="rect">
            <a:avLst/>
          </a:prstGeom>
          <a:noFill/>
          <a:effectLst/>
        </p:spPr>
      </p:pic>
    </p:spTree>
    <p:extLst>
      <p:ext uri="{BB962C8B-B14F-4D97-AF65-F5344CB8AC3E}">
        <p14:creationId xmlns:p14="http://schemas.microsoft.com/office/powerpoint/2010/main" val="424706661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smtClean="0">
                <a:solidFill>
                  <a:schemeClr val="tx1">
                    <a:shade val="50000"/>
                  </a:schemeClr>
                </a:solidFill>
              </a:defRPr>
            </a:lvl1pPr>
          </a:lstStyle>
          <a:p>
            <a:pPr fontAlgn="base">
              <a:spcBef>
                <a:spcPct val="0"/>
              </a:spcBef>
              <a:spcAft>
                <a:spcPct val="0"/>
              </a:spcAft>
              <a:defRPr/>
            </a:pPr>
            <a:fld id="{EF3077F9-0E4B-405A-B845-1D5B5846A688}" type="datetimeFigureOut">
              <a:rPr lang="en-US">
                <a:solidFill>
                  <a:prstClr val="white">
                    <a:shade val="50000"/>
                  </a:prstClr>
                </a:solidFill>
                <a:latin typeface="Arial" charset="0"/>
                <a:cs typeface="Arial" charset="0"/>
              </a:rPr>
              <a:pPr fontAlgn="base">
                <a:spcBef>
                  <a:spcPct val="0"/>
                </a:spcBef>
                <a:spcAft>
                  <a:spcPct val="0"/>
                </a:spcAft>
                <a:defRPr/>
              </a:pPr>
              <a:t>5/16/2018</a:t>
            </a:fld>
            <a:endParaRPr lang="en-US">
              <a:solidFill>
                <a:prstClr val="white">
                  <a:shade val="50000"/>
                </a:prstClr>
              </a:solidFill>
              <a:latin typeface="Arial" charset="0"/>
              <a:cs typeface="Arial" charset="0"/>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base">
              <a:spcBef>
                <a:spcPct val="0"/>
              </a:spcBef>
              <a:spcAft>
                <a:spcPct val="0"/>
              </a:spcAft>
              <a:defRPr/>
            </a:pPr>
            <a:endParaRPr lang="en-US">
              <a:solidFill>
                <a:prstClr val="white">
                  <a:shade val="50000"/>
                </a:prstClr>
              </a:solidFill>
              <a:latin typeface="Arial" charset="0"/>
              <a:cs typeface="Arial" charset="0"/>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smtClean="0">
                <a:solidFill>
                  <a:schemeClr val="tx1">
                    <a:shade val="50000"/>
                  </a:schemeClr>
                </a:solidFill>
              </a:defRPr>
            </a:lvl1pPr>
          </a:lstStyle>
          <a:p>
            <a:pPr fontAlgn="base">
              <a:spcBef>
                <a:spcPct val="0"/>
              </a:spcBef>
              <a:spcAft>
                <a:spcPct val="0"/>
              </a:spcAft>
              <a:defRPr/>
            </a:pPr>
            <a:fld id="{5023DFF5-8751-4C49-94FB-059294AFB426}" type="slidenum">
              <a:rPr lang="en-US">
                <a:solidFill>
                  <a:prstClr val="white">
                    <a:shade val="50000"/>
                  </a:prstClr>
                </a:solidFill>
                <a:latin typeface="Arial" charset="0"/>
                <a:cs typeface="Arial" charset="0"/>
              </a:rPr>
              <a:pPr fontAlgn="base">
                <a:spcBef>
                  <a:spcPct val="0"/>
                </a:spcBef>
                <a:spcAft>
                  <a:spcPct val="0"/>
                </a:spcAft>
                <a:defRPr/>
              </a:pPr>
              <a:t>‹#›</a:t>
            </a:fld>
            <a:endParaRPr lang="en-US">
              <a:solidFill>
                <a:prstClr val="white">
                  <a:shade val="50000"/>
                </a:prstClr>
              </a:solidFill>
              <a:latin typeface="Arial" charset="0"/>
              <a:cs typeface="Arial" charset="0"/>
            </a:endParaRPr>
          </a:p>
        </p:txBody>
      </p:sp>
    </p:spTree>
    <p:extLst>
      <p:ext uri="{BB962C8B-B14F-4D97-AF65-F5344CB8AC3E}">
        <p14:creationId xmlns:p14="http://schemas.microsoft.com/office/powerpoint/2010/main" val="1330936901"/>
      </p:ext>
    </p:extLst>
  </p:cSld>
  <p:clrMap bg1="dk1" tx1="lt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6126163"/>
            <a:ext cx="9144000" cy="731837"/>
          </a:xfrm>
          <a:prstGeom prst="rect">
            <a:avLst/>
          </a:prstGeom>
          <a:solidFill>
            <a:srgbClr val="07357D"/>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717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p:cNvSpPr>
            <a:spLocks noGrp="1"/>
          </p:cNvSpPr>
          <p:nvPr>
            <p:ph type="sldNum" sz="quarter" idx="4"/>
          </p:nvPr>
        </p:nvSpPr>
        <p:spPr>
          <a:xfrm>
            <a:off x="6997700" y="6356350"/>
            <a:ext cx="16891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cs typeface="+mn-cs"/>
              </a:defRPr>
            </a:lvl1pPr>
          </a:lstStyle>
          <a:p>
            <a:pPr>
              <a:defRPr/>
            </a:pPr>
            <a:fld id="{6B2982A5-FF30-4E8F-9089-32033219C724}" type="slidenum">
              <a:rPr lang="en-US"/>
              <a:pPr>
                <a:defRPr/>
              </a:pPr>
              <a:t>‹#›</a:t>
            </a:fld>
            <a:endParaRPr lang="en-US" dirty="0"/>
          </a:p>
        </p:txBody>
      </p:sp>
      <p:sp>
        <p:nvSpPr>
          <p:cNvPr id="10" name="Rectangle 9"/>
          <p:cNvSpPr/>
          <p:nvPr userDrawn="1"/>
        </p:nvSpPr>
        <p:spPr>
          <a:xfrm>
            <a:off x="0" y="0"/>
            <a:ext cx="9144000" cy="61261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7175" name="Rectangle 10"/>
          <p:cNvSpPr>
            <a:spLocks noChangeArrowheads="1"/>
          </p:cNvSpPr>
          <p:nvPr userDrawn="1"/>
        </p:nvSpPr>
        <p:spPr bwMode="auto">
          <a:xfrm>
            <a:off x="2012950" y="6321425"/>
            <a:ext cx="453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altLang="en-US" smtClean="0">
                <a:solidFill>
                  <a:srgbClr val="95B3D7"/>
                </a:solidFill>
                <a:latin typeface="Calibri" pitchFamily="34" charset="0"/>
              </a:rPr>
              <a:t>Scientific Advances in Wind Power Forecasting </a:t>
            </a:r>
          </a:p>
        </p:txBody>
      </p:sp>
      <p:pic>
        <p:nvPicPr>
          <p:cNvPr id="7176" name="Picture 33" descr="TranswhiteB"/>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98425" y="6069013"/>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652534"/>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srgbClr val="D2FFFF"/>
              </a:solidFill>
              <a:cs typeface="Arial" pitchFamily="34"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srgbClr val="D2FFFF"/>
              </a:solidFill>
              <a:cs typeface="Arial" pitchFamily="34" charset="0"/>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US">
              <a:solidFill>
                <a:srgbClr val="6ADAFA">
                  <a:shade val="90000"/>
                </a:srgbClr>
              </a:solidFill>
            </a:endParaRPr>
          </a:p>
        </p:txBody>
      </p:sp>
      <p:grpSp>
        <p:nvGrpSpPr>
          <p:cNvPr id="1031"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srgbClr val="D2FFFF"/>
                </a:solidFill>
                <a:cs typeface="Arial" pitchFamily="34"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srgbClr val="D2FFFF"/>
                </a:solidFill>
                <a:cs typeface="Arial" pitchFamily="34" charset="0"/>
              </a:endParaRPr>
            </a:p>
          </p:txBody>
        </p:sp>
      </p:grpSp>
    </p:spTree>
    <p:extLst>
      <p:ext uri="{BB962C8B-B14F-4D97-AF65-F5344CB8AC3E}">
        <p14:creationId xmlns:p14="http://schemas.microsoft.com/office/powerpoint/2010/main" val="3582184530"/>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background_nologo"/>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title"/>
          </p:nvPr>
        </p:nvSpPr>
        <p:spPr bwMode="auto">
          <a:xfrm>
            <a:off x="9144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100" name="Rectangle 4"/>
          <p:cNvSpPr>
            <a:spLocks noGrp="1" noChangeArrowheads="1"/>
          </p:cNvSpPr>
          <p:nvPr>
            <p:ph type="body" idx="1"/>
          </p:nvPr>
        </p:nvSpPr>
        <p:spPr bwMode="auto">
          <a:xfrm>
            <a:off x="914400" y="1828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023749945"/>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Lst>
  <p:txStyles>
    <p:titleStyle>
      <a:lvl1pPr algn="l" rtl="0" eaLnBrk="0" fontAlgn="base" hangingPunct="0">
        <a:spcBef>
          <a:spcPct val="0"/>
        </a:spcBef>
        <a:spcAft>
          <a:spcPct val="0"/>
        </a:spcAft>
        <a:defRPr sz="3200">
          <a:solidFill>
            <a:srgbClr val="330099"/>
          </a:solidFill>
          <a:latin typeface="+mj-lt"/>
          <a:ea typeface="+mj-ea"/>
          <a:cs typeface="+mj-cs"/>
        </a:defRPr>
      </a:lvl1pPr>
      <a:lvl2pPr algn="l" rtl="0" eaLnBrk="0" fontAlgn="base" hangingPunct="0">
        <a:spcBef>
          <a:spcPct val="0"/>
        </a:spcBef>
        <a:spcAft>
          <a:spcPct val="0"/>
        </a:spcAft>
        <a:defRPr sz="3200">
          <a:solidFill>
            <a:srgbClr val="330099"/>
          </a:solidFill>
          <a:latin typeface="Arial Black" pitchFamily="34" charset="0"/>
        </a:defRPr>
      </a:lvl2pPr>
      <a:lvl3pPr algn="l" rtl="0" eaLnBrk="0" fontAlgn="base" hangingPunct="0">
        <a:spcBef>
          <a:spcPct val="0"/>
        </a:spcBef>
        <a:spcAft>
          <a:spcPct val="0"/>
        </a:spcAft>
        <a:defRPr sz="3200">
          <a:solidFill>
            <a:srgbClr val="330099"/>
          </a:solidFill>
          <a:latin typeface="Arial Black" pitchFamily="34" charset="0"/>
        </a:defRPr>
      </a:lvl3pPr>
      <a:lvl4pPr algn="l" rtl="0" eaLnBrk="0" fontAlgn="base" hangingPunct="0">
        <a:spcBef>
          <a:spcPct val="0"/>
        </a:spcBef>
        <a:spcAft>
          <a:spcPct val="0"/>
        </a:spcAft>
        <a:defRPr sz="3200">
          <a:solidFill>
            <a:srgbClr val="330099"/>
          </a:solidFill>
          <a:latin typeface="Arial Black" pitchFamily="34" charset="0"/>
        </a:defRPr>
      </a:lvl4pPr>
      <a:lvl5pPr algn="l" rtl="0" eaLnBrk="0" fontAlgn="base" hangingPunct="0">
        <a:spcBef>
          <a:spcPct val="0"/>
        </a:spcBef>
        <a:spcAft>
          <a:spcPct val="0"/>
        </a:spcAft>
        <a:defRPr sz="3200">
          <a:solidFill>
            <a:srgbClr val="330099"/>
          </a:solidFill>
          <a:latin typeface="Arial Black" pitchFamily="34" charset="0"/>
        </a:defRPr>
      </a:lvl5pPr>
      <a:lvl6pPr marL="457200" algn="l" rtl="0" fontAlgn="base">
        <a:spcBef>
          <a:spcPct val="0"/>
        </a:spcBef>
        <a:spcAft>
          <a:spcPct val="0"/>
        </a:spcAft>
        <a:defRPr sz="3200">
          <a:solidFill>
            <a:srgbClr val="330099"/>
          </a:solidFill>
          <a:latin typeface="Arial Black" pitchFamily="34" charset="0"/>
        </a:defRPr>
      </a:lvl6pPr>
      <a:lvl7pPr marL="914400" algn="l" rtl="0" fontAlgn="base">
        <a:spcBef>
          <a:spcPct val="0"/>
        </a:spcBef>
        <a:spcAft>
          <a:spcPct val="0"/>
        </a:spcAft>
        <a:defRPr sz="3200">
          <a:solidFill>
            <a:srgbClr val="330099"/>
          </a:solidFill>
          <a:latin typeface="Arial Black" pitchFamily="34" charset="0"/>
        </a:defRPr>
      </a:lvl7pPr>
      <a:lvl8pPr marL="1371600" algn="l" rtl="0" fontAlgn="base">
        <a:spcBef>
          <a:spcPct val="0"/>
        </a:spcBef>
        <a:spcAft>
          <a:spcPct val="0"/>
        </a:spcAft>
        <a:defRPr sz="3200">
          <a:solidFill>
            <a:srgbClr val="330099"/>
          </a:solidFill>
          <a:latin typeface="Arial Black" pitchFamily="34" charset="0"/>
        </a:defRPr>
      </a:lvl8pPr>
      <a:lvl9pPr marL="1828800" algn="l" rtl="0" fontAlgn="base">
        <a:spcBef>
          <a:spcPct val="0"/>
        </a:spcBef>
        <a:spcAft>
          <a:spcPct val="0"/>
        </a:spcAft>
        <a:defRPr sz="3200">
          <a:solidFill>
            <a:srgbClr val="330099"/>
          </a:solidFill>
          <a:latin typeface="Arial Black" pitchFamily="34" charset="0"/>
        </a:defRPr>
      </a:lvl9pPr>
    </p:titleStyle>
    <p:bodyStyle>
      <a:lvl1pPr marL="342900" indent="-342900" algn="l" rtl="0" eaLnBrk="0" fontAlgn="base" hangingPunct="0">
        <a:spcBef>
          <a:spcPct val="20000"/>
        </a:spcBef>
        <a:spcAft>
          <a:spcPct val="0"/>
        </a:spcAft>
        <a:buChar char="•"/>
        <a:defRPr sz="2400" b="1">
          <a:solidFill>
            <a:srgbClr val="330099"/>
          </a:solidFill>
          <a:latin typeface="+mn-lt"/>
          <a:ea typeface="+mn-ea"/>
          <a:cs typeface="+mn-cs"/>
        </a:defRPr>
      </a:lvl1pPr>
      <a:lvl2pPr marL="742950" indent="-285750" algn="l" rtl="0" eaLnBrk="0" fontAlgn="base" hangingPunct="0">
        <a:spcBef>
          <a:spcPct val="20000"/>
        </a:spcBef>
        <a:spcAft>
          <a:spcPct val="0"/>
        </a:spcAft>
        <a:buChar char="–"/>
        <a:defRPr sz="2000">
          <a:solidFill>
            <a:srgbClr val="330099"/>
          </a:solidFill>
          <a:latin typeface="Helvetica" pitchFamily="34" charset="0"/>
        </a:defRPr>
      </a:lvl2pPr>
      <a:lvl3pPr marL="1143000" indent="-228600" algn="l" rtl="0" eaLnBrk="0" fontAlgn="base" hangingPunct="0">
        <a:spcBef>
          <a:spcPct val="20000"/>
        </a:spcBef>
        <a:spcAft>
          <a:spcPct val="0"/>
        </a:spcAft>
        <a:buChar char="•"/>
        <a:defRPr>
          <a:solidFill>
            <a:srgbClr val="330099"/>
          </a:solidFill>
          <a:latin typeface="Times New Roman" pitchFamily="18" charset="0"/>
        </a:defRPr>
      </a:lvl3pPr>
      <a:lvl4pPr marL="1600200" indent="-228600" algn="l" rtl="0" eaLnBrk="0" fontAlgn="base" hangingPunct="0">
        <a:spcBef>
          <a:spcPct val="20000"/>
        </a:spcBef>
        <a:spcAft>
          <a:spcPct val="0"/>
        </a:spcAft>
        <a:buChar char="–"/>
        <a:defRPr sz="1600">
          <a:solidFill>
            <a:srgbClr val="330099"/>
          </a:solidFill>
          <a:latin typeface="Helvetica" pitchFamily="34" charset="0"/>
        </a:defRPr>
      </a:lvl4pPr>
      <a:lvl5pPr marL="2057400" indent="-228600" algn="l" rtl="0" eaLnBrk="0" fontAlgn="base" hangingPunct="0">
        <a:spcBef>
          <a:spcPct val="20000"/>
        </a:spcBef>
        <a:spcAft>
          <a:spcPct val="0"/>
        </a:spcAft>
        <a:buChar char="»"/>
        <a:defRPr sz="1600">
          <a:solidFill>
            <a:srgbClr val="330099"/>
          </a:solidFill>
          <a:latin typeface="Helvetica" pitchFamily="34" charset="0"/>
        </a:defRPr>
      </a:lvl5pPr>
      <a:lvl6pPr marL="2514600" indent="-228600" algn="l" rtl="0" fontAlgn="base">
        <a:spcBef>
          <a:spcPct val="20000"/>
        </a:spcBef>
        <a:spcAft>
          <a:spcPct val="0"/>
        </a:spcAft>
        <a:buChar char="»"/>
        <a:defRPr sz="1600">
          <a:solidFill>
            <a:srgbClr val="330099"/>
          </a:solidFill>
          <a:latin typeface="Helvetica" pitchFamily="34" charset="0"/>
        </a:defRPr>
      </a:lvl6pPr>
      <a:lvl7pPr marL="2971800" indent="-228600" algn="l" rtl="0" fontAlgn="base">
        <a:spcBef>
          <a:spcPct val="20000"/>
        </a:spcBef>
        <a:spcAft>
          <a:spcPct val="0"/>
        </a:spcAft>
        <a:buChar char="»"/>
        <a:defRPr sz="1600">
          <a:solidFill>
            <a:srgbClr val="330099"/>
          </a:solidFill>
          <a:latin typeface="Helvetica" pitchFamily="34" charset="0"/>
        </a:defRPr>
      </a:lvl7pPr>
      <a:lvl8pPr marL="3429000" indent="-228600" algn="l" rtl="0" fontAlgn="base">
        <a:spcBef>
          <a:spcPct val="20000"/>
        </a:spcBef>
        <a:spcAft>
          <a:spcPct val="0"/>
        </a:spcAft>
        <a:buChar char="»"/>
        <a:defRPr sz="1600">
          <a:solidFill>
            <a:srgbClr val="330099"/>
          </a:solidFill>
          <a:latin typeface="Helvetica" pitchFamily="34" charset="0"/>
        </a:defRPr>
      </a:lvl8pPr>
      <a:lvl9pPr marL="3886200" indent="-228600" algn="l" rtl="0" fontAlgn="base">
        <a:spcBef>
          <a:spcPct val="20000"/>
        </a:spcBef>
        <a:spcAft>
          <a:spcPct val="0"/>
        </a:spcAft>
        <a:buChar char="»"/>
        <a:defRPr sz="1600">
          <a:solidFill>
            <a:srgbClr val="330099"/>
          </a:solidFill>
          <a:latin typeface="Helvetic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background_nologo"/>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body" idx="1"/>
          </p:nvPr>
        </p:nvSpPr>
        <p:spPr bwMode="auto">
          <a:xfrm>
            <a:off x="842963" y="1790700"/>
            <a:ext cx="77724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title"/>
          </p:nvPr>
        </p:nvSpPr>
        <p:spPr bwMode="auto">
          <a:xfrm>
            <a:off x="831850" y="752475"/>
            <a:ext cx="777081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3499262675"/>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l" rtl="0" eaLnBrk="0" fontAlgn="base" hangingPunct="0">
        <a:spcBef>
          <a:spcPct val="0"/>
        </a:spcBef>
        <a:spcAft>
          <a:spcPct val="0"/>
        </a:spcAft>
        <a:defRPr sz="2800" b="1">
          <a:solidFill>
            <a:srgbClr val="336600"/>
          </a:solidFill>
          <a:latin typeface="+mj-lt"/>
          <a:ea typeface="+mj-ea"/>
          <a:cs typeface="+mj-cs"/>
        </a:defRPr>
      </a:lvl1pPr>
      <a:lvl2pPr algn="l" rtl="0" eaLnBrk="0" fontAlgn="base" hangingPunct="0">
        <a:spcBef>
          <a:spcPct val="0"/>
        </a:spcBef>
        <a:spcAft>
          <a:spcPct val="0"/>
        </a:spcAft>
        <a:defRPr sz="2800" b="1">
          <a:solidFill>
            <a:srgbClr val="336600"/>
          </a:solidFill>
          <a:latin typeface="Tahoma" pitchFamily="34" charset="0"/>
        </a:defRPr>
      </a:lvl2pPr>
      <a:lvl3pPr algn="l" rtl="0" eaLnBrk="0" fontAlgn="base" hangingPunct="0">
        <a:spcBef>
          <a:spcPct val="0"/>
        </a:spcBef>
        <a:spcAft>
          <a:spcPct val="0"/>
        </a:spcAft>
        <a:defRPr sz="2800" b="1">
          <a:solidFill>
            <a:srgbClr val="336600"/>
          </a:solidFill>
          <a:latin typeface="Tahoma" pitchFamily="34" charset="0"/>
        </a:defRPr>
      </a:lvl3pPr>
      <a:lvl4pPr algn="l" rtl="0" eaLnBrk="0" fontAlgn="base" hangingPunct="0">
        <a:spcBef>
          <a:spcPct val="0"/>
        </a:spcBef>
        <a:spcAft>
          <a:spcPct val="0"/>
        </a:spcAft>
        <a:defRPr sz="2800" b="1">
          <a:solidFill>
            <a:srgbClr val="336600"/>
          </a:solidFill>
          <a:latin typeface="Tahoma" pitchFamily="34" charset="0"/>
        </a:defRPr>
      </a:lvl4pPr>
      <a:lvl5pPr algn="l" rtl="0" eaLnBrk="0" fontAlgn="base" hangingPunct="0">
        <a:spcBef>
          <a:spcPct val="0"/>
        </a:spcBef>
        <a:spcAft>
          <a:spcPct val="0"/>
        </a:spcAft>
        <a:defRPr sz="2800" b="1">
          <a:solidFill>
            <a:srgbClr val="336600"/>
          </a:solidFill>
          <a:latin typeface="Tahoma" pitchFamily="34" charset="0"/>
        </a:defRPr>
      </a:lvl5pPr>
      <a:lvl6pPr marL="457200" algn="l" rtl="0" fontAlgn="base">
        <a:spcBef>
          <a:spcPct val="0"/>
        </a:spcBef>
        <a:spcAft>
          <a:spcPct val="0"/>
        </a:spcAft>
        <a:defRPr sz="2800" b="1">
          <a:solidFill>
            <a:srgbClr val="336600"/>
          </a:solidFill>
          <a:latin typeface="Tahoma" pitchFamily="34" charset="0"/>
        </a:defRPr>
      </a:lvl6pPr>
      <a:lvl7pPr marL="914400" algn="l" rtl="0" fontAlgn="base">
        <a:spcBef>
          <a:spcPct val="0"/>
        </a:spcBef>
        <a:spcAft>
          <a:spcPct val="0"/>
        </a:spcAft>
        <a:defRPr sz="2800" b="1">
          <a:solidFill>
            <a:srgbClr val="336600"/>
          </a:solidFill>
          <a:latin typeface="Tahoma" pitchFamily="34" charset="0"/>
        </a:defRPr>
      </a:lvl7pPr>
      <a:lvl8pPr marL="1371600" algn="l" rtl="0" fontAlgn="base">
        <a:spcBef>
          <a:spcPct val="0"/>
        </a:spcBef>
        <a:spcAft>
          <a:spcPct val="0"/>
        </a:spcAft>
        <a:defRPr sz="2800" b="1">
          <a:solidFill>
            <a:srgbClr val="336600"/>
          </a:solidFill>
          <a:latin typeface="Tahoma" pitchFamily="34" charset="0"/>
        </a:defRPr>
      </a:lvl8pPr>
      <a:lvl9pPr marL="1828800" algn="l" rtl="0" fontAlgn="base">
        <a:spcBef>
          <a:spcPct val="0"/>
        </a:spcBef>
        <a:spcAft>
          <a:spcPct val="0"/>
        </a:spcAft>
        <a:defRPr sz="2800" b="1">
          <a:solidFill>
            <a:srgbClr val="336600"/>
          </a:solidFill>
          <a:latin typeface="Tahoma" pitchFamily="34" charset="0"/>
        </a:defRPr>
      </a:lvl9pPr>
    </p:titleStyle>
    <p:bodyStyle>
      <a:lvl1pPr marL="342900" indent="-342900" algn="l" rtl="0" eaLnBrk="0" fontAlgn="base" hangingPunct="0">
        <a:spcBef>
          <a:spcPct val="20000"/>
        </a:spcBef>
        <a:spcAft>
          <a:spcPct val="0"/>
        </a:spcAft>
        <a:buChar char="•"/>
        <a:defRPr sz="2000" b="1">
          <a:solidFill>
            <a:srgbClr val="330099"/>
          </a:solidFill>
          <a:latin typeface="+mn-lt"/>
          <a:ea typeface="+mn-ea"/>
          <a:cs typeface="+mn-cs"/>
        </a:defRPr>
      </a:lvl1pPr>
      <a:lvl2pPr marL="742950" indent="-285750" algn="l" rtl="0" eaLnBrk="0" fontAlgn="base" hangingPunct="0">
        <a:spcBef>
          <a:spcPct val="20000"/>
        </a:spcBef>
        <a:spcAft>
          <a:spcPct val="0"/>
        </a:spcAft>
        <a:buChar char="–"/>
        <a:defRPr>
          <a:solidFill>
            <a:srgbClr val="330099"/>
          </a:solidFill>
          <a:latin typeface="Helvetica" pitchFamily="34" charset="0"/>
        </a:defRPr>
      </a:lvl2pPr>
      <a:lvl3pPr marL="1143000" indent="-228600" algn="l" rtl="0" eaLnBrk="0" fontAlgn="base" hangingPunct="0">
        <a:spcBef>
          <a:spcPct val="20000"/>
        </a:spcBef>
        <a:spcAft>
          <a:spcPct val="0"/>
        </a:spcAft>
        <a:buChar char="•"/>
        <a:defRPr sz="1600">
          <a:solidFill>
            <a:srgbClr val="330099"/>
          </a:solidFill>
          <a:latin typeface="Times New Roman" pitchFamily="18" charset="0"/>
        </a:defRPr>
      </a:lvl3pPr>
      <a:lvl4pPr marL="1600200" indent="-228600" algn="l" rtl="0" eaLnBrk="0" fontAlgn="base" hangingPunct="0">
        <a:spcBef>
          <a:spcPct val="20000"/>
        </a:spcBef>
        <a:spcAft>
          <a:spcPct val="0"/>
        </a:spcAft>
        <a:buChar char="–"/>
        <a:defRPr sz="1400">
          <a:solidFill>
            <a:srgbClr val="330099"/>
          </a:solidFill>
          <a:latin typeface="Helvetica" pitchFamily="34" charset="0"/>
        </a:defRPr>
      </a:lvl4pPr>
      <a:lvl5pPr marL="2057400" indent="-228600" algn="l" rtl="0" eaLnBrk="0" fontAlgn="base" hangingPunct="0">
        <a:spcBef>
          <a:spcPct val="20000"/>
        </a:spcBef>
        <a:spcAft>
          <a:spcPct val="0"/>
        </a:spcAft>
        <a:buChar char="»"/>
        <a:defRPr sz="1400">
          <a:solidFill>
            <a:srgbClr val="330099"/>
          </a:solidFill>
          <a:latin typeface="Helvetica" pitchFamily="34" charset="0"/>
        </a:defRPr>
      </a:lvl5pPr>
      <a:lvl6pPr marL="2514600" indent="-228600" algn="l" rtl="0" fontAlgn="base">
        <a:spcBef>
          <a:spcPct val="20000"/>
        </a:spcBef>
        <a:spcAft>
          <a:spcPct val="0"/>
        </a:spcAft>
        <a:buChar char="»"/>
        <a:defRPr sz="1400">
          <a:solidFill>
            <a:srgbClr val="330099"/>
          </a:solidFill>
          <a:latin typeface="Helvetica" pitchFamily="34" charset="0"/>
        </a:defRPr>
      </a:lvl6pPr>
      <a:lvl7pPr marL="2971800" indent="-228600" algn="l" rtl="0" fontAlgn="base">
        <a:spcBef>
          <a:spcPct val="20000"/>
        </a:spcBef>
        <a:spcAft>
          <a:spcPct val="0"/>
        </a:spcAft>
        <a:buChar char="»"/>
        <a:defRPr sz="1400">
          <a:solidFill>
            <a:srgbClr val="330099"/>
          </a:solidFill>
          <a:latin typeface="Helvetica" pitchFamily="34" charset="0"/>
        </a:defRPr>
      </a:lvl7pPr>
      <a:lvl8pPr marL="3429000" indent="-228600" algn="l" rtl="0" fontAlgn="base">
        <a:spcBef>
          <a:spcPct val="20000"/>
        </a:spcBef>
        <a:spcAft>
          <a:spcPct val="0"/>
        </a:spcAft>
        <a:buChar char="»"/>
        <a:defRPr sz="1400">
          <a:solidFill>
            <a:srgbClr val="330099"/>
          </a:solidFill>
          <a:latin typeface="Helvetica" pitchFamily="34" charset="0"/>
        </a:defRPr>
      </a:lvl8pPr>
      <a:lvl9pPr marL="3886200" indent="-228600" algn="l" rtl="0" fontAlgn="base">
        <a:spcBef>
          <a:spcPct val="20000"/>
        </a:spcBef>
        <a:spcAft>
          <a:spcPct val="0"/>
        </a:spcAft>
        <a:buChar char="»"/>
        <a:defRPr sz="1400">
          <a:solidFill>
            <a:srgbClr val="330099"/>
          </a:solidFill>
          <a:latin typeface="Helvetic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1C24D-0FDB-4B10-ADA7-FBF58FC169B1}" type="datetimeFigureOut">
              <a:rPr lang="en-US" smtClean="0"/>
              <a:t>5/16/2018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D41DF1-0696-4069-8AF3-3D96D7FBC113}" type="slidenum">
              <a:rPr lang="en-US" smtClean="0"/>
              <a:t>‹#›</a:t>
            </a:fld>
            <a:endParaRPr lang="en-US"/>
          </a:p>
        </p:txBody>
      </p:sp>
    </p:spTree>
    <p:extLst>
      <p:ext uri="{BB962C8B-B14F-4D97-AF65-F5344CB8AC3E}">
        <p14:creationId xmlns:p14="http://schemas.microsoft.com/office/powerpoint/2010/main" val="319275532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Solar Panels with Sun in top left.jpg"/>
          <p:cNvPicPr>
            <a:picLocks/>
          </p:cNvPicPr>
          <p:nvPr userDrawn="1"/>
        </p:nvPicPr>
        <p:blipFill rotWithShape="1">
          <a:blip r:embed="rId17"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Placeholder 1"/>
          <p:cNvSpPr>
            <a:spLocks noGrp="1"/>
          </p:cNvSpPr>
          <p:nvPr>
            <p:ph type="title"/>
          </p:nvPr>
        </p:nvSpPr>
        <p:spPr>
          <a:xfrm>
            <a:off x="0" y="0"/>
            <a:ext cx="9144000" cy="1143000"/>
          </a:xfrm>
          <a:prstGeom prst="rect">
            <a:avLst/>
          </a:prstGeom>
          <a:solidFill>
            <a:schemeClr val="tx1">
              <a:alpha val="15000"/>
            </a:schemeClr>
          </a:solidFill>
        </p:spPr>
        <p:txBody>
          <a:bodyPr vert="horz" lIns="91027" tIns="45516" rIns="91027" bIns="45516" rtlCol="0" anchor="ctr">
            <a:normAutofit/>
          </a:bodyPr>
          <a:lstStyle/>
          <a:p>
            <a:r>
              <a:rPr lang="en-US" dirty="0" smtClean="0"/>
              <a:t>Click to edit Master title style</a:t>
            </a:r>
            <a:endParaRPr lang="en-US" dirty="0"/>
          </a:p>
        </p:txBody>
      </p:sp>
      <p:sp>
        <p:nvSpPr>
          <p:cNvPr id="13" name="Rectangle 12"/>
          <p:cNvSpPr/>
          <p:nvPr userDrawn="1"/>
        </p:nvSpPr>
        <p:spPr>
          <a:xfrm>
            <a:off x="0" y="1167747"/>
            <a:ext cx="9144000" cy="5690254"/>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1027" tIns="45516" rIns="91027" bIns="45516" rtlCol="0" anchor="ctr"/>
          <a:lstStyle/>
          <a:p>
            <a:pPr algn="ctr" defTabSz="455211"/>
            <a:endParaRPr lang="en-US">
              <a:solidFill>
                <a:prstClr val="white"/>
              </a:solidFill>
            </a:endParaRPr>
          </a:p>
        </p:txBody>
      </p:sp>
      <p:sp>
        <p:nvSpPr>
          <p:cNvPr id="3" name="Text Placeholder 2"/>
          <p:cNvSpPr>
            <a:spLocks noGrp="1"/>
          </p:cNvSpPr>
          <p:nvPr>
            <p:ph type="body" idx="1"/>
          </p:nvPr>
        </p:nvSpPr>
        <p:spPr>
          <a:xfrm>
            <a:off x="457200" y="1600203"/>
            <a:ext cx="8229600" cy="4525963"/>
          </a:xfrm>
          <a:prstGeom prst="rect">
            <a:avLst/>
          </a:prstGeom>
        </p:spPr>
        <p:txBody>
          <a:bodyPr vert="horz" lIns="91027" tIns="45516" rIns="91027" bIns="4551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92"/>
            <a:ext cx="2133600" cy="365125"/>
          </a:xfrm>
          <a:prstGeom prst="rect">
            <a:avLst/>
          </a:prstGeom>
        </p:spPr>
        <p:txBody>
          <a:bodyPr vert="horz" lIns="91027" tIns="45516" rIns="91027" bIns="45516" rtlCol="0" anchor="ctr"/>
          <a:lstStyle>
            <a:lvl1pPr algn="l">
              <a:defRPr sz="1200">
                <a:solidFill>
                  <a:schemeClr val="tx1">
                    <a:tint val="75000"/>
                  </a:schemeClr>
                </a:solidFill>
              </a:defRPr>
            </a:lvl1pPr>
          </a:lstStyle>
          <a:p>
            <a:pPr defTabSz="455211"/>
            <a:fld id="{24A824E9-7284-B04C-A032-6C3ED814722B}" type="datetimeFigureOut">
              <a:rPr lang="en-US" smtClean="0">
                <a:solidFill>
                  <a:prstClr val="black">
                    <a:tint val="75000"/>
                  </a:prstClr>
                </a:solidFill>
              </a:rPr>
              <a:pPr defTabSz="455211"/>
              <a:t>5/16/2018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027" tIns="45516" rIns="91027" bIns="45516" rtlCol="0" anchor="ctr"/>
          <a:lstStyle>
            <a:lvl1pPr algn="ctr">
              <a:defRPr sz="1200">
                <a:solidFill>
                  <a:schemeClr val="tx1">
                    <a:tint val="75000"/>
                  </a:schemeClr>
                </a:solidFill>
              </a:defRPr>
            </a:lvl1pPr>
          </a:lstStyle>
          <a:p>
            <a:pPr defTabSz="455211"/>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027" tIns="45516" rIns="91027" bIns="45516" rtlCol="0" anchor="ctr"/>
          <a:lstStyle>
            <a:lvl1pPr algn="r">
              <a:defRPr sz="1200">
                <a:solidFill>
                  <a:schemeClr val="tx1">
                    <a:tint val="75000"/>
                  </a:schemeClr>
                </a:solidFill>
              </a:defRPr>
            </a:lvl1pPr>
          </a:lstStyle>
          <a:p>
            <a:pPr defTabSz="455211"/>
            <a:fld id="{E79FF44D-A1DC-CC46-8A7D-37CBDCAE837D}" type="slidenum">
              <a:rPr lang="en-US" smtClean="0">
                <a:solidFill>
                  <a:prstClr val="black">
                    <a:tint val="75000"/>
                  </a:prstClr>
                </a:solidFill>
              </a:rPr>
              <a:pPr defTabSz="455211"/>
              <a:t>‹#›</a:t>
            </a:fld>
            <a:endParaRPr lang="en-US">
              <a:solidFill>
                <a:prstClr val="black">
                  <a:tint val="75000"/>
                </a:prstClr>
              </a:solidFill>
            </a:endParaRPr>
          </a:p>
        </p:txBody>
      </p:sp>
    </p:spTree>
    <p:extLst>
      <p:ext uri="{BB962C8B-B14F-4D97-AF65-F5344CB8AC3E}">
        <p14:creationId xmlns:p14="http://schemas.microsoft.com/office/powerpoint/2010/main" val="512412205"/>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Lst>
  <p:txStyles>
    <p:titleStyle>
      <a:lvl1pPr algn="ctr" defTabSz="455211" rtl="0" eaLnBrk="1" latinLnBrk="0" hangingPunct="1">
        <a:spcBef>
          <a:spcPct val="0"/>
        </a:spcBef>
        <a:buNone/>
        <a:defRPr sz="4400" b="1" kern="1200" cap="none" spc="0">
          <a:ln w="12700">
            <a:noFill/>
            <a:prstDash val="solid"/>
          </a:ln>
          <a:solidFill>
            <a:srgbClr val="FFFF00"/>
          </a:solidFill>
          <a:effectLst/>
          <a:latin typeface="+mj-lt"/>
          <a:ea typeface="+mj-ea"/>
          <a:cs typeface="+mj-cs"/>
        </a:defRPr>
      </a:lvl1pPr>
    </p:titleStyle>
    <p:bodyStyle>
      <a:lvl1pPr marL="341407" indent="-341407" algn="l" defTabSz="455211" rtl="0" eaLnBrk="1" latinLnBrk="0" hangingPunct="1">
        <a:spcBef>
          <a:spcPct val="20000"/>
        </a:spcBef>
        <a:buFont typeface="Arial"/>
        <a:buChar char="•"/>
        <a:defRPr sz="3200" kern="1200">
          <a:solidFill>
            <a:schemeClr val="tx1"/>
          </a:solidFill>
          <a:latin typeface="+mn-lt"/>
          <a:ea typeface="+mn-ea"/>
          <a:cs typeface="+mn-cs"/>
        </a:defRPr>
      </a:lvl1pPr>
      <a:lvl2pPr marL="739721" indent="-284516" algn="l" defTabSz="455211" rtl="0" eaLnBrk="1" latinLnBrk="0" hangingPunct="1">
        <a:spcBef>
          <a:spcPct val="20000"/>
        </a:spcBef>
        <a:buFont typeface="Arial"/>
        <a:buChar char="–"/>
        <a:defRPr sz="2800" kern="1200">
          <a:solidFill>
            <a:schemeClr val="tx1"/>
          </a:solidFill>
          <a:latin typeface="+mn-lt"/>
          <a:ea typeface="+mn-ea"/>
          <a:cs typeface="+mn-cs"/>
        </a:defRPr>
      </a:lvl2pPr>
      <a:lvl3pPr marL="1138038" indent="-227605" algn="l" defTabSz="455211" rtl="0" eaLnBrk="1" latinLnBrk="0" hangingPunct="1">
        <a:spcBef>
          <a:spcPct val="20000"/>
        </a:spcBef>
        <a:buFont typeface="Arial"/>
        <a:buChar char="•"/>
        <a:defRPr sz="2400" kern="1200">
          <a:solidFill>
            <a:schemeClr val="tx1"/>
          </a:solidFill>
          <a:latin typeface="+mn-lt"/>
          <a:ea typeface="+mn-ea"/>
          <a:cs typeface="+mn-cs"/>
        </a:defRPr>
      </a:lvl3pPr>
      <a:lvl4pPr marL="1593230" indent="-227605" algn="l" defTabSz="455211" rtl="0" eaLnBrk="1" latinLnBrk="0" hangingPunct="1">
        <a:spcBef>
          <a:spcPct val="20000"/>
        </a:spcBef>
        <a:buFont typeface="Arial"/>
        <a:buChar char="–"/>
        <a:defRPr sz="2000" kern="1200">
          <a:solidFill>
            <a:schemeClr val="tx1"/>
          </a:solidFill>
          <a:latin typeface="+mn-lt"/>
          <a:ea typeface="+mn-ea"/>
          <a:cs typeface="+mn-cs"/>
        </a:defRPr>
      </a:lvl4pPr>
      <a:lvl5pPr marL="2048460" indent="-227605" algn="l" defTabSz="455211" rtl="0" eaLnBrk="1" latinLnBrk="0" hangingPunct="1">
        <a:spcBef>
          <a:spcPct val="20000"/>
        </a:spcBef>
        <a:buFont typeface="Arial"/>
        <a:buChar char="»"/>
        <a:defRPr sz="2000" kern="1200">
          <a:solidFill>
            <a:schemeClr val="tx1"/>
          </a:solidFill>
          <a:latin typeface="+mn-lt"/>
          <a:ea typeface="+mn-ea"/>
          <a:cs typeface="+mn-cs"/>
        </a:defRPr>
      </a:lvl5pPr>
      <a:lvl6pPr marL="2503674" indent="-227605" algn="l" defTabSz="455211" rtl="0" eaLnBrk="1" latinLnBrk="0" hangingPunct="1">
        <a:spcBef>
          <a:spcPct val="20000"/>
        </a:spcBef>
        <a:buFont typeface="Arial"/>
        <a:buChar char="•"/>
        <a:defRPr sz="2000" kern="1200">
          <a:solidFill>
            <a:schemeClr val="tx1"/>
          </a:solidFill>
          <a:latin typeface="+mn-lt"/>
          <a:ea typeface="+mn-ea"/>
          <a:cs typeface="+mn-cs"/>
        </a:defRPr>
      </a:lvl6pPr>
      <a:lvl7pPr marL="2958889" indent="-227605" algn="l" defTabSz="455211" rtl="0" eaLnBrk="1" latinLnBrk="0" hangingPunct="1">
        <a:spcBef>
          <a:spcPct val="20000"/>
        </a:spcBef>
        <a:buFont typeface="Arial"/>
        <a:buChar char="•"/>
        <a:defRPr sz="2000" kern="1200">
          <a:solidFill>
            <a:schemeClr val="tx1"/>
          </a:solidFill>
          <a:latin typeface="+mn-lt"/>
          <a:ea typeface="+mn-ea"/>
          <a:cs typeface="+mn-cs"/>
        </a:defRPr>
      </a:lvl7pPr>
      <a:lvl8pPr marL="3414101" indent="-227605" algn="l" defTabSz="455211" rtl="0" eaLnBrk="1" latinLnBrk="0" hangingPunct="1">
        <a:spcBef>
          <a:spcPct val="20000"/>
        </a:spcBef>
        <a:buFont typeface="Arial"/>
        <a:buChar char="•"/>
        <a:defRPr sz="2000" kern="1200">
          <a:solidFill>
            <a:schemeClr val="tx1"/>
          </a:solidFill>
          <a:latin typeface="+mn-lt"/>
          <a:ea typeface="+mn-ea"/>
          <a:cs typeface="+mn-cs"/>
        </a:defRPr>
      </a:lvl8pPr>
      <a:lvl9pPr marL="3869319" indent="-227605" algn="l" defTabSz="4552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211" rtl="0" eaLnBrk="1" latinLnBrk="0" hangingPunct="1">
        <a:defRPr sz="1800" kern="1200">
          <a:solidFill>
            <a:schemeClr val="tx1"/>
          </a:solidFill>
          <a:latin typeface="+mn-lt"/>
          <a:ea typeface="+mn-ea"/>
          <a:cs typeface="+mn-cs"/>
        </a:defRPr>
      </a:lvl1pPr>
      <a:lvl2pPr marL="455211" algn="l" defTabSz="455211" rtl="0" eaLnBrk="1" latinLnBrk="0" hangingPunct="1">
        <a:defRPr sz="1800" kern="1200">
          <a:solidFill>
            <a:schemeClr val="tx1"/>
          </a:solidFill>
          <a:latin typeface="+mn-lt"/>
          <a:ea typeface="+mn-ea"/>
          <a:cs typeface="+mn-cs"/>
        </a:defRPr>
      </a:lvl2pPr>
      <a:lvl3pPr marL="910427" algn="l" defTabSz="455211" rtl="0" eaLnBrk="1" latinLnBrk="0" hangingPunct="1">
        <a:defRPr sz="1800" kern="1200">
          <a:solidFill>
            <a:schemeClr val="tx1"/>
          </a:solidFill>
          <a:latin typeface="+mn-lt"/>
          <a:ea typeface="+mn-ea"/>
          <a:cs typeface="+mn-cs"/>
        </a:defRPr>
      </a:lvl3pPr>
      <a:lvl4pPr marL="1365644" algn="l" defTabSz="455211" rtl="0" eaLnBrk="1" latinLnBrk="0" hangingPunct="1">
        <a:defRPr sz="1800" kern="1200">
          <a:solidFill>
            <a:schemeClr val="tx1"/>
          </a:solidFill>
          <a:latin typeface="+mn-lt"/>
          <a:ea typeface="+mn-ea"/>
          <a:cs typeface="+mn-cs"/>
        </a:defRPr>
      </a:lvl4pPr>
      <a:lvl5pPr marL="1820854" algn="l" defTabSz="455211" rtl="0" eaLnBrk="1" latinLnBrk="0" hangingPunct="1">
        <a:defRPr sz="1800" kern="1200">
          <a:solidFill>
            <a:schemeClr val="tx1"/>
          </a:solidFill>
          <a:latin typeface="+mn-lt"/>
          <a:ea typeface="+mn-ea"/>
          <a:cs typeface="+mn-cs"/>
        </a:defRPr>
      </a:lvl5pPr>
      <a:lvl6pPr marL="2276071" algn="l" defTabSz="455211" rtl="0" eaLnBrk="1" latinLnBrk="0" hangingPunct="1">
        <a:defRPr sz="1800" kern="1200">
          <a:solidFill>
            <a:schemeClr val="tx1"/>
          </a:solidFill>
          <a:latin typeface="+mn-lt"/>
          <a:ea typeface="+mn-ea"/>
          <a:cs typeface="+mn-cs"/>
        </a:defRPr>
      </a:lvl6pPr>
      <a:lvl7pPr marL="2731284" algn="l" defTabSz="455211" rtl="0" eaLnBrk="1" latinLnBrk="0" hangingPunct="1">
        <a:defRPr sz="1800" kern="1200">
          <a:solidFill>
            <a:schemeClr val="tx1"/>
          </a:solidFill>
          <a:latin typeface="+mn-lt"/>
          <a:ea typeface="+mn-ea"/>
          <a:cs typeface="+mn-cs"/>
        </a:defRPr>
      </a:lvl7pPr>
      <a:lvl8pPr marL="3186486" algn="l" defTabSz="455211" rtl="0" eaLnBrk="1" latinLnBrk="0" hangingPunct="1">
        <a:defRPr sz="1800" kern="1200">
          <a:solidFill>
            <a:schemeClr val="tx1"/>
          </a:solidFill>
          <a:latin typeface="+mn-lt"/>
          <a:ea typeface="+mn-ea"/>
          <a:cs typeface="+mn-cs"/>
        </a:defRPr>
      </a:lvl8pPr>
      <a:lvl9pPr marL="3641706" algn="l" defTabSz="45521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pic>
        <p:nvPicPr>
          <p:cNvPr id="7" name="Picture 6" descr="IMAG0031.jpg"/>
          <p:cNvPicPr>
            <a:picLocks noChangeAspect="1"/>
          </p:cNvPicPr>
          <p:nvPr userDrawn="1"/>
        </p:nvPicPr>
        <p:blipFill>
          <a:blip r:embed="rId13" cstate="print">
            <a:duotone>
              <a:prstClr val="black"/>
              <a:schemeClr val="accent6">
                <a:tint val="45000"/>
                <a:satMod val="400000"/>
              </a:schemeClr>
            </a:duotone>
            <a:lum bright="76000" contrast="-86000"/>
            <a:extLst>
              <a:ext uri="{28A0092B-C50C-407E-A947-70E740481C1C}">
                <a14:useLocalDpi xmlns:a14="http://schemas.microsoft.com/office/drawing/2010/main"/>
              </a:ext>
            </a:extLst>
          </a:blip>
          <a:srcRect/>
          <a:stretch>
            <a:fillRect/>
          </a:stretch>
        </p:blipFill>
        <p:spPr>
          <a:xfrm>
            <a:off x="0" y="-76200"/>
            <a:ext cx="9144000" cy="6934200"/>
          </a:xfrm>
          <a:prstGeom prst="rect">
            <a:avLst/>
          </a:prstGeom>
          <a:noFill/>
          <a:effectLst/>
        </p:spPr>
      </p:pic>
    </p:spTree>
    <p:extLst>
      <p:ext uri="{BB962C8B-B14F-4D97-AF65-F5344CB8AC3E}">
        <p14:creationId xmlns:p14="http://schemas.microsoft.com/office/powerpoint/2010/main" val="46269459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pic>
        <p:nvPicPr>
          <p:cNvPr id="7" name="Picture 6" descr="IMAG0031.jpg"/>
          <p:cNvPicPr>
            <a:picLocks noChangeAspect="1"/>
          </p:cNvPicPr>
          <p:nvPr userDrawn="1"/>
        </p:nvPicPr>
        <p:blipFill>
          <a:blip r:embed="rId13" cstate="print">
            <a:duotone>
              <a:prstClr val="black"/>
              <a:schemeClr val="accent6">
                <a:tint val="45000"/>
                <a:satMod val="400000"/>
              </a:schemeClr>
            </a:duotone>
            <a:lum bright="76000" contrast="-86000"/>
            <a:extLst>
              <a:ext uri="{28A0092B-C50C-407E-A947-70E740481C1C}">
                <a14:useLocalDpi xmlns:a14="http://schemas.microsoft.com/office/drawing/2010/main"/>
              </a:ext>
            </a:extLst>
          </a:blip>
          <a:srcRect/>
          <a:stretch>
            <a:fillRect/>
          </a:stretch>
        </p:blipFill>
        <p:spPr>
          <a:xfrm>
            <a:off x="0" y="-76200"/>
            <a:ext cx="9144000" cy="6934200"/>
          </a:xfrm>
          <a:prstGeom prst="rect">
            <a:avLst/>
          </a:prstGeom>
          <a:noFill/>
          <a:effectLst/>
        </p:spPr>
      </p:pic>
    </p:spTree>
    <p:extLst>
      <p:ext uri="{BB962C8B-B14F-4D97-AF65-F5344CB8AC3E}">
        <p14:creationId xmlns:p14="http://schemas.microsoft.com/office/powerpoint/2010/main" val="359636532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pic>
        <p:nvPicPr>
          <p:cNvPr id="7" name="Picture 6" descr="IMAG0031.jpg"/>
          <p:cNvPicPr>
            <a:picLocks noChangeAspect="1"/>
          </p:cNvPicPr>
          <p:nvPr userDrawn="1"/>
        </p:nvPicPr>
        <p:blipFill>
          <a:blip r:embed="rId13" cstate="print">
            <a:duotone>
              <a:prstClr val="black"/>
              <a:schemeClr val="accent6">
                <a:tint val="45000"/>
                <a:satMod val="400000"/>
              </a:schemeClr>
            </a:duotone>
            <a:lum bright="76000" contrast="-86000"/>
            <a:extLst>
              <a:ext uri="{28A0092B-C50C-407E-A947-70E740481C1C}">
                <a14:useLocalDpi xmlns:a14="http://schemas.microsoft.com/office/drawing/2010/main"/>
              </a:ext>
            </a:extLst>
          </a:blip>
          <a:srcRect/>
          <a:stretch>
            <a:fillRect/>
          </a:stretch>
        </p:blipFill>
        <p:spPr>
          <a:xfrm>
            <a:off x="0" y="-76200"/>
            <a:ext cx="9144000" cy="6934200"/>
          </a:xfrm>
          <a:prstGeom prst="rect">
            <a:avLst/>
          </a:prstGeom>
          <a:noFill/>
          <a:effectLst/>
        </p:spPr>
      </p:pic>
    </p:spTree>
    <p:extLst>
      <p:ext uri="{BB962C8B-B14F-4D97-AF65-F5344CB8AC3E}">
        <p14:creationId xmlns:p14="http://schemas.microsoft.com/office/powerpoint/2010/main" val="397838838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D5C72A-079E-4077-84C8-DDAFFD93576A}"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8474FC-CBBC-4E4C-AF2B-1F1BE186A442}" type="slidenum">
              <a:rPr lang="en-US" smtClean="0">
                <a:solidFill>
                  <a:prstClr val="black">
                    <a:tint val="75000"/>
                  </a:prstClr>
                </a:solidFill>
              </a:rPr>
              <a:pPr/>
              <a:t>‹#›</a:t>
            </a:fld>
            <a:endParaRPr lang="en-US">
              <a:solidFill>
                <a:prstClr val="black">
                  <a:tint val="75000"/>
                </a:prstClr>
              </a:solidFill>
            </a:endParaRPr>
          </a:p>
        </p:txBody>
      </p:sp>
      <p:pic>
        <p:nvPicPr>
          <p:cNvPr id="7" name="Picture 6" descr="IMAG0031.jpg"/>
          <p:cNvPicPr>
            <a:picLocks noChangeAspect="1"/>
          </p:cNvPicPr>
          <p:nvPr userDrawn="1"/>
        </p:nvPicPr>
        <p:blipFill>
          <a:blip r:embed="rId13" cstate="print">
            <a:duotone>
              <a:prstClr val="black"/>
              <a:schemeClr val="accent6">
                <a:tint val="45000"/>
                <a:satMod val="400000"/>
              </a:schemeClr>
            </a:duotone>
            <a:lum bright="76000" contrast="-86000"/>
            <a:extLst>
              <a:ext uri="{28A0092B-C50C-407E-A947-70E740481C1C}">
                <a14:useLocalDpi xmlns:a14="http://schemas.microsoft.com/office/drawing/2010/main"/>
              </a:ext>
            </a:extLst>
          </a:blip>
          <a:srcRect/>
          <a:stretch>
            <a:fillRect/>
          </a:stretch>
        </p:blipFill>
        <p:spPr>
          <a:xfrm>
            <a:off x="0" y="-76200"/>
            <a:ext cx="9144000" cy="6934200"/>
          </a:xfrm>
          <a:prstGeom prst="rect">
            <a:avLst/>
          </a:prstGeom>
          <a:noFill/>
          <a:effectLst/>
        </p:spPr>
      </p:pic>
    </p:spTree>
    <p:extLst>
      <p:ext uri="{BB962C8B-B14F-4D97-AF65-F5344CB8AC3E}">
        <p14:creationId xmlns:p14="http://schemas.microsoft.com/office/powerpoint/2010/main" val="61883900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386" name="Picture 2" descr="background_nologo"/>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extLst>
            <a:ext uri="{909E8E84-426E-40DD-AFC4-6F175D3DCCD1}">
              <a14:hiddenFill xmlns:a14="http://schemas.microsoft.com/office/drawing/2010/main">
                <a:solidFill>
                  <a:srgbClr val="FFFFFF"/>
                </a:solidFill>
              </a14:hiddenFill>
            </a:ext>
          </a:extLst>
        </p:spPr>
      </p:pic>
      <p:sp>
        <p:nvSpPr>
          <p:cNvPr id="16387" name="Rectangle 3"/>
          <p:cNvSpPr>
            <a:spLocks noGrp="1" noChangeArrowheads="1"/>
          </p:cNvSpPr>
          <p:nvPr>
            <p:ph type="title"/>
          </p:nvPr>
        </p:nvSpPr>
        <p:spPr bwMode="auto">
          <a:xfrm>
            <a:off x="533400" y="141288"/>
            <a:ext cx="8142288" cy="92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6388" name="Rectangle 4"/>
          <p:cNvSpPr>
            <a:spLocks noGrp="1" noChangeArrowheads="1"/>
          </p:cNvSpPr>
          <p:nvPr>
            <p:ph type="body" idx="1"/>
          </p:nvPr>
        </p:nvSpPr>
        <p:spPr bwMode="auto">
          <a:xfrm>
            <a:off x="609600" y="1219200"/>
            <a:ext cx="8077200" cy="5486400"/>
          </a:xfrm>
          <a:prstGeom prst="rect">
            <a:avLst/>
          </a:prstGeom>
          <a:noFill/>
          <a:ln w="9525">
            <a:no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5" name="Picture 2"/>
          <p:cNvPicPr>
            <a:picLocks noChangeAspect="1" noChangeArrowheads="1"/>
          </p:cNvPicPr>
          <p:nvPr userDrawn="1"/>
        </p:nvPicPr>
        <p:blipFill>
          <a:blip r:embed="rId7" cstate="print">
            <a:lum bright="-25000" contrast="19000"/>
          </a:blip>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val="93264282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Lst>
  <p:txStyles>
    <p:titleStyle>
      <a:lvl1pPr algn="l" rtl="0" fontAlgn="base">
        <a:spcBef>
          <a:spcPct val="0"/>
        </a:spcBef>
        <a:spcAft>
          <a:spcPct val="0"/>
        </a:spcAft>
        <a:defRPr sz="3200" b="0">
          <a:solidFill>
            <a:srgbClr val="330099"/>
          </a:solidFill>
          <a:latin typeface="Arial Black" pitchFamily="34" charset="0"/>
          <a:ea typeface="+mj-ea"/>
          <a:cs typeface="+mj-cs"/>
        </a:defRPr>
      </a:lvl1pPr>
      <a:lvl2pPr algn="l" rtl="0" fontAlgn="base">
        <a:spcBef>
          <a:spcPct val="0"/>
        </a:spcBef>
        <a:spcAft>
          <a:spcPct val="0"/>
        </a:spcAft>
        <a:defRPr sz="2800" b="1">
          <a:solidFill>
            <a:srgbClr val="336600"/>
          </a:solidFill>
          <a:latin typeface="Tahoma" pitchFamily="34" charset="0"/>
        </a:defRPr>
      </a:lvl2pPr>
      <a:lvl3pPr algn="l" rtl="0" fontAlgn="base">
        <a:spcBef>
          <a:spcPct val="0"/>
        </a:spcBef>
        <a:spcAft>
          <a:spcPct val="0"/>
        </a:spcAft>
        <a:defRPr sz="2800" b="1">
          <a:solidFill>
            <a:srgbClr val="336600"/>
          </a:solidFill>
          <a:latin typeface="Tahoma" pitchFamily="34" charset="0"/>
        </a:defRPr>
      </a:lvl3pPr>
      <a:lvl4pPr algn="l" rtl="0" fontAlgn="base">
        <a:spcBef>
          <a:spcPct val="0"/>
        </a:spcBef>
        <a:spcAft>
          <a:spcPct val="0"/>
        </a:spcAft>
        <a:defRPr sz="2800" b="1">
          <a:solidFill>
            <a:srgbClr val="336600"/>
          </a:solidFill>
          <a:latin typeface="Tahoma" pitchFamily="34" charset="0"/>
        </a:defRPr>
      </a:lvl4pPr>
      <a:lvl5pPr algn="l" rtl="0" fontAlgn="base">
        <a:spcBef>
          <a:spcPct val="0"/>
        </a:spcBef>
        <a:spcAft>
          <a:spcPct val="0"/>
        </a:spcAft>
        <a:defRPr sz="2800" b="1">
          <a:solidFill>
            <a:srgbClr val="336600"/>
          </a:solidFill>
          <a:latin typeface="Tahoma" pitchFamily="34" charset="0"/>
        </a:defRPr>
      </a:lvl5pPr>
      <a:lvl6pPr marL="457200" algn="l" rtl="0" fontAlgn="base">
        <a:spcBef>
          <a:spcPct val="0"/>
        </a:spcBef>
        <a:spcAft>
          <a:spcPct val="0"/>
        </a:spcAft>
        <a:defRPr sz="2800" b="1">
          <a:solidFill>
            <a:srgbClr val="336600"/>
          </a:solidFill>
          <a:latin typeface="Tahoma" pitchFamily="34" charset="0"/>
        </a:defRPr>
      </a:lvl6pPr>
      <a:lvl7pPr marL="914400" algn="l" rtl="0" fontAlgn="base">
        <a:spcBef>
          <a:spcPct val="0"/>
        </a:spcBef>
        <a:spcAft>
          <a:spcPct val="0"/>
        </a:spcAft>
        <a:defRPr sz="2800" b="1">
          <a:solidFill>
            <a:srgbClr val="336600"/>
          </a:solidFill>
          <a:latin typeface="Tahoma" pitchFamily="34" charset="0"/>
        </a:defRPr>
      </a:lvl7pPr>
      <a:lvl8pPr marL="1371600" algn="l" rtl="0" fontAlgn="base">
        <a:spcBef>
          <a:spcPct val="0"/>
        </a:spcBef>
        <a:spcAft>
          <a:spcPct val="0"/>
        </a:spcAft>
        <a:defRPr sz="2800" b="1">
          <a:solidFill>
            <a:srgbClr val="336600"/>
          </a:solidFill>
          <a:latin typeface="Tahoma" pitchFamily="34" charset="0"/>
        </a:defRPr>
      </a:lvl8pPr>
      <a:lvl9pPr marL="1828800" algn="l" rtl="0" fontAlgn="base">
        <a:spcBef>
          <a:spcPct val="0"/>
        </a:spcBef>
        <a:spcAft>
          <a:spcPct val="0"/>
        </a:spcAft>
        <a:defRPr sz="2800" b="1">
          <a:solidFill>
            <a:srgbClr val="336600"/>
          </a:solidFill>
          <a:latin typeface="Tahoma" pitchFamily="34" charset="0"/>
        </a:defRPr>
      </a:lvl9pPr>
    </p:titleStyle>
    <p:bodyStyle>
      <a:lvl1pPr marL="342900" indent="-342900" algn="l" rtl="0" fontAlgn="base">
        <a:spcBef>
          <a:spcPct val="20000"/>
        </a:spcBef>
        <a:spcAft>
          <a:spcPct val="0"/>
        </a:spcAft>
        <a:buChar char="•"/>
        <a:defRPr sz="2400" b="1">
          <a:solidFill>
            <a:srgbClr val="330099"/>
          </a:solidFill>
          <a:latin typeface="+mn-lt"/>
          <a:ea typeface="+mn-ea"/>
          <a:cs typeface="+mn-cs"/>
        </a:defRPr>
      </a:lvl1pPr>
      <a:lvl2pPr marL="742950" indent="-285750" algn="l" rtl="0" fontAlgn="base">
        <a:spcBef>
          <a:spcPct val="20000"/>
        </a:spcBef>
        <a:spcAft>
          <a:spcPct val="0"/>
        </a:spcAft>
        <a:buChar char="–"/>
        <a:defRPr sz="2000">
          <a:solidFill>
            <a:srgbClr val="330099"/>
          </a:solidFill>
          <a:latin typeface="Helvetica" pitchFamily="34" charset="0"/>
          <a:cs typeface="Helvetica" pitchFamily="34" charset="0"/>
        </a:defRPr>
      </a:lvl2pPr>
      <a:lvl3pPr marL="1143000" indent="-228600" algn="l" rtl="0" fontAlgn="base">
        <a:spcBef>
          <a:spcPct val="20000"/>
        </a:spcBef>
        <a:spcAft>
          <a:spcPct val="0"/>
        </a:spcAft>
        <a:buChar char="•"/>
        <a:defRPr sz="1800">
          <a:solidFill>
            <a:srgbClr val="330099"/>
          </a:solidFill>
          <a:latin typeface="Times New Roman" pitchFamily="18" charset="0"/>
          <a:cs typeface="Helvetica" pitchFamily="34" charset="0"/>
        </a:defRPr>
      </a:lvl3pPr>
      <a:lvl4pPr marL="1600200" indent="-228600" algn="l" rtl="0" fontAlgn="base">
        <a:spcBef>
          <a:spcPct val="20000"/>
        </a:spcBef>
        <a:spcAft>
          <a:spcPct val="0"/>
        </a:spcAft>
        <a:buChar char="–"/>
        <a:defRPr sz="1600">
          <a:solidFill>
            <a:srgbClr val="330099"/>
          </a:solidFill>
          <a:latin typeface="Helvetica" pitchFamily="34" charset="0"/>
          <a:cs typeface="Helvetica" pitchFamily="34" charset="0"/>
        </a:defRPr>
      </a:lvl4pPr>
      <a:lvl5pPr marL="2057400" indent="-228600" algn="l" rtl="0" fontAlgn="base">
        <a:spcBef>
          <a:spcPct val="20000"/>
        </a:spcBef>
        <a:spcAft>
          <a:spcPct val="0"/>
        </a:spcAft>
        <a:buChar char="»"/>
        <a:defRPr sz="1600">
          <a:solidFill>
            <a:srgbClr val="330099"/>
          </a:solidFill>
          <a:latin typeface="Helvetica" pitchFamily="34" charset="0"/>
          <a:cs typeface="Helvetica" pitchFamily="34" charset="0"/>
        </a:defRPr>
      </a:lvl5pPr>
      <a:lvl6pPr marL="2514600" indent="-228600" algn="l" rtl="0" fontAlgn="base">
        <a:spcBef>
          <a:spcPct val="20000"/>
        </a:spcBef>
        <a:spcAft>
          <a:spcPct val="0"/>
        </a:spcAft>
        <a:buChar char="»"/>
        <a:defRPr sz="1400">
          <a:solidFill>
            <a:srgbClr val="330099"/>
          </a:solidFill>
          <a:latin typeface="Helvetica" pitchFamily="34" charset="0"/>
        </a:defRPr>
      </a:lvl6pPr>
      <a:lvl7pPr marL="2971800" indent="-228600" algn="l" rtl="0" fontAlgn="base">
        <a:spcBef>
          <a:spcPct val="20000"/>
        </a:spcBef>
        <a:spcAft>
          <a:spcPct val="0"/>
        </a:spcAft>
        <a:buChar char="»"/>
        <a:defRPr sz="1400">
          <a:solidFill>
            <a:srgbClr val="330099"/>
          </a:solidFill>
          <a:latin typeface="Helvetica" pitchFamily="34" charset="0"/>
        </a:defRPr>
      </a:lvl7pPr>
      <a:lvl8pPr marL="3429000" indent="-228600" algn="l" rtl="0" fontAlgn="base">
        <a:spcBef>
          <a:spcPct val="20000"/>
        </a:spcBef>
        <a:spcAft>
          <a:spcPct val="0"/>
        </a:spcAft>
        <a:buChar char="»"/>
        <a:defRPr sz="1400">
          <a:solidFill>
            <a:srgbClr val="330099"/>
          </a:solidFill>
          <a:latin typeface="Helvetica" pitchFamily="34" charset="0"/>
        </a:defRPr>
      </a:lvl8pPr>
      <a:lvl9pPr marL="3886200" indent="-228600" algn="l" rtl="0" fontAlgn="base">
        <a:spcBef>
          <a:spcPct val="20000"/>
        </a:spcBef>
        <a:spcAft>
          <a:spcPct val="0"/>
        </a:spcAft>
        <a:buChar char="»"/>
        <a:defRPr sz="1400">
          <a:solidFill>
            <a:srgbClr val="330099"/>
          </a:solidFill>
          <a:latin typeface="Helvetic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126163"/>
            <a:ext cx="9144000" cy="731837"/>
          </a:xfrm>
          <a:prstGeom prst="rect">
            <a:avLst/>
          </a:prstGeom>
          <a:solidFill>
            <a:srgbClr val="07357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997722" y="6356350"/>
            <a:ext cx="168907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F1F487E-5646-9045-AB50-DA5F0099F414}" type="slidenum">
              <a:rPr lang="en-US" smtClean="0">
                <a:solidFill>
                  <a:prstClr val="black">
                    <a:tint val="75000"/>
                  </a:prstClr>
                </a:solidFill>
              </a:rPr>
              <a:pPr defTabSz="457200"/>
              <a:t>‹#›</a:t>
            </a:fld>
            <a:endParaRPr lang="en-US" dirty="0">
              <a:solidFill>
                <a:prstClr val="black">
                  <a:tint val="75000"/>
                </a:prstClr>
              </a:solidFill>
            </a:endParaRPr>
          </a:p>
        </p:txBody>
      </p:sp>
      <p:sp>
        <p:nvSpPr>
          <p:cNvPr id="10" name="Rectangle 9"/>
          <p:cNvSpPr/>
          <p:nvPr userDrawn="1"/>
        </p:nvSpPr>
        <p:spPr>
          <a:xfrm>
            <a:off x="0" y="0"/>
            <a:ext cx="9144000" cy="61261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Rectangle 10"/>
          <p:cNvSpPr/>
          <p:nvPr userDrawn="1"/>
        </p:nvSpPr>
        <p:spPr>
          <a:xfrm>
            <a:off x="2012476" y="6321365"/>
            <a:ext cx="4537007" cy="369332"/>
          </a:xfrm>
          <a:prstGeom prst="rect">
            <a:avLst/>
          </a:prstGeom>
        </p:spPr>
        <p:txBody>
          <a:bodyPr wrap="none">
            <a:spAutoFit/>
          </a:bodyPr>
          <a:lstStyle/>
          <a:p>
            <a:pPr defTabSz="457200"/>
            <a:r>
              <a:rPr lang="en-US" dirty="0" smtClean="0">
                <a:solidFill>
                  <a:srgbClr val="4F81BD">
                    <a:lumMod val="60000"/>
                    <a:lumOff val="40000"/>
                  </a:srgbClr>
                </a:solidFill>
              </a:rPr>
              <a:t>Scientific Advances in Wind Power Forecasting </a:t>
            </a:r>
            <a:endParaRPr lang="en-US" dirty="0">
              <a:solidFill>
                <a:srgbClr val="4F81BD">
                  <a:lumMod val="60000"/>
                  <a:lumOff val="40000"/>
                </a:srgbClr>
              </a:solidFill>
            </a:endParaRPr>
          </a:p>
        </p:txBody>
      </p:sp>
      <p:pic>
        <p:nvPicPr>
          <p:cNvPr id="12" name="Picture 33" descr="TranswhiteB"/>
          <p:cNvPicPr>
            <a:picLocks noChangeAspect="1" noChangeArrowheads="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98352" y="6069215"/>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350651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Solar Panels with Sun in top left.jpg"/>
          <p:cNvPicPr>
            <a:picLocks/>
          </p:cNvPicPr>
          <p:nvPr userDrawn="1"/>
        </p:nvPicPr>
        <p:blipFill rotWithShape="1">
          <a:blip r:embed="rId15"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Placeholder 1"/>
          <p:cNvSpPr>
            <a:spLocks noGrp="1"/>
          </p:cNvSpPr>
          <p:nvPr>
            <p:ph type="title"/>
          </p:nvPr>
        </p:nvSpPr>
        <p:spPr>
          <a:xfrm>
            <a:off x="0" y="0"/>
            <a:ext cx="9144000" cy="1143000"/>
          </a:xfrm>
          <a:prstGeom prst="rect">
            <a:avLst/>
          </a:prstGeom>
          <a:solidFill>
            <a:schemeClr val="tx1">
              <a:alpha val="15000"/>
            </a:schemeClr>
          </a:solidFill>
        </p:spPr>
        <p:txBody>
          <a:bodyPr vert="horz" lIns="91440" tIns="45720" rIns="91440" bIns="45720" rtlCol="0" anchor="ctr">
            <a:normAutofit/>
          </a:bodyPr>
          <a:lstStyle/>
          <a:p>
            <a:r>
              <a:rPr lang="en-US" dirty="0" smtClean="0"/>
              <a:t>Click to edit Master title style</a:t>
            </a:r>
            <a:endParaRPr lang="en-US" dirty="0"/>
          </a:p>
        </p:txBody>
      </p:sp>
      <p:sp>
        <p:nvSpPr>
          <p:cNvPr id="13" name="Rectangle 12"/>
          <p:cNvSpPr/>
          <p:nvPr userDrawn="1"/>
        </p:nvSpPr>
        <p:spPr>
          <a:xfrm>
            <a:off x="0" y="1167746"/>
            <a:ext cx="9144000" cy="5690254"/>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24A824E9-7284-B04C-A032-6C3ED814722B}" type="datetimeFigureOut">
              <a:rPr lang="en-US" smtClean="0">
                <a:solidFill>
                  <a:prstClr val="black">
                    <a:tint val="75000"/>
                  </a:prstClr>
                </a:solidFill>
              </a:rPr>
              <a:pPr defTabSz="457200"/>
              <a:t>5/16/2018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79FF44D-A1DC-CC46-8A7D-37CBDCAE837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65200492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98" r:id="rId12"/>
    <p:sldLayoutId id="2147483799" r:id="rId13"/>
  </p:sldLayoutIdLst>
  <p:txStyles>
    <p:titleStyle>
      <a:lvl1pPr algn="ctr" defTabSz="457200" rtl="0" eaLnBrk="1" latinLnBrk="0" hangingPunct="1">
        <a:spcBef>
          <a:spcPct val="0"/>
        </a:spcBef>
        <a:buNone/>
        <a:defRPr sz="4400" b="1" kern="1200" cap="none" spc="0">
          <a:ln w="12700">
            <a:noFill/>
            <a:prstDash val="solid"/>
          </a:ln>
          <a:solidFill>
            <a:srgbClr val="FFFF00"/>
          </a:solidFill>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027" tIns="45516" rIns="91027" bIns="4551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027" tIns="45516" rIns="91027" bIns="455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2"/>
            <a:ext cx="2133600" cy="365125"/>
          </a:xfrm>
          <a:prstGeom prst="rect">
            <a:avLst/>
          </a:prstGeom>
        </p:spPr>
        <p:txBody>
          <a:bodyPr vert="horz" lIns="91027" tIns="45516" rIns="91027" bIns="45516" rtlCol="0" anchor="ctr"/>
          <a:lstStyle>
            <a:lvl1pPr algn="l">
              <a:defRPr sz="1200">
                <a:solidFill>
                  <a:schemeClr val="tx1">
                    <a:tint val="75000"/>
                  </a:schemeClr>
                </a:solidFill>
              </a:defRPr>
            </a:lvl1pPr>
          </a:lstStyle>
          <a:p>
            <a:pPr defTabSz="910427"/>
            <a:fld id="{5AD5C72A-079E-4077-84C8-DDAFFD93576A}" type="datetimeFigureOut">
              <a:rPr lang="en-US" smtClean="0">
                <a:solidFill>
                  <a:prstClr val="black">
                    <a:tint val="75000"/>
                  </a:prstClr>
                </a:solidFill>
              </a:rPr>
              <a:pPr defTabSz="910427"/>
              <a:t>5/16/2018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027" tIns="45516" rIns="91027" bIns="45516" rtlCol="0" anchor="ctr"/>
          <a:lstStyle>
            <a:lvl1pPr algn="ctr">
              <a:defRPr sz="1200">
                <a:solidFill>
                  <a:schemeClr val="tx1">
                    <a:tint val="75000"/>
                  </a:schemeClr>
                </a:solidFill>
              </a:defRPr>
            </a:lvl1pPr>
          </a:lstStyle>
          <a:p>
            <a:pPr defTabSz="910427"/>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027" tIns="45516" rIns="91027" bIns="45516" rtlCol="0" anchor="ctr"/>
          <a:lstStyle>
            <a:lvl1pPr algn="r">
              <a:defRPr sz="1200">
                <a:solidFill>
                  <a:schemeClr val="tx1">
                    <a:tint val="75000"/>
                  </a:schemeClr>
                </a:solidFill>
              </a:defRPr>
            </a:lvl1pPr>
          </a:lstStyle>
          <a:p>
            <a:pPr defTabSz="910427"/>
            <a:fld id="{AE8474FC-CBBC-4E4C-AF2B-1F1BE186A442}" type="slidenum">
              <a:rPr lang="en-US" smtClean="0">
                <a:solidFill>
                  <a:prstClr val="black">
                    <a:tint val="75000"/>
                  </a:prstClr>
                </a:solidFill>
              </a:rPr>
              <a:pPr defTabSz="910427"/>
              <a:t>‹#›</a:t>
            </a:fld>
            <a:endParaRPr lang="en-US">
              <a:solidFill>
                <a:prstClr val="black">
                  <a:tint val="75000"/>
                </a:prstClr>
              </a:solidFill>
            </a:endParaRPr>
          </a:p>
        </p:txBody>
      </p:sp>
      <p:pic>
        <p:nvPicPr>
          <p:cNvPr id="7" name="Picture 6" descr="IMAG0031.jpg"/>
          <p:cNvPicPr>
            <a:picLocks noChangeAspect="1"/>
          </p:cNvPicPr>
          <p:nvPr userDrawn="1"/>
        </p:nvPicPr>
        <p:blipFill>
          <a:blip r:embed="rId13" cstate="print">
            <a:duotone>
              <a:prstClr val="black"/>
              <a:schemeClr val="accent6">
                <a:tint val="45000"/>
                <a:satMod val="400000"/>
              </a:schemeClr>
            </a:duotone>
            <a:lum bright="76000" contrast="-86000"/>
            <a:extLst>
              <a:ext uri="{28A0092B-C50C-407E-A947-70E740481C1C}">
                <a14:useLocalDpi xmlns:a14="http://schemas.microsoft.com/office/drawing/2010/main"/>
              </a:ext>
            </a:extLst>
          </a:blip>
          <a:srcRect/>
          <a:stretch>
            <a:fillRect/>
          </a:stretch>
        </p:blipFill>
        <p:spPr>
          <a:xfrm>
            <a:off x="0" y="-76198"/>
            <a:ext cx="9144000" cy="6934200"/>
          </a:xfrm>
          <a:prstGeom prst="rect">
            <a:avLst/>
          </a:prstGeom>
          <a:noFill/>
          <a:effectLst/>
        </p:spPr>
      </p:pic>
    </p:spTree>
    <p:extLst>
      <p:ext uri="{BB962C8B-B14F-4D97-AF65-F5344CB8AC3E}">
        <p14:creationId xmlns:p14="http://schemas.microsoft.com/office/powerpoint/2010/main" val="244919370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defTabSz="910427" rtl="0" eaLnBrk="1" latinLnBrk="0" hangingPunct="1">
        <a:spcBef>
          <a:spcPct val="0"/>
        </a:spcBef>
        <a:buNone/>
        <a:defRPr sz="4400" kern="1200">
          <a:solidFill>
            <a:schemeClr val="tx1"/>
          </a:solidFill>
          <a:latin typeface="+mj-lt"/>
          <a:ea typeface="+mj-ea"/>
          <a:cs typeface="+mj-cs"/>
        </a:defRPr>
      </a:lvl1pPr>
    </p:titleStyle>
    <p:bodyStyle>
      <a:lvl1pPr marL="341407" indent="-341407" algn="l" defTabSz="91042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9721" indent="-284516" algn="l" defTabSz="91042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8038" indent="-227605" algn="l" defTabSz="91042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3230" indent="-227605" algn="l" defTabSz="91042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8460" indent="-227605" algn="l" defTabSz="91042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3674" indent="-227605" algn="l" defTabSz="9104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8889" indent="-227605" algn="l" defTabSz="9104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4101" indent="-227605" algn="l" defTabSz="9104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9319" indent="-227605" algn="l" defTabSz="91042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0427" rtl="0" eaLnBrk="1" latinLnBrk="0" hangingPunct="1">
        <a:defRPr sz="1800" kern="1200">
          <a:solidFill>
            <a:schemeClr val="tx1"/>
          </a:solidFill>
          <a:latin typeface="+mn-lt"/>
          <a:ea typeface="+mn-ea"/>
          <a:cs typeface="+mn-cs"/>
        </a:defRPr>
      </a:lvl1pPr>
      <a:lvl2pPr marL="455211" algn="l" defTabSz="910427" rtl="0" eaLnBrk="1" latinLnBrk="0" hangingPunct="1">
        <a:defRPr sz="1800" kern="1200">
          <a:solidFill>
            <a:schemeClr val="tx1"/>
          </a:solidFill>
          <a:latin typeface="+mn-lt"/>
          <a:ea typeface="+mn-ea"/>
          <a:cs typeface="+mn-cs"/>
        </a:defRPr>
      </a:lvl2pPr>
      <a:lvl3pPr marL="910427" algn="l" defTabSz="910427" rtl="0" eaLnBrk="1" latinLnBrk="0" hangingPunct="1">
        <a:defRPr sz="1800" kern="1200">
          <a:solidFill>
            <a:schemeClr val="tx1"/>
          </a:solidFill>
          <a:latin typeface="+mn-lt"/>
          <a:ea typeface="+mn-ea"/>
          <a:cs typeface="+mn-cs"/>
        </a:defRPr>
      </a:lvl3pPr>
      <a:lvl4pPr marL="1365644" algn="l" defTabSz="910427" rtl="0" eaLnBrk="1" latinLnBrk="0" hangingPunct="1">
        <a:defRPr sz="1800" kern="1200">
          <a:solidFill>
            <a:schemeClr val="tx1"/>
          </a:solidFill>
          <a:latin typeface="+mn-lt"/>
          <a:ea typeface="+mn-ea"/>
          <a:cs typeface="+mn-cs"/>
        </a:defRPr>
      </a:lvl4pPr>
      <a:lvl5pPr marL="1820854" algn="l" defTabSz="910427" rtl="0" eaLnBrk="1" latinLnBrk="0" hangingPunct="1">
        <a:defRPr sz="1800" kern="1200">
          <a:solidFill>
            <a:schemeClr val="tx1"/>
          </a:solidFill>
          <a:latin typeface="+mn-lt"/>
          <a:ea typeface="+mn-ea"/>
          <a:cs typeface="+mn-cs"/>
        </a:defRPr>
      </a:lvl5pPr>
      <a:lvl6pPr marL="2276071" algn="l" defTabSz="910427" rtl="0" eaLnBrk="1" latinLnBrk="0" hangingPunct="1">
        <a:defRPr sz="1800" kern="1200">
          <a:solidFill>
            <a:schemeClr val="tx1"/>
          </a:solidFill>
          <a:latin typeface="+mn-lt"/>
          <a:ea typeface="+mn-ea"/>
          <a:cs typeface="+mn-cs"/>
        </a:defRPr>
      </a:lvl6pPr>
      <a:lvl7pPr marL="2731284" algn="l" defTabSz="910427" rtl="0" eaLnBrk="1" latinLnBrk="0" hangingPunct="1">
        <a:defRPr sz="1800" kern="1200">
          <a:solidFill>
            <a:schemeClr val="tx1"/>
          </a:solidFill>
          <a:latin typeface="+mn-lt"/>
          <a:ea typeface="+mn-ea"/>
          <a:cs typeface="+mn-cs"/>
        </a:defRPr>
      </a:lvl7pPr>
      <a:lvl8pPr marL="3186486" algn="l" defTabSz="910427" rtl="0" eaLnBrk="1" latinLnBrk="0" hangingPunct="1">
        <a:defRPr sz="1800" kern="1200">
          <a:solidFill>
            <a:schemeClr val="tx1"/>
          </a:solidFill>
          <a:latin typeface="+mn-lt"/>
          <a:ea typeface="+mn-ea"/>
          <a:cs typeface="+mn-cs"/>
        </a:defRPr>
      </a:lvl8pPr>
      <a:lvl9pPr marL="3641706" algn="l" defTabSz="91042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4.xml"/></Relationships>
</file>

<file path=ppt/slides/_rels/slide11.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14.xml"/><Relationship Id="rId1" Type="http://schemas.openxmlformats.org/officeDocument/2006/relationships/vmlDrawing" Target="../drawings/vmlDrawing1.vml"/><Relationship Id="rId6" Type="http://schemas.openxmlformats.org/officeDocument/2006/relationships/image" Target="../media/image54.wmf"/><Relationship Id="rId5" Type="http://schemas.openxmlformats.org/officeDocument/2006/relationships/oleObject" Target="../embeddings/oleObject2.bin"/><Relationship Id="rId4" Type="http://schemas.openxmlformats.org/officeDocument/2006/relationships/image" Target="../media/image53.wmf"/></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1.xml"/></Relationships>
</file>

<file path=ppt/slides/_rels/slide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2.xml"/></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0.jpeg"/><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4.xml"/><Relationship Id="rId1" Type="http://schemas.openxmlformats.org/officeDocument/2006/relationships/slideLayout" Target="../slideLayouts/slideLayout151.xml"/><Relationship Id="rId6" Type="http://schemas.openxmlformats.org/officeDocument/2006/relationships/image" Target="../media/image9.jpeg"/><Relationship Id="rId5" Type="http://schemas.openxmlformats.org/officeDocument/2006/relationships/image" Target="../media/image63.jpeg"/><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157.xml"/><Relationship Id="rId5" Type="http://schemas.openxmlformats.org/officeDocument/2006/relationships/image" Target="../media/image9.jpe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53.xm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169.xml"/><Relationship Id="rId7" Type="http://schemas.openxmlformats.org/officeDocument/2006/relationships/image" Target="../media/image70.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69.tiff"/><Relationship Id="rId5" Type="http://schemas.openxmlformats.org/officeDocument/2006/relationships/image" Target="../media/image68.png"/><Relationship Id="rId4" Type="http://schemas.openxmlformats.org/officeDocument/2006/relationships/notesSlide" Target="../notesSlides/notesSlide6.xml"/><Relationship Id="rId9"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9.jpeg"/><Relationship Id="rId1" Type="http://schemas.openxmlformats.org/officeDocument/2006/relationships/slideLayout" Target="../slideLayouts/slideLayout187.xml"/></Relationships>
</file>

<file path=ppt/slides/_rels/slide22.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7.xml"/><Relationship Id="rId1" Type="http://schemas.openxmlformats.org/officeDocument/2006/relationships/slideLayout" Target="../slideLayouts/slideLayout76.xml"/><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112.xml"/><Relationship Id="rId5" Type="http://schemas.openxmlformats.org/officeDocument/2006/relationships/image" Target="../media/image80.jpeg"/><Relationship Id="rId4" Type="http://schemas.openxmlformats.org/officeDocument/2006/relationships/image" Target="../media/image79.jpe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17.xml"/></Relationships>
</file>

<file path=ppt/slides/_rels/slide2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84.emf"/><Relationship Id="rId4" Type="http://schemas.openxmlformats.org/officeDocument/2006/relationships/oleObject" Target="../embeddings/oleObject4.bin"/></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C:\Users\haupt\Documents\Talks&amp;PPT\2016\EnClimCours_WEMC\Autonowcast_VDRAS_Video.avi" TargetMode="External"/><Relationship Id="rId1" Type="http://schemas.microsoft.com/office/2007/relationships/media" Target="file:///C:\Users\haupt\Documents\Talks&amp;PPT\2016\EnClimCours_WEMC\Autonowcast_VDRAS_Video.avi" TargetMode="External"/><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9.xml"/><Relationship Id="rId1" Type="http://schemas.openxmlformats.org/officeDocument/2006/relationships/slideLayout" Target="../slideLayouts/slideLayout112.xml"/></Relationships>
</file>

<file path=ppt/slides/_rels/slide29.xml.rels><?xml version="1.0" encoding="UTF-8" standalone="yes"?>
<Relationships xmlns="http://schemas.openxmlformats.org/package/2006/relationships"><Relationship Id="rId8" Type="http://schemas.openxmlformats.org/officeDocument/2006/relationships/image" Target="../media/image93.png"/><Relationship Id="rId13" Type="http://schemas.microsoft.com/office/2007/relationships/diagramDrawing" Target="../diagrams/drawing2.xml"/><Relationship Id="rId3" Type="http://schemas.openxmlformats.org/officeDocument/2006/relationships/image" Target="../media/image88.png"/><Relationship Id="rId7" Type="http://schemas.openxmlformats.org/officeDocument/2006/relationships/image" Target="../media/image92.jpeg"/><Relationship Id="rId12" Type="http://schemas.openxmlformats.org/officeDocument/2006/relationships/diagramColors" Target="../diagrams/colors2.xml"/><Relationship Id="rId2" Type="http://schemas.openxmlformats.org/officeDocument/2006/relationships/image" Target="../media/image87.jpeg"/><Relationship Id="rId1" Type="http://schemas.openxmlformats.org/officeDocument/2006/relationships/slideLayout" Target="../slideLayouts/slideLayout66.xml"/><Relationship Id="rId6" Type="http://schemas.openxmlformats.org/officeDocument/2006/relationships/image" Target="../media/image91.jpeg"/><Relationship Id="rId11" Type="http://schemas.openxmlformats.org/officeDocument/2006/relationships/diagramQuickStyle" Target="../diagrams/quickStyle2.xml"/><Relationship Id="rId5" Type="http://schemas.openxmlformats.org/officeDocument/2006/relationships/image" Target="../media/image90.tiff"/><Relationship Id="rId10" Type="http://schemas.openxmlformats.org/officeDocument/2006/relationships/diagramLayout" Target="../diagrams/layout2.xml"/><Relationship Id="rId4" Type="http://schemas.openxmlformats.org/officeDocument/2006/relationships/image" Target="../media/image89.jpeg"/><Relationship Id="rId9" Type="http://schemas.openxmlformats.org/officeDocument/2006/relationships/diagramData" Target="../diagrams/data2.xml"/><Relationship Id="rId14"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19.gif"/><Relationship Id="rId13" Type="http://schemas.openxmlformats.org/officeDocument/2006/relationships/image" Target="../media/image24.png"/><Relationship Id="rId18" Type="http://schemas.openxmlformats.org/officeDocument/2006/relationships/image" Target="../media/image29.emf"/><Relationship Id="rId26" Type="http://schemas.openxmlformats.org/officeDocument/2006/relationships/image" Target="../media/image37.png"/><Relationship Id="rId3" Type="http://schemas.openxmlformats.org/officeDocument/2006/relationships/image" Target="../media/image14.png"/><Relationship Id="rId21" Type="http://schemas.openxmlformats.org/officeDocument/2006/relationships/image" Target="../media/image32.jpeg"/><Relationship Id="rId7" Type="http://schemas.openxmlformats.org/officeDocument/2006/relationships/image" Target="../media/image18.gif"/><Relationship Id="rId12" Type="http://schemas.openxmlformats.org/officeDocument/2006/relationships/image" Target="../media/image23.jpeg"/><Relationship Id="rId17" Type="http://schemas.openxmlformats.org/officeDocument/2006/relationships/image" Target="../media/image28.gif"/><Relationship Id="rId25" Type="http://schemas.openxmlformats.org/officeDocument/2006/relationships/image" Target="../media/image36.gif"/><Relationship Id="rId2" Type="http://schemas.openxmlformats.org/officeDocument/2006/relationships/notesSlide" Target="../notesSlides/notesSlide1.xml"/><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png"/><Relationship Id="rId1" Type="http://schemas.openxmlformats.org/officeDocument/2006/relationships/slideLayout" Target="../slideLayouts/slideLayout66.xml"/><Relationship Id="rId6" Type="http://schemas.openxmlformats.org/officeDocument/2006/relationships/image" Target="../media/image17.png"/><Relationship Id="rId11" Type="http://schemas.openxmlformats.org/officeDocument/2006/relationships/image" Target="../media/image22.gif"/><Relationship Id="rId24" Type="http://schemas.openxmlformats.org/officeDocument/2006/relationships/image" Target="../media/image35.jpe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10" Type="http://schemas.openxmlformats.org/officeDocument/2006/relationships/image" Target="../media/image21.jpeg"/><Relationship Id="rId19" Type="http://schemas.openxmlformats.org/officeDocument/2006/relationships/image" Target="../media/image30.jpe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s>
</file>

<file path=ppt/slides/_rels/slide30.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image" Target="../media/image94.png"/><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6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jpeg"/></Relationships>
</file>

<file path=ppt/slides/_rels/slide32.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99.jpeg"/><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3" Type="http://schemas.openxmlformats.org/officeDocument/2006/relationships/image" Target="../media/image102.gif"/><Relationship Id="rId7" Type="http://schemas.openxmlformats.org/officeDocument/2006/relationships/image" Target="../media/image106.gif"/><Relationship Id="rId2" Type="http://schemas.openxmlformats.org/officeDocument/2006/relationships/image" Target="../media/image101.gif"/><Relationship Id="rId1" Type="http://schemas.openxmlformats.org/officeDocument/2006/relationships/slideLayout" Target="../slideLayouts/slideLayout77.xml"/><Relationship Id="rId6" Type="http://schemas.openxmlformats.org/officeDocument/2006/relationships/image" Target="../media/image105.gif"/><Relationship Id="rId5" Type="http://schemas.openxmlformats.org/officeDocument/2006/relationships/image" Target="../media/image104.gif"/><Relationship Id="rId4" Type="http://schemas.openxmlformats.org/officeDocument/2006/relationships/image" Target="../media/image103.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xml"/><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xml"/><Relationship Id="rId1" Type="http://schemas.openxmlformats.org/officeDocument/2006/relationships/slideLayout" Target="../slideLayouts/slideLayout139.xml"/></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1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17.xml"/><Relationship Id="rId1" Type="http://schemas.openxmlformats.org/officeDocument/2006/relationships/vmlDrawing" Target="../drawings/vmlDrawing3.vml"/><Relationship Id="rId5" Type="http://schemas.openxmlformats.org/officeDocument/2006/relationships/image" Target="../media/image115.png"/><Relationship Id="rId4" Type="http://schemas.openxmlformats.org/officeDocument/2006/relationships/image" Target="../media/image53.wmf"/></Relationships>
</file>

<file path=ppt/slides/_rels/slide43.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image" Target="../media/image116.gi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19.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package" Target="../embeddings/Microsoft_Word_Document1.docx"/><Relationship Id="rId5" Type="http://schemas.openxmlformats.org/officeDocument/2006/relationships/image" Target="../media/image118.png"/><Relationship Id="rId4" Type="http://schemas.openxmlformats.org/officeDocument/2006/relationships/package" Target="../embeddings/Microsoft_Word_Document.docx"/></Relationships>
</file>

<file path=ppt/slides/_rels/slide45.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139.xml"/></Relationships>
</file>

<file path=ppt/slides/_rels/slide4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xml"/><Relationship Id="rId1" Type="http://schemas.openxmlformats.org/officeDocument/2006/relationships/slideLayout" Target="../slideLayouts/slideLayout135.xml"/></Relationships>
</file>

<file path=ppt/slides/_rels/slide4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122.xml"/></Relationships>
</file>

<file path=ppt/slides/_rels/slide4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5.png"/><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6.xml"/><Relationship Id="rId1" Type="http://schemas.openxmlformats.org/officeDocument/2006/relationships/slideLayout" Target="../slideLayouts/slideLayout70.xml"/><Relationship Id="rId4" Type="http://schemas.openxmlformats.org/officeDocument/2006/relationships/image" Target="../media/image9.jpeg"/></Relationships>
</file>

<file path=ppt/slides/_rels/slide5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7.xml"/><Relationship Id="rId1" Type="http://schemas.openxmlformats.org/officeDocument/2006/relationships/slideLayout" Target="../slideLayouts/slideLayout66.xml"/><Relationship Id="rId4" Type="http://schemas.openxmlformats.org/officeDocument/2006/relationships/image" Target="../media/image9.jpeg"/></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8.xml"/><Relationship Id="rId1" Type="http://schemas.openxmlformats.org/officeDocument/2006/relationships/slideLayout" Target="../slideLayouts/slideLayout66.xml"/><Relationship Id="rId4" Type="http://schemas.openxmlformats.org/officeDocument/2006/relationships/image" Target="../media/image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tiff"/><Relationship Id="rId1" Type="http://schemas.openxmlformats.org/officeDocument/2006/relationships/slideLayout" Target="../slideLayouts/slideLayout68.xml"/><Relationship Id="rId4" Type="http://schemas.openxmlformats.org/officeDocument/2006/relationships/image" Target="../media/image132.png"/></Relationships>
</file>

<file path=ppt/slides/_rels/slide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9.xml"/><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0.xml"/><Relationship Id="rId1" Type="http://schemas.openxmlformats.org/officeDocument/2006/relationships/slideLayout" Target="../slideLayouts/slideLayout139.xml"/><Relationship Id="rId5" Type="http://schemas.openxmlformats.org/officeDocument/2006/relationships/image" Target="../media/image136.png"/><Relationship Id="rId4" Type="http://schemas.openxmlformats.org/officeDocument/2006/relationships/image" Target="../media/image135.jpe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Layout" Target="../diagrams/layout1.xml"/><Relationship Id="rId7" Type="http://schemas.openxmlformats.org/officeDocument/2006/relationships/image" Target="../media/image43.jpeg"/><Relationship Id="rId2" Type="http://schemas.openxmlformats.org/officeDocument/2006/relationships/diagramData" Target="../diagrams/data1.xml"/><Relationship Id="rId1" Type="http://schemas.openxmlformats.org/officeDocument/2006/relationships/slideLayout" Target="../slideLayouts/slideLayout9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45.jpeg"/></Relationships>
</file>

<file path=ppt/slides/_rels/slide6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6.xml"/></Relationships>
</file>

<file path=ppt/slides/_rels/slide6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6.xml"/><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447800"/>
            <a:ext cx="8839200" cy="4708981"/>
          </a:xfrm>
          <a:prstGeom prst="rect">
            <a:avLst/>
          </a:prstGeom>
          <a:noFill/>
        </p:spPr>
        <p:txBody>
          <a:bodyPr wrap="square" rtlCol="0">
            <a:spAutoFit/>
          </a:bodyPr>
          <a:lstStyle/>
          <a:p>
            <a:pPr algn="ctr"/>
            <a:r>
              <a:rPr lang="en-US" sz="3600" b="1" dirty="0" smtClean="0">
                <a:solidFill>
                  <a:schemeClr val="bg1"/>
                </a:solidFill>
                <a:effectLst>
                  <a:outerShdw blurRad="38100" dist="38100" dir="2700000" algn="tl">
                    <a:srgbClr val="000000">
                      <a:alpha val="43137"/>
                    </a:srgbClr>
                  </a:outerShdw>
                </a:effectLst>
              </a:rPr>
              <a:t>Lessons Learned from the Shorter Ranges: Weather Forecasting  </a:t>
            </a:r>
          </a:p>
          <a:p>
            <a:pPr algn="ctr"/>
            <a:r>
              <a:rPr lang="en-US" sz="3600" b="1" dirty="0" smtClean="0">
                <a:solidFill>
                  <a:schemeClr val="bg1"/>
                </a:solidFill>
                <a:effectLst>
                  <a:outerShdw blurRad="38100" dist="38100" dir="2700000" algn="tl">
                    <a:srgbClr val="000000">
                      <a:alpha val="43137"/>
                    </a:srgbClr>
                  </a:outerShdw>
                </a:effectLst>
              </a:rPr>
              <a:t>for Energy Applications</a:t>
            </a:r>
          </a:p>
          <a:p>
            <a:pPr algn="ctr"/>
            <a:endParaRPr lang="en-US" sz="2400" dirty="0" smtClean="0">
              <a:solidFill>
                <a:srgbClr val="FFFF00"/>
              </a:solidFill>
            </a:endParaRPr>
          </a:p>
          <a:p>
            <a:pPr algn="ctr"/>
            <a:endParaRPr lang="en-US" sz="2400" dirty="0" smtClean="0">
              <a:solidFill>
                <a:srgbClr val="FFFF00"/>
              </a:solidFill>
            </a:endParaRPr>
          </a:p>
          <a:p>
            <a:pPr algn="ctr"/>
            <a:endParaRPr lang="en-US" sz="2400" dirty="0">
              <a:solidFill>
                <a:srgbClr val="FFFF00"/>
              </a:solidFill>
            </a:endParaRPr>
          </a:p>
          <a:p>
            <a:pPr algn="ctr"/>
            <a:endParaRPr lang="en-US" sz="2400" dirty="0" smtClean="0">
              <a:solidFill>
                <a:srgbClr val="FFFF00"/>
              </a:solidFill>
            </a:endParaRPr>
          </a:p>
          <a:p>
            <a:pPr algn="ctr"/>
            <a:r>
              <a:rPr lang="en-US" sz="2400" dirty="0" smtClean="0">
                <a:solidFill>
                  <a:srgbClr val="FFFF00"/>
                </a:solidFill>
              </a:rPr>
              <a:t>Dr. Sue Ellen Haupt</a:t>
            </a:r>
          </a:p>
          <a:p>
            <a:pPr algn="ctr"/>
            <a:r>
              <a:rPr lang="en-US" sz="2400" dirty="0" smtClean="0">
                <a:solidFill>
                  <a:srgbClr val="FFFF00"/>
                </a:solidFill>
              </a:rPr>
              <a:t>Research Applications Laboratory</a:t>
            </a:r>
          </a:p>
          <a:p>
            <a:pPr algn="ctr"/>
            <a:r>
              <a:rPr lang="en-US" sz="2400" dirty="0" smtClean="0">
                <a:solidFill>
                  <a:srgbClr val="FFFF00"/>
                </a:solidFill>
              </a:rPr>
              <a:t>National Center for Atmospheric Research, Boulder, CO USA</a:t>
            </a:r>
          </a:p>
          <a:p>
            <a:pPr algn="ctr"/>
            <a:r>
              <a:rPr lang="en-US" sz="2400" dirty="0" smtClean="0">
                <a:solidFill>
                  <a:srgbClr val="FFFF00"/>
                </a:solidFill>
              </a:rPr>
              <a:t>Director of Education, WEMC</a:t>
            </a:r>
            <a:endParaRPr lang="en-US" sz="2400" dirty="0">
              <a:solidFill>
                <a:srgbClr val="FFFF00"/>
              </a:solidFill>
            </a:endParaRPr>
          </a:p>
        </p:txBody>
      </p:sp>
      <p:sp>
        <p:nvSpPr>
          <p:cNvPr id="5" name="TextBox 4"/>
          <p:cNvSpPr txBox="1"/>
          <p:nvPr/>
        </p:nvSpPr>
        <p:spPr>
          <a:xfrm>
            <a:off x="0" y="6400800"/>
            <a:ext cx="9144000" cy="369332"/>
          </a:xfrm>
          <a:prstGeom prst="rect">
            <a:avLst/>
          </a:prstGeom>
          <a:noFill/>
        </p:spPr>
        <p:txBody>
          <a:bodyPr wrap="square" rtlCol="0">
            <a:spAutoFit/>
          </a:bodyPr>
          <a:lstStyle/>
          <a:p>
            <a:r>
              <a:rPr lang="en-US" dirty="0" smtClean="0">
                <a:solidFill>
                  <a:srgbClr val="CCFFFF"/>
                </a:solidFill>
              </a:rPr>
              <a:t>Shanghai, China	        						 May 19, 2018</a:t>
            </a:r>
            <a:endParaRPr lang="en-US" dirty="0">
              <a:solidFill>
                <a:srgbClr val="CCFFFF"/>
              </a:solidFill>
            </a:endParaRPr>
          </a:p>
        </p:txBody>
      </p:sp>
      <p:sp>
        <p:nvSpPr>
          <p:cNvPr id="2" name="Rectangle 1"/>
          <p:cNvSpPr/>
          <p:nvPr/>
        </p:nvSpPr>
        <p:spPr>
          <a:xfrm>
            <a:off x="0" y="-3125"/>
            <a:ext cx="9144000" cy="646331"/>
          </a:xfrm>
          <a:prstGeom prst="rect">
            <a:avLst/>
          </a:prstGeom>
        </p:spPr>
        <p:txBody>
          <a:bodyPr wrap="square">
            <a:spAutoFit/>
          </a:bodyPr>
          <a:lstStyle/>
          <a:p>
            <a:pPr algn="ctr"/>
            <a:r>
              <a:rPr lang="en-US" dirty="0" smtClean="0">
                <a:solidFill>
                  <a:srgbClr val="CCFFFF"/>
                </a:solidFill>
              </a:rPr>
              <a:t>Building Weather &amp; Climate Services for the Energy Sector</a:t>
            </a:r>
          </a:p>
          <a:p>
            <a:pPr algn="ctr"/>
            <a:r>
              <a:rPr lang="en-US" dirty="0" smtClean="0">
                <a:solidFill>
                  <a:srgbClr val="CCFFFF"/>
                </a:solidFill>
              </a:rPr>
              <a:t>World Energy &amp; Meteorology Council</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smtClean="0"/>
              <a:t>Atmospheric Modeling </a:t>
            </a:r>
            <a:br>
              <a:rPr lang="en-US" dirty="0" smtClean="0"/>
            </a:br>
            <a:r>
              <a:rPr lang="en-US" dirty="0" smtClean="0"/>
              <a:t>Numerical Weather Prediction</a:t>
            </a:r>
            <a:endParaRPr lang="en-US" dirty="0"/>
          </a:p>
        </p:txBody>
      </p:sp>
      <p:sp>
        <p:nvSpPr>
          <p:cNvPr id="4" name="Content Placeholder 3"/>
          <p:cNvSpPr>
            <a:spLocks noGrp="1"/>
          </p:cNvSpPr>
          <p:nvPr>
            <p:ph sz="half" idx="1"/>
          </p:nvPr>
        </p:nvSpPr>
        <p:spPr>
          <a:xfrm>
            <a:off x="76200" y="1600200"/>
            <a:ext cx="4292600" cy="5029200"/>
          </a:xfrm>
        </p:spPr>
        <p:txBody>
          <a:bodyPr>
            <a:normAutofit/>
          </a:bodyPr>
          <a:lstStyle/>
          <a:p>
            <a:pPr marL="548640" indent="-411480" fontAlgn="auto">
              <a:spcAft>
                <a:spcPts val="0"/>
              </a:spcAft>
              <a:buClr>
                <a:schemeClr val="tx1">
                  <a:shade val="95000"/>
                </a:schemeClr>
              </a:buClr>
              <a:buFont typeface="Wingdings 2"/>
              <a:buChar char=""/>
              <a:defRPr/>
            </a:pPr>
            <a:r>
              <a:rPr lang="en-US" dirty="0" smtClean="0"/>
              <a:t>Dynamics</a:t>
            </a:r>
          </a:p>
          <a:p>
            <a:pPr marL="548640" indent="-411480" fontAlgn="auto">
              <a:spcAft>
                <a:spcPts val="0"/>
              </a:spcAft>
              <a:buClr>
                <a:schemeClr val="tx1">
                  <a:shade val="95000"/>
                </a:schemeClr>
              </a:buClr>
              <a:buFont typeface="Wingdings 2"/>
              <a:buChar char=""/>
              <a:defRPr/>
            </a:pPr>
            <a:r>
              <a:rPr lang="en-US" dirty="0" smtClean="0"/>
              <a:t>Physics</a:t>
            </a:r>
          </a:p>
          <a:p>
            <a:pPr marL="548640" indent="-411480" fontAlgn="auto">
              <a:spcAft>
                <a:spcPts val="0"/>
              </a:spcAft>
              <a:buClr>
                <a:schemeClr val="tx1">
                  <a:shade val="95000"/>
                </a:schemeClr>
              </a:buClr>
              <a:buFont typeface="Wingdings 2"/>
              <a:buChar char=""/>
              <a:defRPr/>
            </a:pPr>
            <a:r>
              <a:rPr lang="en-US" dirty="0" smtClean="0"/>
              <a:t>Quality Assurance</a:t>
            </a:r>
          </a:p>
          <a:p>
            <a:pPr marL="548640" indent="-411480" fontAlgn="auto">
              <a:spcAft>
                <a:spcPts val="0"/>
              </a:spcAft>
              <a:buClr>
                <a:schemeClr val="tx1">
                  <a:shade val="95000"/>
                </a:schemeClr>
              </a:buClr>
              <a:buFont typeface="Wingdings 2"/>
              <a:buChar char=""/>
              <a:defRPr/>
            </a:pPr>
            <a:r>
              <a:rPr lang="en-US" dirty="0" smtClean="0"/>
              <a:t>Sensitivity to Initial Conditions</a:t>
            </a:r>
          </a:p>
          <a:p>
            <a:pPr marL="548640" indent="-411480" fontAlgn="auto">
              <a:spcAft>
                <a:spcPts val="0"/>
              </a:spcAft>
              <a:buClr>
                <a:schemeClr val="tx1">
                  <a:shade val="95000"/>
                </a:schemeClr>
              </a:buClr>
              <a:buFont typeface="Wingdings 2"/>
              <a:buChar char=""/>
              <a:defRPr/>
            </a:pPr>
            <a:r>
              <a:rPr lang="en-US" dirty="0" smtClean="0"/>
              <a:t>Preprocessing – Needs for Assimilation</a:t>
            </a:r>
          </a:p>
          <a:p>
            <a:pPr marL="548640" indent="-411480" fontAlgn="auto">
              <a:spcAft>
                <a:spcPts val="0"/>
              </a:spcAft>
              <a:buClr>
                <a:schemeClr val="tx1">
                  <a:shade val="95000"/>
                </a:schemeClr>
              </a:buClr>
              <a:buFont typeface="Wingdings 2"/>
              <a:buChar char=""/>
              <a:defRPr/>
            </a:pPr>
            <a:r>
              <a:rPr lang="en-US" dirty="0" err="1" smtClean="0"/>
              <a:t>Postprocessing</a:t>
            </a:r>
            <a:r>
              <a:rPr lang="en-US" dirty="0" smtClean="0"/>
              <a:t> – Blending Information</a:t>
            </a:r>
          </a:p>
          <a:p>
            <a:pPr marL="548640" indent="-411480" fontAlgn="auto">
              <a:spcAft>
                <a:spcPts val="0"/>
              </a:spcAft>
              <a:buClr>
                <a:schemeClr val="tx1">
                  <a:shade val="95000"/>
                </a:schemeClr>
              </a:buClr>
              <a:buFont typeface="Wingdings 2"/>
              <a:buChar char=""/>
              <a:defRPr/>
            </a:pPr>
            <a:r>
              <a:rPr lang="en-US" dirty="0" smtClean="0"/>
              <a:t>Validation</a:t>
            </a:r>
          </a:p>
          <a:p>
            <a:pPr marL="137160" indent="0" fontAlgn="auto">
              <a:spcAft>
                <a:spcPts val="0"/>
              </a:spcAft>
              <a:buClr>
                <a:schemeClr val="tx1">
                  <a:shade val="95000"/>
                </a:schemeClr>
              </a:buClr>
              <a:buFont typeface="Wingdings 2"/>
              <a:buNone/>
              <a:defRPr/>
            </a:pPr>
            <a:endParaRPr lang="en-US" dirty="0" smtClean="0"/>
          </a:p>
          <a:p>
            <a:pPr marL="548640" indent="-411480" fontAlgn="auto">
              <a:spcAft>
                <a:spcPts val="0"/>
              </a:spcAft>
              <a:buClr>
                <a:schemeClr val="tx1">
                  <a:shade val="95000"/>
                </a:schemeClr>
              </a:buClr>
              <a:buFont typeface="Wingdings 2"/>
              <a:buChar char=""/>
              <a:defRPr/>
            </a:pPr>
            <a:endParaRPr lang="en-US" dirty="0"/>
          </a:p>
        </p:txBody>
      </p:sp>
      <p:sp>
        <p:nvSpPr>
          <p:cNvPr id="7172" name="Content Placeholder 4"/>
          <p:cNvSpPr>
            <a:spLocks noGrp="1"/>
          </p:cNvSpPr>
          <p:nvPr>
            <p:ph sz="half" idx="2"/>
          </p:nvPr>
        </p:nvSpPr>
        <p:spPr/>
        <p:txBody>
          <a:bodyPr/>
          <a:lstStyle/>
          <a:p>
            <a:pPr marL="136525" indent="0">
              <a:buFont typeface="Wingdings 2" pitchFamily="18" charset="2"/>
              <a:buNone/>
            </a:pPr>
            <a:endParaRPr lang="en-US" altLang="en-US" smtClean="0"/>
          </a:p>
        </p:txBody>
      </p:sp>
      <p:pic>
        <p:nvPicPr>
          <p:cNvPr id="717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68800" y="1549400"/>
            <a:ext cx="4699000" cy="469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15788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Dynamic Meteorology</a:t>
            </a:r>
            <a:endParaRPr lang="en-US" dirty="0"/>
          </a:p>
        </p:txBody>
      </p:sp>
      <p:sp>
        <p:nvSpPr>
          <p:cNvPr id="8195" name="Content Placeholder 3"/>
          <p:cNvSpPr>
            <a:spLocks noGrp="1"/>
          </p:cNvSpPr>
          <p:nvPr>
            <p:ph sz="half" idx="2"/>
          </p:nvPr>
        </p:nvSpPr>
        <p:spPr/>
        <p:txBody>
          <a:bodyPr/>
          <a:lstStyle/>
          <a:p>
            <a:r>
              <a:rPr lang="en-US" altLang="en-US" dirty="0" smtClean="0"/>
              <a:t>Numerical methods treat this as an initial value problem</a:t>
            </a:r>
          </a:p>
          <a:p>
            <a:pPr lvl="1"/>
            <a:r>
              <a:rPr lang="en-US" altLang="en-US" dirty="0" smtClean="0"/>
              <a:t>Discretize in space</a:t>
            </a:r>
          </a:p>
          <a:p>
            <a:pPr lvl="1"/>
            <a:r>
              <a:rPr lang="en-US" altLang="en-US" dirty="0" smtClean="0"/>
              <a:t>Integrate in time</a:t>
            </a:r>
          </a:p>
          <a:p>
            <a:pPr lvl="1"/>
            <a:r>
              <a:rPr lang="en-US" altLang="en-US" dirty="0" smtClean="0"/>
              <a:t>Constrained by continuity </a:t>
            </a:r>
          </a:p>
          <a:p>
            <a:pPr lvl="1"/>
            <a:r>
              <a:rPr lang="en-US" altLang="en-US" dirty="0" smtClean="0"/>
              <a:t>Related by state </a:t>
            </a:r>
            <a:r>
              <a:rPr lang="en-US" altLang="en-US" dirty="0" err="1" smtClean="0"/>
              <a:t>eqn</a:t>
            </a:r>
            <a:endParaRPr lang="en-US" altLang="en-US" dirty="0" smtClean="0"/>
          </a:p>
          <a:p>
            <a:r>
              <a:rPr lang="en-US" altLang="en-US" dirty="0" smtClean="0"/>
              <a:t>Nonlinearities make it difficult</a:t>
            </a:r>
          </a:p>
        </p:txBody>
      </p:sp>
      <p:graphicFrame>
        <p:nvGraphicFramePr>
          <p:cNvPr id="8196" name="Content Placeholder 4"/>
          <p:cNvGraphicFramePr>
            <a:graphicFrameLocks noGrp="1" noChangeAspect="1"/>
          </p:cNvGraphicFramePr>
          <p:nvPr>
            <p:ph sz="half" idx="1"/>
          </p:nvPr>
        </p:nvGraphicFramePr>
        <p:xfrm>
          <a:off x="76200" y="1905000"/>
          <a:ext cx="4435475" cy="1042988"/>
        </p:xfrm>
        <a:graphic>
          <a:graphicData uri="http://schemas.openxmlformats.org/presentationml/2006/ole">
            <mc:AlternateContent xmlns:mc="http://schemas.openxmlformats.org/markup-compatibility/2006">
              <mc:Choice xmlns:v="urn:schemas-microsoft-com:vml" Requires="v">
                <p:oleObj spid="_x0000_s102465" name="Equation" r:id="rId3" imgW="1943100" imgH="457200" progId="Equation.DSMT4">
                  <p:embed/>
                </p:oleObj>
              </mc:Choice>
              <mc:Fallback>
                <p:oleObj name="Equation" r:id="rId3" imgW="1943100" imgH="457200" progId="Equation.DSMT4">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905000"/>
                        <a:ext cx="4435475"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197" name="Object 5"/>
          <p:cNvGraphicFramePr>
            <a:graphicFrameLocks noGrp="1" noChangeAspect="1"/>
          </p:cNvGraphicFramePr>
          <p:nvPr/>
        </p:nvGraphicFramePr>
        <p:xfrm>
          <a:off x="1081088" y="3500438"/>
          <a:ext cx="2579687" cy="898525"/>
        </p:xfrm>
        <a:graphic>
          <a:graphicData uri="http://schemas.openxmlformats.org/presentationml/2006/ole">
            <mc:AlternateContent xmlns:mc="http://schemas.openxmlformats.org/markup-compatibility/2006">
              <mc:Choice xmlns:v="urn:schemas-microsoft-com:vml" Requires="v">
                <p:oleObj spid="_x0000_s102466" name="Equation" r:id="rId5" imgW="1130040" imgH="393480" progId="Equation.DSMT4">
                  <p:embed/>
                </p:oleObj>
              </mc:Choice>
              <mc:Fallback>
                <p:oleObj name="Equation" r:id="rId5" imgW="1130040" imgH="393480" progId="Equation.DSMT4">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1088" y="3500438"/>
                        <a:ext cx="2579687"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198" name="Object 6"/>
          <p:cNvGraphicFramePr>
            <a:graphicFrameLocks noGrp="1" noChangeAspect="1"/>
          </p:cNvGraphicFramePr>
          <p:nvPr/>
        </p:nvGraphicFramePr>
        <p:xfrm>
          <a:off x="1676400" y="5332413"/>
          <a:ext cx="1390650" cy="434975"/>
        </p:xfrm>
        <a:graphic>
          <a:graphicData uri="http://schemas.openxmlformats.org/presentationml/2006/ole">
            <mc:AlternateContent xmlns:mc="http://schemas.openxmlformats.org/markup-compatibility/2006">
              <mc:Choice xmlns:v="urn:schemas-microsoft-com:vml" Requires="v">
                <p:oleObj spid="_x0000_s102467" name="Equation" r:id="rId7" imgW="609480" imgH="190440" progId="Equation.DSMT4">
                  <p:embed/>
                </p:oleObj>
              </mc:Choice>
              <mc:Fallback>
                <p:oleObj name="Equation" r:id="rId7" imgW="609480" imgH="190440" progId="Equation.DSMT4">
                  <p:embed/>
                  <p:pic>
                    <p:nvPicPr>
                      <p:cNvPr id="0" name=""/>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5332413"/>
                        <a:ext cx="13906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218995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304800"/>
            <a:ext cx="7772400" cy="1470025"/>
          </a:xfrm>
        </p:spPr>
        <p:txBody>
          <a:bodyPr>
            <a:normAutofit fontScale="90000"/>
          </a:bodyPr>
          <a:lstStyle/>
          <a:p>
            <a:pPr fontAlgn="auto">
              <a:spcAft>
                <a:spcPts val="0"/>
              </a:spcAft>
              <a:defRPr/>
            </a:pPr>
            <a:r>
              <a:rPr lang="en-US" smtClean="0"/>
              <a:t>Quality Assurance in Atmospheric Modeling</a:t>
            </a:r>
          </a:p>
        </p:txBody>
      </p:sp>
      <p:sp>
        <p:nvSpPr>
          <p:cNvPr id="14339" name="Subtitle 2"/>
          <p:cNvSpPr>
            <a:spLocks noGrp="1"/>
          </p:cNvSpPr>
          <p:nvPr>
            <p:ph type="subTitle" idx="1"/>
          </p:nvPr>
        </p:nvSpPr>
        <p:spPr>
          <a:xfrm>
            <a:off x="3200400" y="3200400"/>
            <a:ext cx="6400800" cy="1752600"/>
          </a:xfrm>
        </p:spPr>
        <p:txBody>
          <a:bodyPr/>
          <a:lstStyle/>
          <a:p>
            <a:r>
              <a:rPr lang="en-US" altLang="en-US" smtClean="0"/>
              <a:t>Thomas T. Warner</a:t>
            </a:r>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62550" y="4114800"/>
            <a:ext cx="253365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4"/>
          <p:cNvSpPr txBox="1">
            <a:spLocks noChangeArrowheads="1"/>
          </p:cNvSpPr>
          <p:nvPr/>
        </p:nvSpPr>
        <p:spPr bwMode="auto">
          <a:xfrm>
            <a:off x="4572000" y="2057400"/>
            <a:ext cx="365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en-US" i="1" smtClean="0">
                <a:solidFill>
                  <a:srgbClr val="FF0000"/>
                </a:solidFill>
              </a:rPr>
              <a:t>Bulletin of the American Meteorological Society</a:t>
            </a:r>
            <a:endParaRPr lang="en-US" altLang="en-US" smtClean="0">
              <a:solidFill>
                <a:srgbClr val="FF0000"/>
              </a:solidFill>
            </a:endParaRPr>
          </a:p>
          <a:p>
            <a:pPr algn="ctr" eaLnBrk="1" fontAlgn="base" hangingPunct="1">
              <a:spcBef>
                <a:spcPct val="0"/>
              </a:spcBef>
              <a:spcAft>
                <a:spcPct val="0"/>
              </a:spcAft>
            </a:pPr>
            <a:endParaRPr lang="en-US" altLang="en-US" smtClean="0">
              <a:solidFill>
                <a:srgbClr val="FF0000"/>
              </a:solidFill>
            </a:endParaRPr>
          </a:p>
        </p:txBody>
      </p:sp>
      <p:pic>
        <p:nvPicPr>
          <p:cNvPr id="14342"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2057400"/>
            <a:ext cx="36004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5528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Physical Parameterizations</a:t>
            </a:r>
            <a:endParaRPr lang="en-US" dirty="0"/>
          </a:p>
        </p:txBody>
      </p:sp>
      <p:sp>
        <p:nvSpPr>
          <p:cNvPr id="11267" name="Content Placeholder 2"/>
          <p:cNvSpPr>
            <a:spLocks noGrp="1"/>
          </p:cNvSpPr>
          <p:nvPr>
            <p:ph sz="half" idx="1"/>
          </p:nvPr>
        </p:nvSpPr>
        <p:spPr>
          <a:xfrm>
            <a:off x="0" y="1768475"/>
            <a:ext cx="4038600" cy="4525963"/>
          </a:xfrm>
        </p:spPr>
        <p:txBody>
          <a:bodyPr/>
          <a:lstStyle/>
          <a:p>
            <a:r>
              <a:rPr lang="en-US" altLang="en-US" smtClean="0"/>
              <a:t>Various processes that we can’t resolve </a:t>
            </a:r>
          </a:p>
          <a:p>
            <a:r>
              <a:rPr lang="en-US" altLang="en-US" smtClean="0"/>
              <a:t>Thus, parameterize given </a:t>
            </a:r>
          </a:p>
          <a:p>
            <a:pPr lvl="1"/>
            <a:r>
              <a:rPr lang="en-US" altLang="en-US" smtClean="0"/>
              <a:t>Knowledge of physical process</a:t>
            </a:r>
          </a:p>
          <a:p>
            <a:pPr lvl="1"/>
            <a:r>
              <a:rPr lang="en-US" altLang="en-US" smtClean="0"/>
              <a:t>Empirics</a:t>
            </a:r>
          </a:p>
          <a:p>
            <a:pPr lvl="1"/>
            <a:r>
              <a:rPr lang="en-US" altLang="en-US" smtClean="0"/>
              <a:t>Constants and tuning</a:t>
            </a:r>
          </a:p>
        </p:txBody>
      </p:sp>
      <p:sp>
        <p:nvSpPr>
          <p:cNvPr id="4" name="Content Placeholder 3"/>
          <p:cNvSpPr>
            <a:spLocks noGrp="1"/>
          </p:cNvSpPr>
          <p:nvPr>
            <p:ph sz="half" idx="2"/>
          </p:nvPr>
        </p:nvSpPr>
        <p:spPr/>
        <p:txBody>
          <a:bodyPr>
            <a:normAutofit/>
          </a:bodyPr>
          <a:lstStyle/>
          <a:p>
            <a:pPr marL="548640" indent="-411480" fontAlgn="auto">
              <a:spcAft>
                <a:spcPts val="0"/>
              </a:spcAft>
              <a:buClr>
                <a:schemeClr val="tx1">
                  <a:shade val="95000"/>
                </a:schemeClr>
              </a:buClr>
              <a:buFont typeface="Wingdings 2"/>
              <a:buChar char=""/>
              <a:defRPr/>
            </a:pPr>
            <a:endParaRPr lang="en-US" dirty="0" smtClean="0"/>
          </a:p>
          <a:p>
            <a:pPr marL="548640" indent="-411480" fontAlgn="auto">
              <a:spcAft>
                <a:spcPts val="0"/>
              </a:spcAft>
              <a:buClr>
                <a:schemeClr val="tx1">
                  <a:shade val="95000"/>
                </a:schemeClr>
              </a:buClr>
              <a:buFont typeface="Wingdings 2"/>
              <a:buChar char=""/>
              <a:defRPr/>
            </a:pPr>
            <a:endParaRPr lang="en-US" dirty="0"/>
          </a:p>
          <a:p>
            <a:pPr marL="548640" indent="-411480" fontAlgn="auto">
              <a:spcAft>
                <a:spcPts val="0"/>
              </a:spcAft>
              <a:buClr>
                <a:schemeClr val="tx1">
                  <a:shade val="95000"/>
                </a:schemeClr>
              </a:buClr>
              <a:buFont typeface="Wingdings 2"/>
              <a:buChar char=""/>
              <a:defRPr/>
            </a:pPr>
            <a:endParaRPr lang="en-US" dirty="0" smtClean="0"/>
          </a:p>
          <a:p>
            <a:pPr marL="548640" indent="-411480" fontAlgn="auto">
              <a:spcAft>
                <a:spcPts val="0"/>
              </a:spcAft>
              <a:buClr>
                <a:schemeClr val="tx1">
                  <a:shade val="95000"/>
                </a:schemeClr>
              </a:buClr>
              <a:buFont typeface="Wingdings 2"/>
              <a:buChar char=""/>
              <a:defRPr/>
            </a:pPr>
            <a:endParaRPr lang="en-US" dirty="0"/>
          </a:p>
          <a:p>
            <a:pPr marL="548640" indent="-411480" fontAlgn="auto">
              <a:spcAft>
                <a:spcPts val="0"/>
              </a:spcAft>
              <a:buClr>
                <a:schemeClr val="tx1">
                  <a:shade val="95000"/>
                </a:schemeClr>
              </a:buClr>
              <a:buFont typeface="Wingdings 2"/>
              <a:buChar char=""/>
              <a:defRPr/>
            </a:pPr>
            <a:endParaRPr lang="en-US" dirty="0" smtClean="0"/>
          </a:p>
          <a:p>
            <a:pPr marL="548640" indent="-411480" fontAlgn="auto">
              <a:spcAft>
                <a:spcPts val="0"/>
              </a:spcAft>
              <a:buClr>
                <a:schemeClr val="tx1">
                  <a:shade val="95000"/>
                </a:schemeClr>
              </a:buClr>
              <a:buFont typeface="Wingdings 2"/>
              <a:buChar char=""/>
              <a:defRPr/>
            </a:pPr>
            <a:endParaRPr lang="en-US" dirty="0"/>
          </a:p>
          <a:p>
            <a:pPr marL="548640" indent="-411480" fontAlgn="auto">
              <a:spcAft>
                <a:spcPts val="0"/>
              </a:spcAft>
              <a:buClr>
                <a:schemeClr val="tx1">
                  <a:shade val="95000"/>
                </a:schemeClr>
              </a:buClr>
              <a:buFont typeface="Wingdings 2"/>
              <a:buChar char=""/>
              <a:defRPr/>
            </a:pPr>
            <a:endParaRPr lang="en-US" dirty="0" smtClean="0"/>
          </a:p>
          <a:p>
            <a:pPr marL="548640" indent="-411480" fontAlgn="auto">
              <a:spcAft>
                <a:spcPts val="0"/>
              </a:spcAft>
              <a:buClr>
                <a:schemeClr val="tx1">
                  <a:shade val="95000"/>
                </a:schemeClr>
              </a:buClr>
              <a:buFont typeface="Wingdings 2"/>
              <a:buChar char=""/>
              <a:defRPr/>
            </a:pPr>
            <a:endParaRPr lang="en-US" dirty="0"/>
          </a:p>
          <a:p>
            <a:pPr marL="137160" indent="0" fontAlgn="auto">
              <a:spcAft>
                <a:spcPts val="0"/>
              </a:spcAft>
              <a:buClr>
                <a:schemeClr val="tx1">
                  <a:shade val="95000"/>
                </a:schemeClr>
              </a:buClr>
              <a:buFont typeface="Wingdings 2"/>
              <a:buNone/>
              <a:defRPr/>
            </a:pPr>
            <a:r>
              <a:rPr lang="en-US" dirty="0" smtClean="0"/>
              <a:t>AJ Deng, Dave Stauffer</a:t>
            </a:r>
            <a:endParaRPr lang="en-US" dirty="0"/>
          </a:p>
        </p:txBody>
      </p:sp>
      <p:pic>
        <p:nvPicPr>
          <p:cNvPr id="11269"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403725" y="1676400"/>
            <a:ext cx="4786313" cy="374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40751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fontScale="90000"/>
          </a:bodyPr>
          <a:lstStyle/>
          <a:p>
            <a:pPr fontAlgn="auto">
              <a:spcAft>
                <a:spcPts val="0"/>
              </a:spcAft>
              <a:defRPr/>
            </a:pPr>
            <a:r>
              <a:rPr lang="en-US" dirty="0"/>
              <a:t>WRF </a:t>
            </a:r>
            <a:r>
              <a:rPr lang="en-US" dirty="0" smtClean="0"/>
              <a:t>(Weather Research &amp; Forecasting) Model Physics</a:t>
            </a:r>
            <a:endParaRPr lang="en-US" dirty="0"/>
          </a:p>
        </p:txBody>
      </p:sp>
      <p:sp>
        <p:nvSpPr>
          <p:cNvPr id="12291" name="Rectangle 3" descr="Rectangle: Click to edit Master text styles&#10;Second level&#10;Third level&#10;Fourth level&#10;Fifth level"/>
          <p:cNvSpPr>
            <a:spLocks noGrp="1" noChangeArrowheads="1"/>
          </p:cNvSpPr>
          <p:nvPr>
            <p:ph type="body" idx="1"/>
          </p:nvPr>
        </p:nvSpPr>
        <p:spPr>
          <a:xfrm>
            <a:off x="457200" y="1676400"/>
            <a:ext cx="8229600" cy="4708525"/>
          </a:xfrm>
        </p:spPr>
        <p:txBody>
          <a:bodyPr/>
          <a:lstStyle/>
          <a:p>
            <a:pPr>
              <a:lnSpc>
                <a:spcPct val="90000"/>
              </a:lnSpc>
            </a:pPr>
            <a:r>
              <a:rPr lang="en-US" altLang="en-US" smtClean="0"/>
              <a:t>Turbulence/Diffusion (diff_opt, km_opt)</a:t>
            </a:r>
          </a:p>
          <a:p>
            <a:pPr>
              <a:lnSpc>
                <a:spcPct val="90000"/>
              </a:lnSpc>
            </a:pPr>
            <a:r>
              <a:rPr lang="en-US" altLang="en-US" smtClean="0"/>
              <a:t>Radiation</a:t>
            </a:r>
          </a:p>
          <a:p>
            <a:pPr lvl="1">
              <a:lnSpc>
                <a:spcPct val="90000"/>
              </a:lnSpc>
            </a:pPr>
            <a:r>
              <a:rPr lang="en-US" altLang="en-US" smtClean="0"/>
              <a:t>Longwave (ra_lw_physics)</a:t>
            </a:r>
          </a:p>
          <a:p>
            <a:pPr lvl="1">
              <a:lnSpc>
                <a:spcPct val="90000"/>
              </a:lnSpc>
            </a:pPr>
            <a:r>
              <a:rPr lang="en-US" altLang="en-US" smtClean="0"/>
              <a:t>Shortwave (ra_sw_physics)</a:t>
            </a:r>
          </a:p>
          <a:p>
            <a:pPr>
              <a:lnSpc>
                <a:spcPct val="90000"/>
              </a:lnSpc>
            </a:pPr>
            <a:r>
              <a:rPr lang="en-US" altLang="en-US" smtClean="0"/>
              <a:t>Surface</a:t>
            </a:r>
          </a:p>
          <a:p>
            <a:pPr lvl="1">
              <a:lnSpc>
                <a:spcPct val="90000"/>
              </a:lnSpc>
            </a:pPr>
            <a:r>
              <a:rPr lang="en-US" altLang="en-US" smtClean="0"/>
              <a:t>Surface layer (sf_sfclay_physics)</a:t>
            </a:r>
          </a:p>
          <a:p>
            <a:pPr lvl="1">
              <a:lnSpc>
                <a:spcPct val="90000"/>
              </a:lnSpc>
            </a:pPr>
            <a:r>
              <a:rPr lang="en-US" altLang="en-US" smtClean="0"/>
              <a:t>Land/water surface (sf_surface_physics)</a:t>
            </a:r>
          </a:p>
          <a:p>
            <a:pPr>
              <a:lnSpc>
                <a:spcPct val="90000"/>
              </a:lnSpc>
            </a:pPr>
            <a:r>
              <a:rPr lang="en-US" altLang="en-US" smtClean="0"/>
              <a:t>PBL (bl_physics)</a:t>
            </a:r>
          </a:p>
          <a:p>
            <a:pPr>
              <a:lnSpc>
                <a:spcPct val="90000"/>
              </a:lnSpc>
            </a:pPr>
            <a:r>
              <a:rPr lang="en-US" altLang="en-US" smtClean="0"/>
              <a:t>Cumulus parameterization (cu_physics)</a:t>
            </a:r>
          </a:p>
          <a:p>
            <a:pPr>
              <a:lnSpc>
                <a:spcPct val="90000"/>
              </a:lnSpc>
            </a:pPr>
            <a:r>
              <a:rPr lang="en-US" altLang="en-US" smtClean="0"/>
              <a:t>Microphysics (mp_physics)</a:t>
            </a:r>
          </a:p>
        </p:txBody>
      </p:sp>
      <p:sp>
        <p:nvSpPr>
          <p:cNvPr id="12292" name="Rectangle 1"/>
          <p:cNvSpPr>
            <a:spLocks noChangeArrowheads="1"/>
          </p:cNvSpPr>
          <p:nvPr/>
        </p:nvSpPr>
        <p:spPr bwMode="auto">
          <a:xfrm>
            <a:off x="1143000" y="6211887"/>
            <a:ext cx="762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1200" dirty="0" smtClean="0">
                <a:solidFill>
                  <a:prstClr val="white"/>
                </a:solidFill>
              </a:rPr>
              <a:t>http://www.google.fr/url?sa=t&amp;rct=j&amp;q=&amp;esrc=s&amp;source=web&amp;cd=2&amp;ved=0CDcQFjAB&amp;url=http%3A%2F%2Fwww.mmm.ucar.edu%2Fpeople%2Fdudhia%2Ffiles%2Fpresentations%2FWRF_Physics_Dudhia.ppt&amp;ei=mKjQUa3qJa6w4QSdnoDgCw&amp;usg=AFQjCNGb933vSVDkzHeeDRk-swIMEZdMrQ&amp;bvm=bv.48572450,d.bGE</a:t>
            </a:r>
          </a:p>
        </p:txBody>
      </p:sp>
    </p:spTree>
    <p:extLst>
      <p:ext uri="{BB962C8B-B14F-4D97-AF65-F5344CB8AC3E}">
        <p14:creationId xmlns:p14="http://schemas.microsoft.com/office/powerpoint/2010/main" val="35333278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fontScale="90000"/>
          </a:bodyPr>
          <a:lstStyle/>
          <a:p>
            <a:pPr fontAlgn="auto">
              <a:spcAft>
                <a:spcPts val="0"/>
              </a:spcAft>
              <a:defRPr/>
            </a:pPr>
            <a:r>
              <a:rPr lang="en-US" sz="3600" smtClean="0"/>
              <a:t>Different Schemes, Different Results</a:t>
            </a:r>
          </a:p>
        </p:txBody>
      </p:sp>
      <p:pic>
        <p:nvPicPr>
          <p:cNvPr id="2969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43000"/>
            <a:ext cx="9144000"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3"/>
          <p:cNvSpPr txBox="1">
            <a:spLocks noChangeArrowheads="1"/>
          </p:cNvSpPr>
          <p:nvPr/>
        </p:nvSpPr>
        <p:spPr bwMode="auto">
          <a:xfrm>
            <a:off x="838200" y="4778375"/>
            <a:ext cx="7620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t>Figure 4. Average rainfall rate, for a spring-season convective event (a), based on</a:t>
            </a:r>
          </a:p>
          <a:p>
            <a:pPr eaLnBrk="1" hangingPunct="1"/>
            <a:r>
              <a:rPr lang="en-US" altLang="en-US" sz="1400"/>
              <a:t>observations (OBS) and for five simulations that used different treatments for the convection -</a:t>
            </a:r>
          </a:p>
          <a:p>
            <a:pPr eaLnBrk="1" hangingPunct="1"/>
            <a:r>
              <a:rPr lang="en-US" altLang="en-US" sz="1400"/>
              <a:t>four different parameterizations, and no parameterization (EX). Also depicted is the rainfallrate</a:t>
            </a:r>
          </a:p>
          <a:p>
            <a:pPr eaLnBrk="1" hangingPunct="1"/>
            <a:r>
              <a:rPr lang="en-US" altLang="en-US" sz="1400"/>
              <a:t>bias score averaged for three warm-season convective events (b), again for each of the</a:t>
            </a:r>
          </a:p>
          <a:p>
            <a:pPr eaLnBrk="1" hangingPunct="1"/>
            <a:r>
              <a:rPr lang="en-US" altLang="en-US" sz="1400"/>
              <a:t>four parameterizations and for the use of no parameterization. The four convective</a:t>
            </a:r>
          </a:p>
          <a:p>
            <a:pPr eaLnBrk="1" hangingPunct="1"/>
            <a:r>
              <a:rPr lang="en-US" altLang="en-US" sz="1400"/>
              <a:t>parameterizations were the Grell (GR), Kain-Fritsch (KF), Betts-Miller (BM), and Anthes-</a:t>
            </a:r>
          </a:p>
          <a:p>
            <a:pPr eaLnBrk="1" hangingPunct="1"/>
            <a:r>
              <a:rPr lang="en-US" altLang="en-US" sz="1400"/>
              <a:t>Kuo (AK) schemes. Adapted from Wang and Seaman (1997).</a:t>
            </a:r>
          </a:p>
        </p:txBody>
      </p:sp>
    </p:spTree>
    <p:extLst>
      <p:ext uri="{BB962C8B-B14F-4D97-AF65-F5344CB8AC3E}">
        <p14:creationId xmlns:p14="http://schemas.microsoft.com/office/powerpoint/2010/main" val="2052271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844550" y="171450"/>
            <a:ext cx="8147050" cy="684213"/>
          </a:xfrm>
        </p:spPr>
        <p:txBody>
          <a:bodyPr>
            <a:normAutofit fontScale="90000"/>
          </a:bodyPr>
          <a:lstStyle/>
          <a:p>
            <a:pPr eaLnBrk="1" hangingPunct="1"/>
            <a:r>
              <a:rPr lang="en-US" altLang="en-US" i="1" smtClean="0">
                <a:solidFill>
                  <a:srgbClr val="FF0000"/>
                </a:solidFill>
              </a:rPr>
              <a:t>Opportunities for prediction</a:t>
            </a:r>
          </a:p>
        </p:txBody>
      </p:sp>
      <p:pic>
        <p:nvPicPr>
          <p:cNvPr id="129027" name="Picture 2" descr="water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75" y="2392363"/>
            <a:ext cx="5114925" cy="404653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23"/>
          <p:cNvGrpSpPr>
            <a:grpSpLocks/>
          </p:cNvGrpSpPr>
          <p:nvPr/>
        </p:nvGrpSpPr>
        <p:grpSpPr bwMode="auto">
          <a:xfrm>
            <a:off x="53975" y="917575"/>
            <a:ext cx="7404100" cy="5178425"/>
            <a:chOff x="204112" y="1042223"/>
            <a:chExt cx="7404029" cy="5178683"/>
          </a:xfrm>
        </p:grpSpPr>
        <p:sp>
          <p:nvSpPr>
            <p:cNvPr id="15" name="Oval 14"/>
            <p:cNvSpPr/>
            <p:nvPr/>
          </p:nvSpPr>
          <p:spPr>
            <a:xfrm>
              <a:off x="204112" y="2906041"/>
              <a:ext cx="1976419" cy="3314865"/>
            </a:xfrm>
            <a:prstGeom prst="ellipse">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Arc 15"/>
            <p:cNvSpPr/>
            <p:nvPr/>
          </p:nvSpPr>
          <p:spPr>
            <a:xfrm rot="16391231">
              <a:off x="2297103" y="160498"/>
              <a:ext cx="3635556" cy="5903856"/>
            </a:xfrm>
            <a:prstGeom prst="arc">
              <a:avLst>
                <a:gd name="adj1" fmla="val 16200000"/>
                <a:gd name="adj2" fmla="val 20523650"/>
              </a:avLst>
            </a:prstGeom>
            <a:ln w="76200">
              <a:solidFill>
                <a:srgbClr val="0033CC"/>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9039" name="TextBox 16"/>
            <p:cNvSpPr txBox="1">
              <a:spLocks noChangeArrowheads="1"/>
            </p:cNvSpPr>
            <p:nvPr/>
          </p:nvSpPr>
          <p:spPr bwMode="auto">
            <a:xfrm>
              <a:off x="3597035" y="1042223"/>
              <a:ext cx="4011106" cy="46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rgbClr val="330099"/>
                  </a:solidFill>
                  <a:latin typeface="Arial" panose="020B0604020202020204" pitchFamily="34" charset="0"/>
                </a:defRPr>
              </a:lvl1pPr>
              <a:lvl2pPr marL="742950" indent="-285750">
                <a:spcBef>
                  <a:spcPct val="20000"/>
                </a:spcBef>
                <a:buChar char="–"/>
                <a:defRPr sz="2000">
                  <a:solidFill>
                    <a:srgbClr val="330099"/>
                  </a:solidFill>
                  <a:latin typeface="Helvetica" panose="020B0604020202020204" pitchFamily="34" charset="0"/>
                  <a:cs typeface="Helvetica" panose="020B0604020202020204" pitchFamily="34" charset="0"/>
                </a:defRPr>
              </a:lvl2pPr>
              <a:lvl3pPr marL="1143000" indent="-228600">
                <a:spcBef>
                  <a:spcPct val="20000"/>
                </a:spcBef>
                <a:buChar char="•"/>
                <a:defRPr>
                  <a:solidFill>
                    <a:srgbClr val="330099"/>
                  </a:solidFill>
                  <a:latin typeface="Times New Roman" panose="02020603050405020304" pitchFamily="18" charset="0"/>
                  <a:cs typeface="Helvetica" panose="020B0604020202020204" pitchFamily="34" charset="0"/>
                </a:defRPr>
              </a:lvl3pPr>
              <a:lvl4pPr marL="1600200" indent="-228600">
                <a:spcBef>
                  <a:spcPct val="20000"/>
                </a:spcBef>
                <a:buChar char="–"/>
                <a:defRPr sz="1600">
                  <a:solidFill>
                    <a:srgbClr val="330099"/>
                  </a:solidFill>
                  <a:latin typeface="Helvetica" panose="020B0604020202020204" pitchFamily="34" charset="0"/>
                  <a:cs typeface="Helvetica" panose="020B0604020202020204" pitchFamily="34" charset="0"/>
                </a:defRPr>
              </a:lvl4pPr>
              <a:lvl5pPr marL="2057400" indent="-228600">
                <a:spcBef>
                  <a:spcPct val="20000"/>
                </a:spcBef>
                <a:buChar char="»"/>
                <a:defRPr sz="1600">
                  <a:solidFill>
                    <a:srgbClr val="330099"/>
                  </a:solidFill>
                  <a:latin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Char char="»"/>
                <a:defRPr sz="1600">
                  <a:solidFill>
                    <a:srgbClr val="330099"/>
                  </a:solidFill>
                  <a:latin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Char char="»"/>
                <a:defRPr sz="1600">
                  <a:solidFill>
                    <a:srgbClr val="330099"/>
                  </a:solidFill>
                  <a:latin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Char char="»"/>
                <a:defRPr sz="1600">
                  <a:solidFill>
                    <a:srgbClr val="330099"/>
                  </a:solidFill>
                  <a:latin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Char char="»"/>
                <a:defRPr sz="1600">
                  <a:solidFill>
                    <a:srgbClr val="330099"/>
                  </a:solidFill>
                  <a:latin typeface="Helvetica" panose="020B0604020202020204" pitchFamily="34" charset="0"/>
                  <a:cs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smtClean="0">
                  <a:ln>
                    <a:noFill/>
                  </a:ln>
                  <a:solidFill>
                    <a:srgbClr val="0033CC"/>
                  </a:solidFill>
                  <a:effectLst/>
                  <a:uLnTx/>
                  <a:uFillTx/>
                  <a:latin typeface="Arial" panose="020B0604020202020204" pitchFamily="34" charset="0"/>
                  <a:ea typeface="ＭＳ Ｐゴシック" panose="020B0600070205080204" pitchFamily="34" charset="-128"/>
                  <a:cs typeface="Arial" panose="020B0604020202020204" pitchFamily="34" charset="0"/>
                </a:rPr>
                <a:t>hydrological predictability</a:t>
              </a:r>
            </a:p>
          </p:txBody>
        </p:sp>
      </p:grpSp>
      <p:grpSp>
        <p:nvGrpSpPr>
          <p:cNvPr id="3" name="Group 22"/>
          <p:cNvGrpSpPr>
            <a:grpSpLocks/>
          </p:cNvGrpSpPr>
          <p:nvPr/>
        </p:nvGrpSpPr>
        <p:grpSpPr bwMode="auto">
          <a:xfrm>
            <a:off x="1209675" y="1460500"/>
            <a:ext cx="7448550" cy="2779713"/>
            <a:chOff x="1358870" y="1585322"/>
            <a:chExt cx="7449617" cy="2780142"/>
          </a:xfrm>
        </p:grpSpPr>
        <p:sp>
          <p:nvSpPr>
            <p:cNvPr id="20" name="Oval 19"/>
            <p:cNvSpPr/>
            <p:nvPr/>
          </p:nvSpPr>
          <p:spPr>
            <a:xfrm rot="16200000">
              <a:off x="2028880" y="1720299"/>
              <a:ext cx="1975155" cy="3315175"/>
            </a:xfrm>
            <a:prstGeom prst="ellipse">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Arc 20"/>
            <p:cNvSpPr/>
            <p:nvPr/>
          </p:nvSpPr>
          <p:spPr>
            <a:xfrm rot="16391231">
              <a:off x="5102723" y="-391387"/>
              <a:ext cx="1508358" cy="5903171"/>
            </a:xfrm>
            <a:prstGeom prst="arc">
              <a:avLst>
                <a:gd name="adj1" fmla="val 16200000"/>
                <a:gd name="adj2" fmla="val 17595949"/>
              </a:avLst>
            </a:prstGeom>
            <a:ln w="76200">
              <a:solidFill>
                <a:srgbClr val="0033CC"/>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9036" name="TextBox 21"/>
            <p:cNvSpPr txBox="1">
              <a:spLocks noChangeArrowheads="1"/>
            </p:cNvSpPr>
            <p:nvPr/>
          </p:nvSpPr>
          <p:spPr bwMode="auto">
            <a:xfrm>
              <a:off x="4348914" y="1585322"/>
              <a:ext cx="4372336" cy="46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rgbClr val="330099"/>
                  </a:solidFill>
                  <a:latin typeface="Arial" panose="020B0604020202020204" pitchFamily="34" charset="0"/>
                </a:defRPr>
              </a:lvl1pPr>
              <a:lvl2pPr marL="742950" indent="-285750">
                <a:spcBef>
                  <a:spcPct val="20000"/>
                </a:spcBef>
                <a:buChar char="–"/>
                <a:defRPr sz="2000">
                  <a:solidFill>
                    <a:srgbClr val="330099"/>
                  </a:solidFill>
                  <a:latin typeface="Helvetica" panose="020B0604020202020204" pitchFamily="34" charset="0"/>
                  <a:cs typeface="Helvetica" panose="020B0604020202020204" pitchFamily="34" charset="0"/>
                </a:defRPr>
              </a:lvl2pPr>
              <a:lvl3pPr marL="1143000" indent="-228600">
                <a:spcBef>
                  <a:spcPct val="20000"/>
                </a:spcBef>
                <a:buChar char="•"/>
                <a:defRPr>
                  <a:solidFill>
                    <a:srgbClr val="330099"/>
                  </a:solidFill>
                  <a:latin typeface="Times New Roman" panose="02020603050405020304" pitchFamily="18" charset="0"/>
                  <a:cs typeface="Helvetica" panose="020B0604020202020204" pitchFamily="34" charset="0"/>
                </a:defRPr>
              </a:lvl3pPr>
              <a:lvl4pPr marL="1600200" indent="-228600">
                <a:spcBef>
                  <a:spcPct val="20000"/>
                </a:spcBef>
                <a:buChar char="–"/>
                <a:defRPr sz="1600">
                  <a:solidFill>
                    <a:srgbClr val="330099"/>
                  </a:solidFill>
                  <a:latin typeface="Helvetica" panose="020B0604020202020204" pitchFamily="34" charset="0"/>
                  <a:cs typeface="Helvetica" panose="020B0604020202020204" pitchFamily="34" charset="0"/>
                </a:defRPr>
              </a:lvl4pPr>
              <a:lvl5pPr marL="2057400" indent="-228600">
                <a:spcBef>
                  <a:spcPct val="20000"/>
                </a:spcBef>
                <a:buChar char="»"/>
                <a:defRPr sz="1600">
                  <a:solidFill>
                    <a:srgbClr val="330099"/>
                  </a:solidFill>
                  <a:latin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Char char="»"/>
                <a:defRPr sz="1600">
                  <a:solidFill>
                    <a:srgbClr val="330099"/>
                  </a:solidFill>
                  <a:latin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Char char="»"/>
                <a:defRPr sz="1600">
                  <a:solidFill>
                    <a:srgbClr val="330099"/>
                  </a:solidFill>
                  <a:latin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Char char="»"/>
                <a:defRPr sz="1600">
                  <a:solidFill>
                    <a:srgbClr val="330099"/>
                  </a:solidFill>
                  <a:latin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Char char="»"/>
                <a:defRPr sz="1600">
                  <a:solidFill>
                    <a:srgbClr val="330099"/>
                  </a:solidFill>
                  <a:latin typeface="Helvetica" panose="020B0604020202020204" pitchFamily="34" charset="0"/>
                  <a:cs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smtClean="0">
                  <a:ln>
                    <a:noFill/>
                  </a:ln>
                  <a:solidFill>
                    <a:srgbClr val="0033CC"/>
                  </a:solidFill>
                  <a:effectLst/>
                  <a:uLnTx/>
                  <a:uFillTx/>
                  <a:latin typeface="Arial" panose="020B0604020202020204" pitchFamily="34" charset="0"/>
                  <a:ea typeface="ＭＳ Ｐゴシック" panose="020B0600070205080204" pitchFamily="34" charset="-128"/>
                  <a:cs typeface="Arial" panose="020B0604020202020204" pitchFamily="34" charset="0"/>
                </a:rPr>
                <a:t>meteorological predictability</a:t>
              </a:r>
            </a:p>
          </p:txBody>
        </p:sp>
      </p:grpSp>
      <p:sp>
        <p:nvSpPr>
          <p:cNvPr id="129030" name="TextBox 24"/>
          <p:cNvSpPr txBox="1">
            <a:spLocks noChangeArrowheads="1"/>
          </p:cNvSpPr>
          <p:nvPr/>
        </p:nvSpPr>
        <p:spPr bwMode="auto">
          <a:xfrm>
            <a:off x="2870200" y="6416675"/>
            <a:ext cx="2805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spcBef>
                <a:spcPct val="20000"/>
              </a:spcBef>
              <a:buChar char="•"/>
              <a:defRPr sz="2400" b="1">
                <a:solidFill>
                  <a:srgbClr val="330099"/>
                </a:solidFill>
                <a:latin typeface="Arial" panose="020B0604020202020204" pitchFamily="34" charset="0"/>
              </a:defRPr>
            </a:lvl1pPr>
            <a:lvl2pPr marL="742950" indent="-285750">
              <a:spcBef>
                <a:spcPct val="20000"/>
              </a:spcBef>
              <a:buChar char="–"/>
              <a:defRPr sz="2000">
                <a:solidFill>
                  <a:srgbClr val="330099"/>
                </a:solidFill>
                <a:latin typeface="Helvetica" panose="020B0604020202020204" pitchFamily="34" charset="0"/>
                <a:cs typeface="Helvetica" panose="020B0604020202020204" pitchFamily="34" charset="0"/>
              </a:defRPr>
            </a:lvl2pPr>
            <a:lvl3pPr marL="1143000" indent="-228600">
              <a:spcBef>
                <a:spcPct val="20000"/>
              </a:spcBef>
              <a:buChar char="•"/>
              <a:defRPr>
                <a:solidFill>
                  <a:srgbClr val="330099"/>
                </a:solidFill>
                <a:latin typeface="Times New Roman" panose="02020603050405020304" pitchFamily="18" charset="0"/>
                <a:cs typeface="Helvetica" panose="020B0604020202020204" pitchFamily="34" charset="0"/>
              </a:defRPr>
            </a:lvl3pPr>
            <a:lvl4pPr marL="1600200" indent="-228600">
              <a:spcBef>
                <a:spcPct val="20000"/>
              </a:spcBef>
              <a:buChar char="–"/>
              <a:defRPr sz="1600">
                <a:solidFill>
                  <a:srgbClr val="330099"/>
                </a:solidFill>
                <a:latin typeface="Helvetica" panose="020B0604020202020204" pitchFamily="34" charset="0"/>
                <a:cs typeface="Helvetica" panose="020B0604020202020204" pitchFamily="34" charset="0"/>
              </a:defRPr>
            </a:lvl4pPr>
            <a:lvl5pPr marL="2057400" indent="-228600">
              <a:spcBef>
                <a:spcPct val="20000"/>
              </a:spcBef>
              <a:buChar char="»"/>
              <a:defRPr sz="1600">
                <a:solidFill>
                  <a:srgbClr val="330099"/>
                </a:solidFill>
                <a:latin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Char char="»"/>
              <a:defRPr sz="1600">
                <a:solidFill>
                  <a:srgbClr val="330099"/>
                </a:solidFill>
                <a:latin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Char char="»"/>
              <a:defRPr sz="1600">
                <a:solidFill>
                  <a:srgbClr val="330099"/>
                </a:solidFill>
                <a:latin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Char char="»"/>
              <a:defRPr sz="1600">
                <a:solidFill>
                  <a:srgbClr val="330099"/>
                </a:solidFill>
                <a:latin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Char char="»"/>
              <a:defRPr sz="1600">
                <a:solidFill>
                  <a:srgbClr val="330099"/>
                </a:solidFill>
                <a:latin typeface="Helvetica" panose="020B0604020202020204" pitchFamily="34" charset="0"/>
                <a:cs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Water Cycle (from NASA)</a:t>
            </a:r>
          </a:p>
        </p:txBody>
      </p:sp>
      <p:sp>
        <p:nvSpPr>
          <p:cNvPr id="26" name="TextBox 25"/>
          <p:cNvSpPr txBox="1"/>
          <p:nvPr/>
        </p:nvSpPr>
        <p:spPr>
          <a:xfrm>
            <a:off x="5653088" y="2393950"/>
            <a:ext cx="3341687" cy="1200150"/>
          </a:xfrm>
          <a:prstGeom prst="rect">
            <a:avLst/>
          </a:prstGeom>
          <a:noFill/>
        </p:spPr>
        <p:txBody>
          <a:bodyPr lIns="91430" tIns="45716" rIns="91430" bIns="45716">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sng" strike="noStrike" kern="1200" cap="none" spc="0" normalizeH="0" baseline="0" noProof="0" dirty="0">
                <a:ln>
                  <a:noFill/>
                </a:ln>
                <a:solidFill>
                  <a:srgbClr val="FFFF00"/>
                </a:solidFill>
                <a:effectLst/>
                <a:uLnTx/>
                <a:uFillTx/>
                <a:latin typeface="Arial" charset="0"/>
                <a:ea typeface="+mn-ea"/>
                <a:cs typeface="Arial" panose="020B0604020202020204" pitchFamily="34" charset="0"/>
              </a:rPr>
              <a:t>Hydrological predictability: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00"/>
                </a:solidFill>
                <a:effectLst/>
                <a:uLnTx/>
                <a:uFillTx/>
                <a:latin typeface="Arial" charset="0"/>
                <a:ea typeface="+mn-ea"/>
                <a:cs typeface="Arial" panose="020B0604020202020204" pitchFamily="34" charset="0"/>
              </a:rPr>
              <a:t>How well can we estimate the amount of water stored in the snow and soil? </a:t>
            </a:r>
            <a:endParaRPr kumimoji="0" lang="en-US" sz="1800" b="0" i="0" u="none" strike="noStrike" kern="1200" cap="none" spc="0" normalizeH="0" baseline="0" noProof="0" dirty="0">
              <a:ln>
                <a:noFill/>
              </a:ln>
              <a:solidFill>
                <a:srgbClr val="FFFF00"/>
              </a:solidFill>
              <a:effectLst/>
              <a:uLnTx/>
              <a:uFillTx/>
              <a:latin typeface="Arial" charset="0"/>
              <a:ea typeface="+mn-ea"/>
              <a:cs typeface="Arial" panose="020B0604020202020204" pitchFamily="34" charset="0"/>
            </a:endParaRPr>
          </a:p>
        </p:txBody>
      </p:sp>
      <p:sp>
        <p:nvSpPr>
          <p:cNvPr id="27" name="TextBox 26"/>
          <p:cNvSpPr txBox="1">
            <a:spLocks noChangeArrowheads="1"/>
          </p:cNvSpPr>
          <p:nvPr/>
        </p:nvSpPr>
        <p:spPr bwMode="auto">
          <a:xfrm>
            <a:off x="5653088" y="4648200"/>
            <a:ext cx="33416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a:spcBef>
                <a:spcPct val="20000"/>
              </a:spcBef>
              <a:buChar char="•"/>
              <a:defRPr sz="2400" b="1">
                <a:solidFill>
                  <a:srgbClr val="330099"/>
                </a:solidFill>
                <a:latin typeface="Arial" panose="020B0604020202020204" pitchFamily="34" charset="0"/>
              </a:defRPr>
            </a:lvl1pPr>
            <a:lvl2pPr marL="742950" indent="-285750">
              <a:spcBef>
                <a:spcPct val="20000"/>
              </a:spcBef>
              <a:buChar char="–"/>
              <a:defRPr sz="2000">
                <a:solidFill>
                  <a:srgbClr val="330099"/>
                </a:solidFill>
                <a:latin typeface="Helvetica" panose="020B0604020202020204" pitchFamily="34" charset="0"/>
                <a:cs typeface="Helvetica" panose="020B0604020202020204" pitchFamily="34" charset="0"/>
              </a:defRPr>
            </a:lvl2pPr>
            <a:lvl3pPr marL="1143000" indent="-228600">
              <a:spcBef>
                <a:spcPct val="20000"/>
              </a:spcBef>
              <a:buChar char="•"/>
              <a:defRPr>
                <a:solidFill>
                  <a:srgbClr val="330099"/>
                </a:solidFill>
                <a:latin typeface="Times New Roman" panose="02020603050405020304" pitchFamily="18" charset="0"/>
                <a:cs typeface="Helvetica" panose="020B0604020202020204" pitchFamily="34" charset="0"/>
              </a:defRPr>
            </a:lvl3pPr>
            <a:lvl4pPr marL="1600200" indent="-228600">
              <a:spcBef>
                <a:spcPct val="20000"/>
              </a:spcBef>
              <a:buChar char="–"/>
              <a:defRPr sz="1600">
                <a:solidFill>
                  <a:srgbClr val="330099"/>
                </a:solidFill>
                <a:latin typeface="Helvetica" panose="020B0604020202020204" pitchFamily="34" charset="0"/>
                <a:cs typeface="Helvetica" panose="020B0604020202020204" pitchFamily="34" charset="0"/>
              </a:defRPr>
            </a:lvl4pPr>
            <a:lvl5pPr marL="2057400" indent="-228600">
              <a:spcBef>
                <a:spcPct val="20000"/>
              </a:spcBef>
              <a:buChar char="»"/>
              <a:defRPr sz="1600">
                <a:solidFill>
                  <a:srgbClr val="330099"/>
                </a:solidFill>
                <a:latin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Char char="»"/>
              <a:defRPr sz="1600">
                <a:solidFill>
                  <a:srgbClr val="330099"/>
                </a:solidFill>
                <a:latin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Char char="»"/>
              <a:defRPr sz="1600">
                <a:solidFill>
                  <a:srgbClr val="330099"/>
                </a:solidFill>
                <a:latin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Char char="»"/>
              <a:defRPr sz="1600">
                <a:solidFill>
                  <a:srgbClr val="330099"/>
                </a:solidFill>
                <a:latin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Char char="»"/>
              <a:defRPr sz="1600">
                <a:solidFill>
                  <a:srgbClr val="330099"/>
                </a:solidFill>
                <a:latin typeface="Helvetica" panose="020B0604020202020204" pitchFamily="34" charset="0"/>
                <a:cs typeface="Helvetica"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sng" strike="noStrike" kern="1200" cap="none" spc="0" normalizeH="0" baseline="0" noProof="0" dirty="0" smtClean="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Meteorological predictability: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smtClean="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How well can we forecast the weather?</a:t>
            </a:r>
            <a:endParaRPr kumimoji="0" lang="en-US" altLang="en-US" sz="1800" b="0" i="0" u="none" strike="noStrike" kern="1200" cap="none" spc="0" normalizeH="0" baseline="0" noProof="0" dirty="0" smtClean="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129033" name="Picture 7" descr="NCAR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650" y="6129338"/>
            <a:ext cx="8953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1015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914400" y="228600"/>
            <a:ext cx="8229600" cy="795338"/>
          </a:xfrm>
        </p:spPr>
        <p:txBody>
          <a:bodyPr/>
          <a:lstStyle/>
          <a:p>
            <a:r>
              <a:rPr lang="en-US" altLang="en-US" dirty="0" smtClean="0"/>
              <a:t>Value of high-resolution </a:t>
            </a:r>
            <a:br>
              <a:rPr lang="en-US" altLang="en-US" dirty="0" smtClean="0"/>
            </a:br>
            <a:r>
              <a:rPr lang="en-US" altLang="en-US" dirty="0" smtClean="0"/>
              <a:t>regional model</a:t>
            </a:r>
          </a:p>
        </p:txBody>
      </p:sp>
      <p:pic>
        <p:nvPicPr>
          <p:cNvPr id="19459" name="Picture 7" descr="model_terrain_animation.gif"/>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7175" y="1878013"/>
            <a:ext cx="8751888"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0" name="Group 11"/>
          <p:cNvGrpSpPr>
            <a:grpSpLocks/>
          </p:cNvGrpSpPr>
          <p:nvPr/>
        </p:nvGrpSpPr>
        <p:grpSpPr bwMode="auto">
          <a:xfrm>
            <a:off x="5403850" y="1296988"/>
            <a:ext cx="3740150" cy="1865312"/>
            <a:chOff x="5403494" y="1296449"/>
            <a:chExt cx="3740506" cy="1866290"/>
          </a:xfrm>
        </p:grpSpPr>
        <p:pic>
          <p:nvPicPr>
            <p:cNvPr id="19462" name="Picture 8" descr="Surface_002.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03494" y="1296449"/>
              <a:ext cx="3740506" cy="186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10"/>
            <p:cNvSpPr txBox="1">
              <a:spLocks noChangeArrowheads="1"/>
            </p:cNvSpPr>
            <p:nvPr/>
          </p:nvSpPr>
          <p:spPr bwMode="auto">
            <a:xfrm>
              <a:off x="5789613" y="1329296"/>
              <a:ext cx="1718777"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1400" smtClean="0">
                  <a:solidFill>
                    <a:srgbClr val="000000"/>
                  </a:solidFill>
                  <a:cs typeface="Arial" pitchFamily="34" charset="0"/>
                </a:rPr>
                <a:t>Resolution : 2.4 km</a:t>
              </a:r>
            </a:p>
          </p:txBody>
        </p:sp>
      </p:grpSp>
      <p:pic>
        <p:nvPicPr>
          <p:cNvPr id="19461" name="Picture 4" descr="image of Rocky Mtns headwater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86600" y="152400"/>
            <a:ext cx="142240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NCAR_Logo"/>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248650" y="6153150"/>
            <a:ext cx="8953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82923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914400" y="304800"/>
            <a:ext cx="7770813" cy="657225"/>
          </a:xfrm>
        </p:spPr>
        <p:txBody>
          <a:bodyPr/>
          <a:lstStyle/>
          <a:p>
            <a:pPr algn="ctr"/>
            <a:r>
              <a:rPr lang="en-US" altLang="en-US" sz="2400" smtClean="0"/>
              <a:t>Snowpack in Central Rockies:  too little at high elevation and melts three months too early at coarse resolution</a:t>
            </a:r>
            <a:endParaRPr lang="en-US" altLang="en-US" sz="2000" smtClean="0"/>
          </a:p>
        </p:txBody>
      </p:sp>
      <p:sp>
        <p:nvSpPr>
          <p:cNvPr id="6" name="TextBox 5"/>
          <p:cNvSpPr txBox="1"/>
          <p:nvPr/>
        </p:nvSpPr>
        <p:spPr>
          <a:xfrm>
            <a:off x="2260600" y="1219200"/>
            <a:ext cx="1603375" cy="307975"/>
          </a:xfrm>
          <a:prstGeom prst="rect">
            <a:avLst/>
          </a:prstGeom>
          <a:noFill/>
          <a:ln>
            <a:noFill/>
          </a:ln>
          <a:effectLst>
            <a:outerShdw blurRad="50800" dist="38100" dir="2700000" algn="tl" rotWithShape="0">
              <a:srgbClr val="000000">
                <a:alpha val="43000"/>
              </a:srgbClr>
            </a:outerShdw>
          </a:effectLst>
        </p:spPr>
        <p:txBody>
          <a:bodyPr lIns="91061" tIns="45531" rIns="91061" bIns="45531">
            <a:spAutoFit/>
          </a:bodyPr>
          <a:lstStyle/>
          <a:p>
            <a:pPr algn="ctr" defTabSz="455313" fontAlgn="base">
              <a:spcBef>
                <a:spcPct val="0"/>
              </a:spcBef>
              <a:spcAft>
                <a:spcPct val="0"/>
              </a:spcAft>
              <a:defRPr/>
            </a:pPr>
            <a:r>
              <a:rPr lang="en-US" sz="1400" dirty="0">
                <a:solidFill>
                  <a:srgbClr val="000000"/>
                </a:solidFill>
                <a:cs typeface="Arial" pitchFamily="34" charset="0"/>
              </a:rPr>
              <a:t>36 km</a:t>
            </a:r>
          </a:p>
        </p:txBody>
      </p:sp>
      <p:sp>
        <p:nvSpPr>
          <p:cNvPr id="7" name="TextBox 6"/>
          <p:cNvSpPr txBox="1"/>
          <p:nvPr/>
        </p:nvSpPr>
        <p:spPr>
          <a:xfrm>
            <a:off x="4984750" y="1219200"/>
            <a:ext cx="1603375" cy="307975"/>
          </a:xfrm>
          <a:prstGeom prst="rect">
            <a:avLst/>
          </a:prstGeom>
          <a:noFill/>
          <a:ln>
            <a:noFill/>
          </a:ln>
          <a:effectLst>
            <a:outerShdw blurRad="50800" dist="38100" dir="2700000" algn="tl" rotWithShape="0">
              <a:srgbClr val="000000">
                <a:alpha val="43000"/>
              </a:srgbClr>
            </a:outerShdw>
          </a:effectLst>
        </p:spPr>
        <p:txBody>
          <a:bodyPr lIns="91061" tIns="45531" rIns="91061" bIns="45531">
            <a:spAutoFit/>
          </a:bodyPr>
          <a:lstStyle/>
          <a:p>
            <a:pPr algn="ctr" defTabSz="455313" fontAlgn="base">
              <a:spcBef>
                <a:spcPct val="0"/>
              </a:spcBef>
              <a:spcAft>
                <a:spcPct val="0"/>
              </a:spcAft>
              <a:defRPr/>
            </a:pPr>
            <a:r>
              <a:rPr lang="en-US" sz="1400" dirty="0">
                <a:solidFill>
                  <a:srgbClr val="000000"/>
                </a:solidFill>
                <a:cs typeface="Arial" pitchFamily="34" charset="0"/>
              </a:rPr>
              <a:t>2 km</a:t>
            </a:r>
          </a:p>
        </p:txBody>
      </p:sp>
      <p:pic>
        <p:nvPicPr>
          <p:cNvPr id="20485" name="Picture 9" descr="WRFV3_NARR_36kmBMJ_SWE_subdomain_20080415.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60550" y="1600200"/>
            <a:ext cx="2403475"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0" descr="WRFV3_NARR_02km_SWE_subdomain_20080415.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03750" y="1584325"/>
            <a:ext cx="23653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Box 2"/>
          <p:cNvSpPr txBox="1">
            <a:spLocks noChangeArrowheads="1"/>
          </p:cNvSpPr>
          <p:nvPr/>
        </p:nvSpPr>
        <p:spPr bwMode="auto">
          <a:xfrm>
            <a:off x="1600200" y="6138863"/>
            <a:ext cx="57419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1600" b="1" smtClean="0">
                <a:solidFill>
                  <a:srgbClr val="330099"/>
                </a:solidFill>
                <a:cs typeface="Arial" pitchFamily="34" charset="0"/>
              </a:rPr>
              <a:t>April 15 </a:t>
            </a:r>
            <a:r>
              <a:rPr lang="en-US" altLang="en-US" sz="1600" b="1" smtClean="0">
                <a:solidFill>
                  <a:srgbClr val="000000"/>
                </a:solidFill>
                <a:cs typeface="Arial" pitchFamily="34" charset="0"/>
              </a:rPr>
              <a:t>snapshot of snow pack at two model resolutions</a:t>
            </a:r>
          </a:p>
          <a:p>
            <a:pPr algn="ctr" eaLnBrk="1" fontAlgn="base" hangingPunct="1">
              <a:spcBef>
                <a:spcPct val="0"/>
              </a:spcBef>
              <a:spcAft>
                <a:spcPct val="0"/>
              </a:spcAft>
            </a:pPr>
            <a:r>
              <a:rPr lang="en-US" altLang="en-US" sz="1600" b="1" smtClean="0">
                <a:solidFill>
                  <a:srgbClr val="000000"/>
                </a:solidFill>
                <a:cs typeface="Arial" pitchFamily="34" charset="0"/>
              </a:rPr>
              <a:t>(Simulation of 2007-2008 water year)</a:t>
            </a:r>
          </a:p>
        </p:txBody>
      </p:sp>
      <p:pic>
        <p:nvPicPr>
          <p:cNvPr id="8" name="Picture 7" descr="NCAR_Log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248650" y="6153150"/>
            <a:ext cx="8953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51255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idx="1"/>
          </p:nvPr>
        </p:nvSpPr>
        <p:spPr>
          <a:xfrm>
            <a:off x="0" y="1208088"/>
            <a:ext cx="3676650" cy="4525962"/>
          </a:xfrm>
        </p:spPr>
        <p:txBody>
          <a:bodyPr rtlCol="0">
            <a:noAutofit/>
          </a:bodyPr>
          <a:lstStyle/>
          <a:p>
            <a:pPr eaLnBrk="1" fontAlgn="auto" hangingPunct="1">
              <a:spcAft>
                <a:spcPts val="0"/>
              </a:spcAft>
              <a:defRPr/>
            </a:pPr>
            <a:r>
              <a:rPr lang="en-US" sz="1800" dirty="0" smtClean="0">
                <a:solidFill>
                  <a:schemeClr val="tx2">
                    <a:lumMod val="75000"/>
                  </a:schemeClr>
                </a:solidFill>
              </a:rPr>
              <a:t>NHDPlusV2-Encompassing Domain</a:t>
            </a:r>
            <a:endParaRPr lang="en-US" sz="1800" dirty="0" smtClean="0">
              <a:solidFill>
                <a:srgbClr val="002060"/>
              </a:solidFill>
            </a:endParaRPr>
          </a:p>
          <a:p>
            <a:pPr eaLnBrk="1" fontAlgn="auto" hangingPunct="1">
              <a:spcAft>
                <a:spcPts val="0"/>
              </a:spcAft>
              <a:defRPr/>
            </a:pPr>
            <a:r>
              <a:rPr lang="en-US" sz="1800" dirty="0">
                <a:solidFill>
                  <a:srgbClr val="002060"/>
                </a:solidFill>
              </a:rPr>
              <a:t>1</a:t>
            </a:r>
            <a:r>
              <a:rPr lang="en-US" sz="1800" dirty="0" smtClean="0">
                <a:solidFill>
                  <a:srgbClr val="002060"/>
                </a:solidFill>
              </a:rPr>
              <a:t>km </a:t>
            </a:r>
            <a:r>
              <a:rPr lang="en-US" sz="1800" dirty="0" err="1">
                <a:solidFill>
                  <a:srgbClr val="002060"/>
                </a:solidFill>
              </a:rPr>
              <a:t>NoahMP</a:t>
            </a:r>
            <a:r>
              <a:rPr lang="en-US" sz="1800" dirty="0">
                <a:solidFill>
                  <a:srgbClr val="002060"/>
                </a:solidFill>
              </a:rPr>
              <a:t> land </a:t>
            </a:r>
            <a:r>
              <a:rPr lang="en-US" sz="1800" dirty="0" smtClean="0">
                <a:solidFill>
                  <a:srgbClr val="002060"/>
                </a:solidFill>
              </a:rPr>
              <a:t>model:</a:t>
            </a:r>
          </a:p>
          <a:p>
            <a:pPr lvl="1" eaLnBrk="1" fontAlgn="auto" hangingPunct="1">
              <a:spcAft>
                <a:spcPts val="0"/>
              </a:spcAft>
              <a:defRPr/>
            </a:pPr>
            <a:r>
              <a:rPr lang="en-US" sz="1600" dirty="0" smtClean="0">
                <a:solidFill>
                  <a:srgbClr val="002060"/>
                </a:solidFill>
              </a:rPr>
              <a:t>USGS-NLCD </a:t>
            </a:r>
            <a:r>
              <a:rPr lang="en-US" sz="1600" dirty="0">
                <a:solidFill>
                  <a:srgbClr val="002060"/>
                </a:solidFill>
              </a:rPr>
              <a:t>l</a:t>
            </a:r>
            <a:r>
              <a:rPr lang="en-US" sz="1600" dirty="0" smtClean="0">
                <a:solidFill>
                  <a:srgbClr val="002060"/>
                </a:solidFill>
              </a:rPr>
              <a:t>and cover (2011)</a:t>
            </a:r>
          </a:p>
          <a:p>
            <a:pPr lvl="1" eaLnBrk="1" fontAlgn="auto" hangingPunct="1">
              <a:spcAft>
                <a:spcPts val="0"/>
              </a:spcAft>
              <a:defRPr/>
            </a:pPr>
            <a:r>
              <a:rPr lang="en-US" sz="1600" dirty="0" smtClean="0">
                <a:solidFill>
                  <a:srgbClr val="002060"/>
                </a:solidFill>
              </a:rPr>
              <a:t>NRCS STATSGO, 1km soils</a:t>
            </a:r>
          </a:p>
          <a:p>
            <a:pPr lvl="1" eaLnBrk="1" fontAlgn="auto" hangingPunct="1">
              <a:spcAft>
                <a:spcPts val="0"/>
              </a:spcAft>
              <a:defRPr/>
            </a:pPr>
            <a:r>
              <a:rPr lang="en-US" sz="1600" dirty="0" smtClean="0">
                <a:solidFill>
                  <a:srgbClr val="002060"/>
                </a:solidFill>
              </a:rPr>
              <a:t>Climatological vegetation structure (v1.0)</a:t>
            </a:r>
          </a:p>
          <a:p>
            <a:pPr eaLnBrk="1" fontAlgn="auto" hangingPunct="1">
              <a:spcAft>
                <a:spcPts val="0"/>
              </a:spcAft>
              <a:defRPr/>
            </a:pPr>
            <a:r>
              <a:rPr lang="en-US" sz="2000" dirty="0" smtClean="0">
                <a:solidFill>
                  <a:srgbClr val="002060"/>
                </a:solidFill>
              </a:rPr>
              <a:t>250m routing</a:t>
            </a:r>
          </a:p>
          <a:p>
            <a:pPr lvl="1" eaLnBrk="1" fontAlgn="auto" hangingPunct="1">
              <a:spcAft>
                <a:spcPts val="0"/>
              </a:spcAft>
              <a:defRPr/>
            </a:pPr>
            <a:r>
              <a:rPr lang="en-US" sz="1600" dirty="0" smtClean="0">
                <a:solidFill>
                  <a:srgbClr val="002060"/>
                </a:solidFill>
              </a:rPr>
              <a:t>Diffusive wave overland flow</a:t>
            </a:r>
          </a:p>
          <a:p>
            <a:pPr lvl="1" eaLnBrk="1" fontAlgn="auto" hangingPunct="1">
              <a:spcAft>
                <a:spcPts val="0"/>
              </a:spcAft>
              <a:defRPr/>
            </a:pPr>
            <a:r>
              <a:rPr lang="en-US" sz="1600" dirty="0" smtClean="0">
                <a:solidFill>
                  <a:srgbClr val="002060"/>
                </a:solidFill>
              </a:rPr>
              <a:t>Saturated subsurface flow</a:t>
            </a:r>
          </a:p>
          <a:p>
            <a:pPr lvl="1" eaLnBrk="1" fontAlgn="auto" hangingPunct="1">
              <a:spcAft>
                <a:spcPts val="0"/>
              </a:spcAft>
              <a:defRPr/>
            </a:pPr>
            <a:r>
              <a:rPr lang="en-US" sz="1600" dirty="0" smtClean="0">
                <a:solidFill>
                  <a:srgbClr val="002060"/>
                </a:solidFill>
              </a:rPr>
              <a:t>NHDPlusv2 catchment-based </a:t>
            </a:r>
            <a:r>
              <a:rPr lang="en-US" sz="1600" dirty="0" err="1" smtClean="0">
                <a:solidFill>
                  <a:srgbClr val="002060"/>
                </a:solidFill>
              </a:rPr>
              <a:t>baseflow</a:t>
            </a:r>
            <a:r>
              <a:rPr lang="en-US" sz="1600" dirty="0" smtClean="0">
                <a:solidFill>
                  <a:srgbClr val="002060"/>
                </a:solidFill>
              </a:rPr>
              <a:t> parameterization</a:t>
            </a:r>
          </a:p>
          <a:p>
            <a:pPr eaLnBrk="1" fontAlgn="auto" hangingPunct="1">
              <a:spcAft>
                <a:spcPts val="0"/>
              </a:spcAft>
              <a:defRPr/>
            </a:pPr>
            <a:r>
              <a:rPr lang="en-US" sz="2000" dirty="0" smtClean="0">
                <a:solidFill>
                  <a:srgbClr val="002060"/>
                </a:solidFill>
              </a:rPr>
              <a:t>NHDPlusv2 channel routing</a:t>
            </a:r>
          </a:p>
          <a:p>
            <a:pPr lvl="1" eaLnBrk="1" fontAlgn="auto" hangingPunct="1">
              <a:spcAft>
                <a:spcPts val="0"/>
              </a:spcAft>
              <a:defRPr/>
            </a:pPr>
            <a:r>
              <a:rPr lang="en-US" sz="1600" dirty="0" smtClean="0">
                <a:solidFill>
                  <a:srgbClr val="002060"/>
                </a:solidFill>
              </a:rPr>
              <a:t>Muskingum-</a:t>
            </a:r>
            <a:r>
              <a:rPr lang="en-US" sz="1600" dirty="0" err="1" smtClean="0">
                <a:solidFill>
                  <a:srgbClr val="002060"/>
                </a:solidFill>
              </a:rPr>
              <a:t>Cunge</a:t>
            </a:r>
            <a:r>
              <a:rPr lang="en-US" sz="1600" dirty="0" smtClean="0">
                <a:solidFill>
                  <a:srgbClr val="002060"/>
                </a:solidFill>
              </a:rPr>
              <a:t> </a:t>
            </a:r>
          </a:p>
          <a:p>
            <a:pPr lvl="1" eaLnBrk="1" fontAlgn="auto" hangingPunct="1">
              <a:spcAft>
                <a:spcPts val="0"/>
              </a:spcAft>
              <a:defRPr/>
            </a:pPr>
            <a:r>
              <a:rPr lang="en-US" sz="1600" dirty="0" err="1" smtClean="0">
                <a:solidFill>
                  <a:srgbClr val="002060"/>
                </a:solidFill>
              </a:rPr>
              <a:t>oCONUS</a:t>
            </a:r>
            <a:r>
              <a:rPr lang="en-US" sz="1600" dirty="0" smtClean="0">
                <a:solidFill>
                  <a:srgbClr val="002060"/>
                </a:solidFill>
              </a:rPr>
              <a:t> manual reach processing….</a:t>
            </a:r>
          </a:p>
          <a:p>
            <a:pPr lvl="1" eaLnBrk="1" fontAlgn="auto" hangingPunct="1">
              <a:spcAft>
                <a:spcPts val="0"/>
              </a:spcAft>
              <a:defRPr/>
            </a:pPr>
            <a:r>
              <a:rPr lang="en-US" sz="1600" dirty="0" smtClean="0">
                <a:solidFill>
                  <a:srgbClr val="002060"/>
                </a:solidFill>
              </a:rPr>
              <a:t>2.7M river reaches</a:t>
            </a:r>
          </a:p>
          <a:p>
            <a:pPr lvl="1" eaLnBrk="1" fontAlgn="auto" hangingPunct="1">
              <a:spcAft>
                <a:spcPts val="0"/>
              </a:spcAft>
              <a:defRPr/>
            </a:pPr>
            <a:r>
              <a:rPr lang="en-US" sz="1600" dirty="0" smtClean="0">
                <a:solidFill>
                  <a:srgbClr val="002060"/>
                </a:solidFill>
              </a:rPr>
              <a:t>1260 passive, level-pool reservoirs </a:t>
            </a:r>
          </a:p>
        </p:txBody>
      </p:sp>
      <p:pic>
        <p:nvPicPr>
          <p:cNvPr id="144387" name="Picture 18"/>
          <p:cNvPicPr>
            <a:picLocks noChangeAspect="1"/>
          </p:cNvPicPr>
          <p:nvPr/>
        </p:nvPicPr>
        <p:blipFill>
          <a:blip r:embed="rId2">
            <a:extLst>
              <a:ext uri="{28A0092B-C50C-407E-A947-70E740481C1C}">
                <a14:useLocalDpi xmlns:a14="http://schemas.microsoft.com/office/drawing/2010/main" val="0"/>
              </a:ext>
            </a:extLst>
          </a:blip>
          <a:srcRect l="2965" t="5748" r="18254" b="2759"/>
          <a:stretch>
            <a:fillRect/>
          </a:stretch>
        </p:blipFill>
        <p:spPr bwMode="auto">
          <a:xfrm>
            <a:off x="3392488" y="1458913"/>
            <a:ext cx="5664200" cy="433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t="5559" b="11049"/>
          <a:stretch>
            <a:fillRect/>
          </a:stretch>
        </p:blipFill>
        <p:spPr bwMode="auto">
          <a:xfrm>
            <a:off x="3503613" y="1701800"/>
            <a:ext cx="5443537"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0" y="0"/>
            <a:ext cx="9144000" cy="609600"/>
          </a:xfrm>
          <a:prstGeom prst="rect">
            <a:avLst/>
          </a:prstGeom>
          <a:solidFill>
            <a:srgbClr val="0070C0"/>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ahoma"/>
                <a:ea typeface="+mj-ea"/>
                <a:cs typeface="+mj-cs"/>
              </a:rPr>
              <a:t>National Water Model v1.0 Physics Configuration</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a:ea typeface="+mj-ea"/>
              <a:cs typeface="+mj-cs"/>
            </a:endParaRPr>
          </a:p>
        </p:txBody>
      </p:sp>
      <p:sp>
        <p:nvSpPr>
          <p:cNvPr id="144390" name="Content Placeholder 2"/>
          <p:cNvSpPr txBox="1">
            <a:spLocks/>
          </p:cNvSpPr>
          <p:nvPr/>
        </p:nvSpPr>
        <p:spPr bwMode="auto">
          <a:xfrm>
            <a:off x="104775" y="6175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rgbClr val="330099"/>
                </a:solidFill>
                <a:latin typeface="Arial" panose="020B0604020202020204" pitchFamily="34" charset="0"/>
              </a:defRPr>
            </a:lvl1pPr>
            <a:lvl2pPr marL="742950" indent="-285750">
              <a:spcBef>
                <a:spcPct val="20000"/>
              </a:spcBef>
              <a:buChar char="–"/>
              <a:defRPr sz="2000">
                <a:solidFill>
                  <a:srgbClr val="330099"/>
                </a:solidFill>
                <a:latin typeface="Helvetica" panose="020B0604020202020204" pitchFamily="34" charset="0"/>
                <a:cs typeface="Helvetica" panose="020B0604020202020204" pitchFamily="34" charset="0"/>
              </a:defRPr>
            </a:lvl2pPr>
            <a:lvl3pPr marL="1143000" indent="-228600">
              <a:spcBef>
                <a:spcPct val="20000"/>
              </a:spcBef>
              <a:buChar char="•"/>
              <a:defRPr>
                <a:solidFill>
                  <a:srgbClr val="330099"/>
                </a:solidFill>
                <a:latin typeface="Times New Roman" panose="02020603050405020304" pitchFamily="18" charset="0"/>
                <a:cs typeface="Helvetica" panose="020B0604020202020204" pitchFamily="34" charset="0"/>
              </a:defRPr>
            </a:lvl3pPr>
            <a:lvl4pPr marL="1600200" indent="-228600">
              <a:spcBef>
                <a:spcPct val="20000"/>
              </a:spcBef>
              <a:buChar char="–"/>
              <a:defRPr sz="1600">
                <a:solidFill>
                  <a:srgbClr val="330099"/>
                </a:solidFill>
                <a:latin typeface="Helvetica" panose="020B0604020202020204" pitchFamily="34" charset="0"/>
                <a:cs typeface="Helvetica" panose="020B0604020202020204" pitchFamily="34" charset="0"/>
              </a:defRPr>
            </a:lvl4pPr>
            <a:lvl5pPr marL="2057400" indent="-228600">
              <a:spcBef>
                <a:spcPct val="20000"/>
              </a:spcBef>
              <a:buChar char="»"/>
              <a:defRPr sz="1600">
                <a:solidFill>
                  <a:srgbClr val="330099"/>
                </a:solidFill>
                <a:latin typeface="Helvetica" panose="020B0604020202020204" pitchFamily="34" charset="0"/>
                <a:cs typeface="Helvetica" panose="020B0604020202020204" pitchFamily="34" charset="0"/>
              </a:defRPr>
            </a:lvl5pPr>
            <a:lvl6pPr marL="2514600" indent="-228600" eaLnBrk="0" fontAlgn="base" hangingPunct="0">
              <a:spcBef>
                <a:spcPct val="20000"/>
              </a:spcBef>
              <a:spcAft>
                <a:spcPct val="0"/>
              </a:spcAft>
              <a:buChar char="»"/>
              <a:defRPr sz="1600">
                <a:solidFill>
                  <a:srgbClr val="330099"/>
                </a:solidFill>
                <a:latin typeface="Helvetica" panose="020B0604020202020204" pitchFamily="34" charset="0"/>
                <a:cs typeface="Helvetica" panose="020B0604020202020204" pitchFamily="34" charset="0"/>
              </a:defRPr>
            </a:lvl6pPr>
            <a:lvl7pPr marL="2971800" indent="-228600" eaLnBrk="0" fontAlgn="base" hangingPunct="0">
              <a:spcBef>
                <a:spcPct val="20000"/>
              </a:spcBef>
              <a:spcAft>
                <a:spcPct val="0"/>
              </a:spcAft>
              <a:buChar char="»"/>
              <a:defRPr sz="1600">
                <a:solidFill>
                  <a:srgbClr val="330099"/>
                </a:solidFill>
                <a:latin typeface="Helvetica" panose="020B0604020202020204" pitchFamily="34" charset="0"/>
                <a:cs typeface="Helvetica" panose="020B0604020202020204" pitchFamily="34" charset="0"/>
              </a:defRPr>
            </a:lvl7pPr>
            <a:lvl8pPr marL="3429000" indent="-228600" eaLnBrk="0" fontAlgn="base" hangingPunct="0">
              <a:spcBef>
                <a:spcPct val="20000"/>
              </a:spcBef>
              <a:spcAft>
                <a:spcPct val="0"/>
              </a:spcAft>
              <a:buChar char="»"/>
              <a:defRPr sz="1600">
                <a:solidFill>
                  <a:srgbClr val="330099"/>
                </a:solidFill>
                <a:latin typeface="Helvetica" panose="020B0604020202020204" pitchFamily="34" charset="0"/>
                <a:cs typeface="Helvetica" panose="020B0604020202020204" pitchFamily="34" charset="0"/>
              </a:defRPr>
            </a:lvl8pPr>
            <a:lvl9pPr marL="3886200" indent="-228600" eaLnBrk="0" fontAlgn="base" hangingPunct="0">
              <a:spcBef>
                <a:spcPct val="20000"/>
              </a:spcBef>
              <a:spcAft>
                <a:spcPct val="0"/>
              </a:spcAft>
              <a:buChar char="»"/>
              <a:defRPr sz="1600">
                <a:solidFill>
                  <a:srgbClr val="330099"/>
                </a:solidFill>
                <a:latin typeface="Helvetica" panose="020B0604020202020204" pitchFamily="34" charset="0"/>
                <a:cs typeface="Helvetica"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3200" b="0" i="0" u="none" strike="noStrike" kern="1200" cap="none" spc="0" normalizeH="0" baseline="0" noProof="0">
                <a:ln>
                  <a:noFill/>
                </a:ln>
                <a:solidFill>
                  <a:srgbClr val="254061"/>
                </a:solidFill>
                <a:effectLst/>
                <a:uLnTx/>
                <a:uFillTx/>
                <a:latin typeface="Calibri" panose="020F0502020204030204" pitchFamily="34" charset="0"/>
                <a:ea typeface="+mn-ea"/>
                <a:cs typeface="+mn-cs"/>
              </a:rPr>
              <a:t>Model Setup:</a:t>
            </a:r>
          </a:p>
        </p:txBody>
      </p:sp>
      <p:sp>
        <p:nvSpPr>
          <p:cNvPr id="144391" name="Rectangle 1"/>
          <p:cNvSpPr>
            <a:spLocks noChangeArrowheads="1"/>
          </p:cNvSpPr>
          <p:nvPr/>
        </p:nvSpPr>
        <p:spPr bwMode="auto">
          <a:xfrm>
            <a:off x="3392488" y="6213475"/>
            <a:ext cx="3816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a:ea typeface="+mn-ea"/>
                <a:cs typeface="+mn-cs"/>
              </a:rPr>
              <a:t>Any Questions:  	</a:t>
            </a:r>
            <a:r>
              <a:rPr kumimoji="0" lang="en-US" altLang="en-US" sz="1800" b="0" i="0" u="none" strike="noStrike" kern="1200" cap="none" spc="0" normalizeH="0" baseline="0" noProof="0">
                <a:ln>
                  <a:noFill/>
                </a:ln>
                <a:solidFill>
                  <a:srgbClr val="000000"/>
                </a:solidFill>
                <a:effectLst/>
                <a:uLnTx/>
                <a:uFillTx/>
                <a:latin typeface="Arial"/>
                <a:ea typeface="+mn-ea"/>
                <a:cs typeface="+mn-cs"/>
              </a:rPr>
              <a:t>gochis@ucar.edu</a:t>
            </a:r>
          </a:p>
        </p:txBody>
      </p:sp>
      <p:sp>
        <p:nvSpPr>
          <p:cNvPr id="144392" name="Rectangle 3"/>
          <p:cNvSpPr>
            <a:spLocks noChangeArrowheads="1"/>
          </p:cNvSpPr>
          <p:nvPr/>
        </p:nvSpPr>
        <p:spPr bwMode="auto">
          <a:xfrm>
            <a:off x="6323013" y="854075"/>
            <a:ext cx="1660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a:ea typeface="+mn-ea"/>
                <a:cs typeface="+mn-cs"/>
              </a:rPr>
              <a:t>David Gochis</a:t>
            </a:r>
            <a:endParaRPr kumimoji="0" lang="en-US" alt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44393" name="Picture 7" descr="NCAR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8650" y="6129338"/>
            <a:ext cx="8953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98813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1288"/>
            <a:ext cx="8305800" cy="773112"/>
          </a:xfrm>
        </p:spPr>
        <p:txBody>
          <a:bodyPr/>
          <a:lstStyle/>
          <a:p>
            <a:r>
              <a:rPr lang="en-US" dirty="0" smtClean="0"/>
              <a:t>Outline</a:t>
            </a:r>
            <a:endParaRPr lang="en-US" dirty="0"/>
          </a:p>
        </p:txBody>
      </p:sp>
      <p:sp>
        <p:nvSpPr>
          <p:cNvPr id="5" name="Content Placeholder 4"/>
          <p:cNvSpPr>
            <a:spLocks noGrp="1"/>
          </p:cNvSpPr>
          <p:nvPr>
            <p:ph idx="1"/>
          </p:nvPr>
        </p:nvSpPr>
        <p:spPr>
          <a:xfrm>
            <a:off x="304800" y="609600"/>
            <a:ext cx="8610600" cy="5638800"/>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pPr marL="0" indent="0">
              <a:buNone/>
            </a:pPr>
            <a:endParaRPr lang="en-US" dirty="0" smtClean="0"/>
          </a:p>
          <a:p>
            <a:pPr marL="0" indent="0">
              <a:buNone/>
            </a:pPr>
            <a:r>
              <a:rPr lang="en-US" sz="2000" dirty="0" smtClean="0"/>
              <a:t>Examples</a:t>
            </a:r>
            <a:r>
              <a:rPr lang="en-US" sz="2000" dirty="0" smtClean="0"/>
              <a:t>:</a:t>
            </a:r>
          </a:p>
          <a:p>
            <a:r>
              <a:rPr lang="en-US" sz="2000" dirty="0" smtClean="0">
                <a:solidFill>
                  <a:schemeClr val="bg1"/>
                </a:solidFill>
              </a:rPr>
              <a:t>Solar Power Forecasting</a:t>
            </a:r>
          </a:p>
          <a:p>
            <a:r>
              <a:rPr lang="en-US" sz="2000" dirty="0" smtClean="0">
                <a:solidFill>
                  <a:schemeClr val="bg1"/>
                </a:solidFill>
              </a:rPr>
              <a:t>Wind Power </a:t>
            </a:r>
            <a:r>
              <a:rPr lang="en-US" sz="2000" dirty="0" smtClean="0">
                <a:solidFill>
                  <a:schemeClr val="bg1"/>
                </a:solidFill>
              </a:rPr>
              <a:t>Forecasting</a:t>
            </a:r>
          </a:p>
          <a:p>
            <a:r>
              <a:rPr lang="en-US" sz="2000" dirty="0" smtClean="0">
                <a:solidFill>
                  <a:schemeClr val="bg1"/>
                </a:solidFill>
              </a:rPr>
              <a:t>Hydro Power Forecasting</a:t>
            </a:r>
            <a:endParaRPr lang="en-US" sz="2000" dirty="0" smtClean="0">
              <a:solidFill>
                <a:srgbClr val="FF99FF"/>
              </a:solidFill>
            </a:endParaRPr>
          </a:p>
          <a:p>
            <a:pPr marL="0" indent="0" algn="ctr">
              <a:buNone/>
            </a:pPr>
            <a:endParaRPr lang="en-US" sz="400" dirty="0" smtClean="0">
              <a:solidFill>
                <a:srgbClr val="FF99FF"/>
              </a:solidFill>
            </a:endParaRPr>
          </a:p>
          <a:p>
            <a:pPr marL="0" indent="0" algn="ctr">
              <a:buNone/>
            </a:pPr>
            <a:r>
              <a:rPr lang="en-US" dirty="0" smtClean="0">
                <a:solidFill>
                  <a:srgbClr val="FF99FF"/>
                </a:solidFill>
              </a:rPr>
              <a:t>Theme:  Smartly blending data, dynamics, physics, and statistical learning methods</a:t>
            </a:r>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145" y="1524000"/>
            <a:ext cx="3315957" cy="251460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3505200" y="1066800"/>
            <a:ext cx="5638800" cy="4093428"/>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chemeClr val="bg2">
                    <a:lumMod val="20000"/>
                    <a:lumOff val="80000"/>
                  </a:schemeClr>
                </a:solidFill>
                <a:effectLst>
                  <a:outerShdw blurRad="38100" dist="38100" dir="2700000" algn="tl">
                    <a:srgbClr val="000000">
                      <a:alpha val="43137"/>
                    </a:srgbClr>
                  </a:outerShdw>
                </a:effectLst>
              </a:rPr>
              <a:t>Stakeholder Needs</a:t>
            </a:r>
          </a:p>
          <a:p>
            <a:pPr marL="285750" indent="-285750">
              <a:buFont typeface="Arial" panose="020B0604020202020204" pitchFamily="34" charset="0"/>
              <a:buChar char="•"/>
            </a:pPr>
            <a:r>
              <a:rPr lang="en-US" sz="2400" b="1" dirty="0" smtClean="0">
                <a:solidFill>
                  <a:schemeClr val="bg2">
                    <a:lumMod val="20000"/>
                    <a:lumOff val="80000"/>
                  </a:schemeClr>
                </a:solidFill>
                <a:effectLst>
                  <a:outerShdw blurRad="38100" dist="38100" dir="2700000" algn="tl">
                    <a:srgbClr val="000000">
                      <a:alpha val="43137"/>
                    </a:srgbClr>
                  </a:outerShdw>
                </a:effectLst>
              </a:rPr>
              <a:t>Ingredients</a:t>
            </a:r>
            <a:endParaRPr lang="en-US" sz="2400" b="1" dirty="0">
              <a:solidFill>
                <a:schemeClr val="bg2">
                  <a:lumMod val="20000"/>
                  <a:lumOff val="80000"/>
                </a:schemeClr>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b="1" dirty="0" smtClean="0">
                <a:solidFill>
                  <a:schemeClr val="bg2">
                    <a:lumMod val="20000"/>
                    <a:lumOff val="80000"/>
                  </a:schemeClr>
                </a:solidFill>
                <a:effectLst>
                  <a:outerShdw blurRad="38100" dist="38100" dir="2700000" algn="tl">
                    <a:srgbClr val="000000">
                      <a:alpha val="43137"/>
                    </a:srgbClr>
                  </a:outerShdw>
                </a:effectLst>
              </a:rPr>
              <a:t>Forecasting Across Scales</a:t>
            </a:r>
          </a:p>
          <a:p>
            <a:pPr marL="800100" lvl="1" indent="-342900">
              <a:buFont typeface="Wingdings" panose="05000000000000000000" pitchFamily="2" charset="2"/>
              <a:buChar char="Ø"/>
            </a:pPr>
            <a:r>
              <a:rPr lang="en-US" sz="2000" b="1" dirty="0" smtClean="0">
                <a:solidFill>
                  <a:schemeClr val="bg2">
                    <a:lumMod val="20000"/>
                    <a:lumOff val="80000"/>
                  </a:schemeClr>
                </a:solidFill>
                <a:effectLst>
                  <a:outerShdw blurRad="38100" dist="38100" dir="2700000" algn="tl">
                    <a:srgbClr val="000000">
                      <a:alpha val="43137"/>
                    </a:srgbClr>
                  </a:outerShdw>
                </a:effectLst>
              </a:rPr>
              <a:t>Numerical Weather Prediction</a:t>
            </a:r>
          </a:p>
          <a:p>
            <a:pPr marL="800100" lvl="1" indent="-342900">
              <a:buFont typeface="Wingdings" panose="05000000000000000000" pitchFamily="2" charset="2"/>
              <a:buChar char="Ø"/>
            </a:pPr>
            <a:r>
              <a:rPr lang="en-US" sz="2000" b="1" dirty="0" smtClean="0">
                <a:solidFill>
                  <a:schemeClr val="bg2">
                    <a:lumMod val="20000"/>
                    <a:lumOff val="80000"/>
                  </a:schemeClr>
                </a:solidFill>
                <a:effectLst>
                  <a:outerShdw blurRad="38100" dist="38100" dir="2700000" algn="tl">
                    <a:srgbClr val="000000">
                      <a:alpha val="43137"/>
                    </a:srgbClr>
                  </a:outerShdw>
                </a:effectLst>
              </a:rPr>
              <a:t>Data Assimilation</a:t>
            </a:r>
          </a:p>
          <a:p>
            <a:pPr marL="800100" lvl="1" indent="-342900">
              <a:buFont typeface="Wingdings" panose="05000000000000000000" pitchFamily="2" charset="2"/>
              <a:buChar char="Ø"/>
            </a:pPr>
            <a:r>
              <a:rPr lang="en-US" sz="2000" b="1" dirty="0" err="1" smtClean="0">
                <a:solidFill>
                  <a:schemeClr val="bg2">
                    <a:lumMod val="20000"/>
                    <a:lumOff val="80000"/>
                  </a:schemeClr>
                </a:solidFill>
                <a:effectLst>
                  <a:outerShdw blurRad="38100" dist="38100" dir="2700000" algn="tl">
                    <a:srgbClr val="000000">
                      <a:alpha val="43137"/>
                    </a:srgbClr>
                  </a:outerShdw>
                </a:effectLst>
              </a:rPr>
              <a:t>Nowcasting</a:t>
            </a:r>
            <a:r>
              <a:rPr lang="en-US" sz="2000" b="1" dirty="0" smtClean="0">
                <a:solidFill>
                  <a:schemeClr val="bg2">
                    <a:lumMod val="20000"/>
                    <a:lumOff val="80000"/>
                  </a:schemeClr>
                </a:solidFill>
                <a:effectLst>
                  <a:outerShdw blurRad="38100" dist="38100" dir="2700000" algn="tl">
                    <a:srgbClr val="000000">
                      <a:alpha val="43137"/>
                    </a:srgbClr>
                  </a:outerShdw>
                </a:effectLst>
              </a:rPr>
              <a:t> (Minutes to Hours)</a:t>
            </a:r>
          </a:p>
          <a:p>
            <a:pPr marL="800100" lvl="1" indent="-342900">
              <a:buFont typeface="Wingdings" panose="05000000000000000000" pitchFamily="2" charset="2"/>
              <a:buChar char="Ø"/>
            </a:pPr>
            <a:r>
              <a:rPr lang="en-US" sz="2000" b="1" dirty="0" smtClean="0">
                <a:solidFill>
                  <a:schemeClr val="bg2">
                    <a:lumMod val="20000"/>
                    <a:lumOff val="80000"/>
                  </a:schemeClr>
                </a:solidFill>
                <a:effectLst>
                  <a:outerShdw blurRad="38100" dist="38100" dir="2700000" algn="tl">
                    <a:srgbClr val="000000">
                      <a:alpha val="43137"/>
                    </a:srgbClr>
                  </a:outerShdw>
                </a:effectLst>
              </a:rPr>
              <a:t>Blending</a:t>
            </a:r>
          </a:p>
          <a:p>
            <a:pPr marL="800100" lvl="1" indent="-342900">
              <a:buFont typeface="Wingdings" panose="05000000000000000000" pitchFamily="2" charset="2"/>
              <a:buChar char="Ø"/>
            </a:pPr>
            <a:r>
              <a:rPr lang="en-US" sz="2000" b="1" dirty="0" smtClean="0">
                <a:solidFill>
                  <a:schemeClr val="bg2">
                    <a:lumMod val="20000"/>
                    <a:lumOff val="80000"/>
                  </a:schemeClr>
                </a:solidFill>
                <a:effectLst>
                  <a:outerShdw blurRad="38100" dist="38100" dir="2700000" algn="tl">
                    <a:srgbClr val="000000">
                      <a:alpha val="43137"/>
                    </a:srgbClr>
                  </a:outerShdw>
                </a:effectLst>
              </a:rPr>
              <a:t>Power Conversion</a:t>
            </a:r>
          </a:p>
          <a:p>
            <a:pPr marL="800100" lvl="1" indent="-342900">
              <a:buFont typeface="Wingdings" panose="05000000000000000000" pitchFamily="2" charset="2"/>
              <a:buChar char="Ø"/>
            </a:pPr>
            <a:r>
              <a:rPr lang="en-US" sz="2000" b="1" dirty="0" smtClean="0">
                <a:solidFill>
                  <a:schemeClr val="bg2">
                    <a:lumMod val="20000"/>
                    <a:lumOff val="80000"/>
                  </a:schemeClr>
                </a:solidFill>
                <a:effectLst>
                  <a:outerShdw blurRad="38100" dist="38100" dir="2700000" algn="tl">
                    <a:srgbClr val="000000">
                      <a:alpha val="43137"/>
                    </a:srgbClr>
                  </a:outerShdw>
                </a:effectLst>
              </a:rPr>
              <a:t>Uncertainty Quantification</a:t>
            </a:r>
          </a:p>
          <a:p>
            <a:pPr marL="800100" lvl="1" indent="-342900">
              <a:buFont typeface="Wingdings" panose="05000000000000000000" pitchFamily="2" charset="2"/>
              <a:buChar char="Ø"/>
            </a:pPr>
            <a:r>
              <a:rPr lang="en-US" sz="2000" b="1" dirty="0" smtClean="0">
                <a:solidFill>
                  <a:schemeClr val="bg2">
                    <a:lumMod val="20000"/>
                    <a:lumOff val="80000"/>
                  </a:schemeClr>
                </a:solidFill>
                <a:effectLst>
                  <a:outerShdw blurRad="38100" dist="38100" dir="2700000" algn="tl">
                    <a:srgbClr val="000000">
                      <a:alpha val="43137"/>
                    </a:srgbClr>
                  </a:outerShdw>
                </a:effectLst>
              </a:rPr>
              <a:t>Extreme Events</a:t>
            </a:r>
            <a:endParaRPr lang="en-US" sz="2000" b="1" dirty="0">
              <a:solidFill>
                <a:schemeClr val="bg2">
                  <a:lumMod val="20000"/>
                  <a:lumOff val="80000"/>
                </a:schemeClr>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400" b="1" dirty="0" smtClean="0">
                <a:solidFill>
                  <a:schemeClr val="bg2">
                    <a:lumMod val="20000"/>
                    <a:lumOff val="80000"/>
                  </a:schemeClr>
                </a:solidFill>
                <a:effectLst>
                  <a:outerShdw blurRad="38100" dist="38100" dir="2700000" algn="tl">
                    <a:srgbClr val="000000">
                      <a:alpha val="43137"/>
                    </a:srgbClr>
                  </a:outerShdw>
                </a:effectLst>
              </a:rPr>
              <a:t>Assessment</a:t>
            </a:r>
          </a:p>
          <a:p>
            <a:pPr marL="285750" indent="-285750">
              <a:buFont typeface="Arial" panose="020B0604020202020204" pitchFamily="34" charset="0"/>
              <a:buChar char="•"/>
            </a:pPr>
            <a:r>
              <a:rPr lang="en-US" sz="2400" b="1" dirty="0" smtClean="0">
                <a:solidFill>
                  <a:schemeClr val="bg2">
                    <a:lumMod val="20000"/>
                    <a:lumOff val="80000"/>
                  </a:schemeClr>
                </a:solidFill>
                <a:effectLst>
                  <a:outerShdw blurRad="38100" dist="38100" dir="2700000" algn="tl">
                    <a:srgbClr val="000000">
                      <a:alpha val="43137"/>
                    </a:srgbClr>
                  </a:outerShdw>
                </a:effectLst>
              </a:rPr>
              <a:t>Valuation</a:t>
            </a:r>
            <a:endParaRPr lang="en-US" sz="2400" b="1" dirty="0">
              <a:solidFill>
                <a:schemeClr val="bg2">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9698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9" end="9"/>
                                            </p:txEl>
                                          </p:spTgt>
                                        </p:tgtEl>
                                        <p:attrNameLst>
                                          <p:attrName>style.visibility</p:attrName>
                                        </p:attrNameLst>
                                      </p:cBhvr>
                                      <p:to>
                                        <p:strVal val="visible"/>
                                      </p:to>
                                    </p:set>
                                    <p:animEffect transition="in" filter="fade">
                                      <p:cBhvr>
                                        <p:cTn id="7" dur="500"/>
                                        <p:tgtEl>
                                          <p:spTgt spid="5">
                                            <p:txEl>
                                              <p:pRg st="9" end="9"/>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0" end="10"/>
                                            </p:txEl>
                                          </p:spTgt>
                                        </p:tgtEl>
                                        <p:attrNameLst>
                                          <p:attrName>style.visibility</p:attrName>
                                        </p:attrNameLst>
                                      </p:cBhvr>
                                      <p:to>
                                        <p:strVal val="visible"/>
                                      </p:to>
                                    </p:set>
                                    <p:animEffect transition="in" filter="fade">
                                      <p:cBhvr>
                                        <p:cTn id="10" dur="500"/>
                                        <p:tgtEl>
                                          <p:spTgt spid="5">
                                            <p:txEl>
                                              <p:pRg st="10" end="1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11" end="11"/>
                                            </p:txEl>
                                          </p:spTgt>
                                        </p:tgtEl>
                                        <p:attrNameLst>
                                          <p:attrName>style.visibility</p:attrName>
                                        </p:attrNameLst>
                                      </p:cBhvr>
                                      <p:to>
                                        <p:strVal val="visible"/>
                                      </p:to>
                                    </p:set>
                                    <p:animEffect transition="in" filter="fade">
                                      <p:cBhvr>
                                        <p:cTn id="13" dur="500"/>
                                        <p:tgtEl>
                                          <p:spTgt spid="5">
                                            <p:txEl>
                                              <p:pRg st="11" end="1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12" end="12"/>
                                            </p:txEl>
                                          </p:spTgt>
                                        </p:tgtEl>
                                        <p:attrNameLst>
                                          <p:attrName>style.visibility</p:attrName>
                                        </p:attrNameLst>
                                      </p:cBhvr>
                                      <p:to>
                                        <p:strVal val="visible"/>
                                      </p:to>
                                    </p:set>
                                    <p:animEffect transition="in" filter="fade">
                                      <p:cBhvr>
                                        <p:cTn id="16" dur="500"/>
                                        <p:tgtEl>
                                          <p:spTgt spid="5">
                                            <p:txEl>
                                              <p:pRg st="12" end="1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14" end="14"/>
                                            </p:txEl>
                                          </p:spTgt>
                                        </p:tgtEl>
                                        <p:attrNameLst>
                                          <p:attrName>style.visibility</p:attrName>
                                        </p:attrNameLst>
                                      </p:cBhvr>
                                      <p:to>
                                        <p:strVal val="visible"/>
                                      </p:to>
                                    </p:set>
                                    <p:animEffect transition="in" filter="fade">
                                      <p:cBhvr>
                                        <p:cTn id="21"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JJ15_absFlow_conus_tes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0"/>
            <a:ext cx="9144000" cy="68580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5000" y="34721"/>
            <a:ext cx="774699" cy="779178"/>
          </a:xfrm>
          <a:prstGeom prst="rect">
            <a:avLst/>
          </a:prstGeom>
        </p:spPr>
      </p:pic>
      <p:pic>
        <p:nvPicPr>
          <p:cNvPr id="4" name="Picture 3"/>
          <p:cNvPicPr>
            <a:picLocks noChangeAspect="1"/>
          </p:cNvPicPr>
          <p:nvPr/>
        </p:nvPicPr>
        <p:blipFill>
          <a:blip r:embed="rId7" cstate="print"/>
          <a:stretch>
            <a:fillRect/>
          </a:stretch>
        </p:blipFill>
        <p:spPr>
          <a:xfrm>
            <a:off x="6667500" y="869468"/>
            <a:ext cx="2476500" cy="632423"/>
          </a:xfrm>
          <a:prstGeom prst="rect">
            <a:avLst/>
          </a:prstGeom>
          <a:ln>
            <a:solidFill>
              <a:schemeClr val="accent1"/>
            </a:solidFill>
          </a:ln>
        </p:spPr>
      </p:pic>
      <p:sp>
        <p:nvSpPr>
          <p:cNvPr id="5" name="Shape 89"/>
          <p:cNvSpPr/>
          <p:nvPr/>
        </p:nvSpPr>
        <p:spPr>
          <a:xfrm>
            <a:off x="172537" y="0"/>
            <a:ext cx="1656263" cy="780568"/>
          </a:xfrm>
          <a:prstGeom prst="rect">
            <a:avLst/>
          </a:prstGeom>
          <a:blipFill>
            <a:blip r:embed="rId8" cstate="print"/>
            <a:stretch>
              <a:fillRect/>
            </a:stretch>
          </a:blipFill>
        </p:spPr>
      </p:sp>
      <p:pic>
        <p:nvPicPr>
          <p:cNvPr id="7" name="Picture 6"/>
          <p:cNvPicPr>
            <a:picLocks noChangeAspect="1"/>
          </p:cNvPicPr>
          <p:nvPr/>
        </p:nvPicPr>
        <p:blipFill>
          <a:blip r:embed="rId9" cstate="print"/>
          <a:stretch>
            <a:fillRect/>
          </a:stretch>
        </p:blipFill>
        <p:spPr>
          <a:xfrm>
            <a:off x="6566653" y="0"/>
            <a:ext cx="2577347" cy="813899"/>
          </a:xfrm>
          <a:prstGeom prst="rect">
            <a:avLst/>
          </a:prstGeom>
        </p:spPr>
      </p:pic>
      <p:sp>
        <p:nvSpPr>
          <p:cNvPr id="8" name="Rectangle 7"/>
          <p:cNvSpPr/>
          <p:nvPr/>
        </p:nvSpPr>
        <p:spPr>
          <a:xfrm>
            <a:off x="4267200" y="6477000"/>
            <a:ext cx="4876800" cy="3810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Seamless Simulation of Nation’s Hydrologic System</a:t>
            </a:r>
          </a:p>
        </p:txBody>
      </p:sp>
      <p:sp>
        <p:nvSpPr>
          <p:cNvPr id="2" name="TextBox 1"/>
          <p:cNvSpPr txBox="1"/>
          <p:nvPr/>
        </p:nvSpPr>
        <p:spPr>
          <a:xfrm>
            <a:off x="4450048" y="5029200"/>
            <a:ext cx="226247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Animation created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F. Salas, NOAA/NWC</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15715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CAR_Log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6717"/>
            <a:ext cx="838200" cy="71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442" y="-76200"/>
            <a:ext cx="9144000" cy="1384300"/>
          </a:xfrm>
        </p:spPr>
        <p:txBody>
          <a:bodyPr>
            <a:normAutofit fontScale="90000"/>
          </a:bodyPr>
          <a:lstStyle/>
          <a:p>
            <a:r>
              <a:rPr lang="en-US" dirty="0">
                <a:effectLst>
                  <a:outerShdw blurRad="38100" dist="38100" dir="2700000" algn="tl">
                    <a:srgbClr val="000000">
                      <a:alpha val="43137"/>
                    </a:srgbClr>
                  </a:outerShdw>
                </a:effectLst>
              </a:rPr>
              <a:t>Application of Forecasting:  Solar Power</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38200" y="1066801"/>
            <a:ext cx="7296945" cy="5638799"/>
          </a:xfrm>
          <a:prstGeom prst="rect">
            <a:avLst/>
          </a:prstGeom>
          <a:noFill/>
          <a:effectLst>
            <a:outerShdw blurRad="241300" dist="38100" dir="2700000" sx="104000" sy="104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638800" y="1524000"/>
            <a:ext cx="2362200" cy="646331"/>
          </a:xfrm>
          <a:prstGeom prst="rect">
            <a:avLst/>
          </a:prstGeom>
          <a:solidFill>
            <a:srgbClr val="FFFF00"/>
          </a:solidFill>
          <a:effectLst>
            <a:outerShdw blurRad="50800" dist="38100" dir="2700000" sx="106000" sy="106000" algn="tl" rotWithShape="0">
              <a:prstClr val="black">
                <a:alpha val="40000"/>
              </a:prstClr>
            </a:outerShdw>
          </a:effectLst>
        </p:spPr>
        <p:txBody>
          <a:bodyPr wrap="square" rtlCol="0">
            <a:spAutoFit/>
          </a:bodyPr>
          <a:lstStyle/>
          <a:p>
            <a:pPr marL="0" marR="0" lvl="0" indent="0" algn="ctr" defTabSz="91042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3333CC"/>
                </a:solidFill>
                <a:effectLst>
                  <a:outerShdw blurRad="38100" dist="38100" dir="2700000" algn="tl">
                    <a:srgbClr val="000000">
                      <a:alpha val="43137"/>
                    </a:srgbClr>
                  </a:outerShdw>
                </a:effectLst>
                <a:uLnTx/>
                <a:uFillTx/>
                <a:latin typeface="Calibri"/>
                <a:ea typeface="+mn-ea"/>
                <a:cs typeface="+mn-cs"/>
              </a:rPr>
              <a:t>Sun4Cast</a:t>
            </a:r>
            <a:endParaRPr kumimoji="0" lang="en-US" sz="3600" b="1" i="0" u="none" strike="noStrike" kern="1200" cap="none" spc="0" normalizeH="0" baseline="0" noProof="0" dirty="0">
              <a:ln>
                <a:noFill/>
              </a:ln>
              <a:solidFill>
                <a:srgbClr val="3333CC"/>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4842916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47800"/>
            <a:ext cx="5472884" cy="43129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itle 1"/>
          <p:cNvSpPr>
            <a:spLocks noGrp="1"/>
          </p:cNvSpPr>
          <p:nvPr>
            <p:ph type="title"/>
          </p:nvPr>
        </p:nvSpPr>
        <p:spPr>
          <a:xfrm>
            <a:off x="0" y="0"/>
            <a:ext cx="9144000" cy="1143000"/>
          </a:xfrm>
        </p:spPr>
        <p:txBody>
          <a:bodyPr>
            <a:normAutofit fontScale="90000"/>
          </a:bodyPr>
          <a:lstStyle/>
          <a:p>
            <a:r>
              <a:rPr lang="en-US" sz="6000" dirty="0" smtClean="0">
                <a:effectLst>
                  <a:outerShdw blurRad="38100" dist="38100" dir="2700000" algn="tl">
                    <a:srgbClr val="000000">
                      <a:alpha val="43137"/>
                    </a:srgbClr>
                  </a:outerShdw>
                </a:effectLst>
              </a:rPr>
              <a:t>WRF-Solar</a:t>
            </a:r>
            <a:r>
              <a:rPr lang="en-US" dirty="0" smtClean="0"/>
              <a:t/>
            </a:r>
            <a:br>
              <a:rPr lang="en-US" dirty="0" smtClean="0"/>
            </a:br>
            <a:r>
              <a:rPr lang="en-US" sz="4000" dirty="0" smtClean="0"/>
              <a:t>CLOUD-RADIATION-AEROSOL  INTERACTION</a:t>
            </a:r>
            <a:endParaRPr lang="en-US" sz="4000" dirty="0"/>
          </a:p>
        </p:txBody>
      </p:sp>
      <p:pic>
        <p:nvPicPr>
          <p:cNvPr id="4" name="Picture"/>
          <p:cNvPicPr/>
          <p:nvPr/>
        </p:nvPicPr>
        <p:blipFill>
          <a:blip r:embed="rId4" cstate="print">
            <a:extLst>
              <a:ext uri="{28A0092B-C50C-407E-A947-70E740481C1C}">
                <a14:useLocalDpi xmlns:a14="http://schemas.microsoft.com/office/drawing/2010/main"/>
              </a:ext>
            </a:extLst>
          </a:blip>
          <a:stretch>
            <a:fillRect/>
          </a:stretch>
        </p:blipFill>
        <p:spPr bwMode="auto">
          <a:xfrm>
            <a:off x="4953000" y="4450080"/>
            <a:ext cx="4191000" cy="2407920"/>
          </a:xfrm>
          <a:prstGeom prst="rect">
            <a:avLst/>
          </a:prstGeom>
          <a:noFill/>
          <a:ln w="9525">
            <a:noFill/>
            <a:miter lim="800000"/>
            <a:headEnd/>
            <a:tailEnd/>
          </a:ln>
        </p:spPr>
      </p:pic>
      <p:sp>
        <p:nvSpPr>
          <p:cNvPr id="2" name="TextBox 1"/>
          <p:cNvSpPr txBox="1"/>
          <p:nvPr/>
        </p:nvSpPr>
        <p:spPr>
          <a:xfrm>
            <a:off x="5472884" y="4050268"/>
            <a:ext cx="3518716" cy="369332"/>
          </a:xfrm>
          <a:prstGeom prst="rect">
            <a:avLst/>
          </a:prstGeom>
          <a:noFill/>
        </p:spPr>
        <p:txBody>
          <a:bodyPr wrap="square" rtlCol="0">
            <a:spAutoFit/>
          </a:bodyPr>
          <a:lstStyle/>
          <a:p>
            <a:r>
              <a:rPr lang="en-US" dirty="0" smtClean="0">
                <a:solidFill>
                  <a:prstClr val="black"/>
                </a:solidFill>
              </a:rPr>
              <a:t>% Improvement over standard WRF</a:t>
            </a:r>
            <a:endParaRPr lang="en-US" dirty="0">
              <a:solidFill>
                <a:prstClr val="black"/>
              </a:solidFill>
            </a:endParaRPr>
          </a:p>
        </p:txBody>
      </p:sp>
      <p:sp>
        <p:nvSpPr>
          <p:cNvPr id="6" name="TextBox 5"/>
          <p:cNvSpPr txBox="1"/>
          <p:nvPr/>
        </p:nvSpPr>
        <p:spPr>
          <a:xfrm>
            <a:off x="93164" y="6392704"/>
            <a:ext cx="2667000" cy="369332"/>
          </a:xfrm>
          <a:prstGeom prst="rect">
            <a:avLst/>
          </a:prstGeom>
          <a:noFill/>
        </p:spPr>
        <p:txBody>
          <a:bodyPr wrap="square" rtlCol="0">
            <a:spAutoFit/>
          </a:bodyPr>
          <a:lstStyle/>
          <a:p>
            <a:pPr algn="ctr"/>
            <a:r>
              <a:rPr lang="en-US" dirty="0" smtClean="0"/>
              <a:t>Courtesy:  Pedro Jimenez</a:t>
            </a:r>
            <a:endParaRPr lang="en-US" dirty="0"/>
          </a:p>
        </p:txBody>
      </p:sp>
      <p:pic>
        <p:nvPicPr>
          <p:cNvPr id="7"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629884" y="1447800"/>
            <a:ext cx="3514116" cy="229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47768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Assimilation provides best ICs</a:t>
            </a:r>
            <a:endParaRPr lang="en-US" dirty="0"/>
          </a:p>
        </p:txBody>
      </p:sp>
      <p:sp>
        <p:nvSpPr>
          <p:cNvPr id="3" name="Content Placeholder 2"/>
          <p:cNvSpPr>
            <a:spLocks noGrp="1"/>
          </p:cNvSpPr>
          <p:nvPr>
            <p:ph idx="1"/>
          </p:nvPr>
        </p:nvSpPr>
        <p:spPr>
          <a:xfrm>
            <a:off x="-152400" y="1447800"/>
            <a:ext cx="8534400" cy="4708525"/>
          </a:xfrm>
        </p:spPr>
        <p:txBody>
          <a:bodyPr/>
          <a:lstStyle/>
          <a:p>
            <a:r>
              <a:rPr lang="en-US" dirty="0" smtClean="0"/>
              <a:t>Data Assimilation – incorporating observations into a model</a:t>
            </a:r>
          </a:p>
          <a:p>
            <a:pPr lvl="1"/>
            <a:r>
              <a:rPr lang="en-US" dirty="0" smtClean="0"/>
              <a:t>Surface observations</a:t>
            </a:r>
          </a:p>
          <a:p>
            <a:pPr lvl="1"/>
            <a:r>
              <a:rPr lang="en-US" dirty="0" smtClean="0"/>
              <a:t>Satellite observations</a:t>
            </a:r>
          </a:p>
          <a:p>
            <a:pPr lvl="1"/>
            <a:r>
              <a:rPr lang="en-US" dirty="0" smtClean="0"/>
              <a:t>Atmospheric profiles</a:t>
            </a:r>
          </a:p>
          <a:p>
            <a:pPr lvl="1"/>
            <a:r>
              <a:rPr lang="en-US" dirty="0" smtClean="0"/>
              <a:t>Radar observations</a:t>
            </a:r>
          </a:p>
          <a:p>
            <a:pPr lvl="1"/>
            <a:r>
              <a:rPr lang="en-US" dirty="0"/>
              <a:t>Data from wind or solar farms</a:t>
            </a:r>
          </a:p>
          <a:p>
            <a:pPr lvl="1"/>
            <a:r>
              <a:rPr lang="en-US" dirty="0" smtClean="0"/>
              <a:t>Specialized data</a:t>
            </a:r>
            <a:endParaRPr lang="en-US" dirty="0"/>
          </a:p>
        </p:txBody>
      </p:sp>
      <p:pic>
        <p:nvPicPr>
          <p:cNvPr id="1075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53200" y="2133601"/>
            <a:ext cx="2590800" cy="2603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524" name="Picture 4" descr="No! It’s a NOAA Weather Ballo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91100" y="2209801"/>
            <a:ext cx="15621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7526" name="Picture 6" descr="Other information on weather radar is available under 'Weather Radar ..."/>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38400" y="4968240"/>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7528" name="Picture 8" descr="Accès au site françai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10400" y="4724400"/>
            <a:ext cx="21336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4531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8382000" cy="1508105"/>
          </a:xfrm>
          <a:prstGeom prst="rect">
            <a:avLst/>
          </a:prstGeom>
          <a:noFill/>
        </p:spPr>
        <p:txBody>
          <a:bodyPr wrap="square" rtlCol="0">
            <a:spAutoFit/>
          </a:bodyPr>
          <a:lstStyle/>
          <a:p>
            <a:pPr algn="ctr"/>
            <a:r>
              <a:rPr lang="en-US" sz="3600" b="1" dirty="0" smtClean="0">
                <a:solidFill>
                  <a:schemeClr val="bg1"/>
                </a:solidFill>
                <a:effectLst>
                  <a:outerShdw blurRad="38100" dist="38100" dir="2700000" algn="tl">
                    <a:srgbClr val="000000">
                      <a:alpha val="43137"/>
                    </a:srgbClr>
                  </a:outerShdw>
                </a:effectLst>
              </a:rPr>
              <a:t>Application:  Wind Energy Ramping</a:t>
            </a:r>
          </a:p>
          <a:p>
            <a:pPr algn="ctr"/>
            <a:r>
              <a:rPr lang="en-US" sz="2800" b="1" dirty="0" smtClean="0">
                <a:solidFill>
                  <a:schemeClr val="bg1"/>
                </a:solidFill>
                <a:effectLst>
                  <a:outerShdw blurRad="38100" dist="38100" dir="2700000" algn="tl">
                    <a:srgbClr val="000000">
                      <a:alpha val="43137"/>
                    </a:srgbClr>
                  </a:outerShdw>
                </a:effectLst>
              </a:rPr>
              <a:t>Real Time Four Dimensional Data Assimilation</a:t>
            </a:r>
          </a:p>
          <a:p>
            <a:pPr algn="ctr"/>
            <a:r>
              <a:rPr lang="en-US" sz="2800" b="1" dirty="0" smtClean="0">
                <a:solidFill>
                  <a:schemeClr val="bg1"/>
                </a:solidFill>
                <a:effectLst>
                  <a:outerShdw blurRad="38100" dist="38100" dir="2700000" algn="tl">
                    <a:srgbClr val="000000">
                      <a:alpha val="43137"/>
                    </a:srgbClr>
                  </a:outerShdw>
                </a:effectLst>
              </a:rPr>
              <a:t>RTFDDA</a:t>
            </a:r>
            <a:endParaRPr lang="en-US" sz="2800" b="1" dirty="0">
              <a:solidFill>
                <a:schemeClr val="bg1"/>
              </a:solidFill>
              <a:effectLst>
                <a:outerShdw blurRad="38100" dist="38100" dir="2700000" algn="tl">
                  <a:srgbClr val="000000">
                    <a:alpha val="43137"/>
                  </a:srgbClr>
                </a:outerShdw>
              </a:effectLst>
            </a:endParaRPr>
          </a:p>
        </p:txBody>
      </p:sp>
      <p:pic>
        <p:nvPicPr>
          <p:cNvPr id="3" name="Picture 22" descr="Picture 7.png"/>
          <p:cNvPicPr>
            <a:picLocks noChangeAspect="1"/>
          </p:cNvPicPr>
          <p:nvPr/>
        </p:nvPicPr>
        <p:blipFill>
          <a:blip r:embed="rId2" cstate="print"/>
          <a:srcRect/>
          <a:stretch>
            <a:fillRect/>
          </a:stretch>
        </p:blipFill>
        <p:spPr bwMode="auto">
          <a:xfrm>
            <a:off x="304800" y="2286000"/>
            <a:ext cx="6573838" cy="1600200"/>
          </a:xfrm>
          <a:prstGeom prst="rect">
            <a:avLst/>
          </a:prstGeom>
          <a:noFill/>
          <a:ln w="9525">
            <a:solidFill>
              <a:srgbClr val="000000"/>
            </a:solidFill>
            <a:miter lim="800000"/>
            <a:headEnd/>
            <a:tailEnd/>
          </a:ln>
        </p:spPr>
      </p:pic>
      <p:pic>
        <p:nvPicPr>
          <p:cNvPr id="4" name="Picture 20" descr="Picture 10.png"/>
          <p:cNvPicPr>
            <a:picLocks noChangeAspect="1"/>
          </p:cNvPicPr>
          <p:nvPr/>
        </p:nvPicPr>
        <p:blipFill>
          <a:blip r:embed="rId3" cstate="print">
            <a:extLst>
              <a:ext uri="{28A0092B-C50C-407E-A947-70E740481C1C}">
                <a14:useLocalDpi xmlns:a14="http://schemas.microsoft.com/office/drawing/2010/main"/>
              </a:ext>
            </a:extLst>
          </a:blip>
          <a:srcRect r="269"/>
          <a:stretch>
            <a:fillRect/>
          </a:stretch>
        </p:blipFill>
        <p:spPr bwMode="auto">
          <a:xfrm>
            <a:off x="304800" y="4572000"/>
            <a:ext cx="6553200" cy="1624013"/>
          </a:xfrm>
          <a:prstGeom prst="rect">
            <a:avLst/>
          </a:prstGeom>
          <a:noFill/>
          <a:ln w="9525">
            <a:noFill/>
            <a:miter lim="800000"/>
            <a:headEnd/>
            <a:tailEnd/>
          </a:ln>
        </p:spPr>
      </p:pic>
      <p:sp>
        <p:nvSpPr>
          <p:cNvPr id="5" name="TextBox 4"/>
          <p:cNvSpPr txBox="1"/>
          <p:nvPr/>
        </p:nvSpPr>
        <p:spPr>
          <a:xfrm>
            <a:off x="7162800" y="2209800"/>
            <a:ext cx="1431925" cy="708025"/>
          </a:xfrm>
          <a:prstGeom prst="rect">
            <a:avLst/>
          </a:prstGeom>
          <a:noFill/>
        </p:spPr>
        <p:txBody>
          <a:bodyPr wrap="none">
            <a:spAutoFit/>
          </a:bodyPr>
          <a:lstStyle/>
          <a:p>
            <a:pPr>
              <a:defRPr/>
            </a:pPr>
            <a:r>
              <a:rPr lang="en-US" sz="2000" dirty="0">
                <a:solidFill>
                  <a:schemeClr val="bg1"/>
                </a:solidFill>
                <a:latin typeface="Tahoma" pitchFamily="34" charset="0"/>
              </a:rPr>
              <a:t>W/O </a:t>
            </a:r>
          </a:p>
          <a:p>
            <a:pPr>
              <a:defRPr/>
            </a:pPr>
            <a:r>
              <a:rPr lang="en-US" sz="2000" dirty="0">
                <a:solidFill>
                  <a:schemeClr val="bg1"/>
                </a:solidFill>
                <a:latin typeface="Tahoma" pitchFamily="34" charset="0"/>
              </a:rPr>
              <a:t>Farm DATA</a:t>
            </a:r>
          </a:p>
        </p:txBody>
      </p:sp>
      <p:sp>
        <p:nvSpPr>
          <p:cNvPr id="6" name="TextBox 5"/>
          <p:cNvSpPr txBox="1"/>
          <p:nvPr/>
        </p:nvSpPr>
        <p:spPr>
          <a:xfrm>
            <a:off x="7086600" y="5181600"/>
            <a:ext cx="1431925" cy="708025"/>
          </a:xfrm>
          <a:prstGeom prst="rect">
            <a:avLst/>
          </a:prstGeom>
          <a:noFill/>
        </p:spPr>
        <p:txBody>
          <a:bodyPr wrap="none">
            <a:spAutoFit/>
          </a:bodyPr>
          <a:lstStyle/>
          <a:p>
            <a:pPr>
              <a:defRPr/>
            </a:pPr>
            <a:r>
              <a:rPr lang="en-US" sz="2000" dirty="0">
                <a:solidFill>
                  <a:schemeClr val="bg1"/>
                </a:solidFill>
                <a:latin typeface="Tahoma" pitchFamily="34" charset="0"/>
              </a:rPr>
              <a:t>With </a:t>
            </a:r>
          </a:p>
          <a:p>
            <a:pPr>
              <a:defRPr/>
            </a:pPr>
            <a:r>
              <a:rPr lang="en-US" sz="2000" dirty="0">
                <a:solidFill>
                  <a:schemeClr val="bg1"/>
                </a:solidFill>
                <a:latin typeface="Tahoma" pitchFamily="34" charset="0"/>
              </a:rPr>
              <a:t>Farm DATA</a:t>
            </a:r>
          </a:p>
        </p:txBody>
      </p:sp>
      <p:sp>
        <p:nvSpPr>
          <p:cNvPr id="7" name="TextBox 6"/>
          <p:cNvSpPr txBox="1"/>
          <p:nvPr/>
        </p:nvSpPr>
        <p:spPr>
          <a:xfrm>
            <a:off x="7315200" y="3429000"/>
            <a:ext cx="1697038" cy="1200150"/>
          </a:xfrm>
          <a:prstGeom prst="rect">
            <a:avLst/>
          </a:prstGeom>
          <a:noFill/>
        </p:spPr>
        <p:txBody>
          <a:bodyPr wrap="none">
            <a:spAutoFit/>
          </a:bodyPr>
          <a:lstStyle/>
          <a:p>
            <a:pPr>
              <a:defRPr/>
            </a:pPr>
            <a:r>
              <a:rPr lang="en-US" sz="1800" b="1" dirty="0">
                <a:solidFill>
                  <a:srgbClr val="FFFF00"/>
                </a:solidFill>
                <a:latin typeface="Tahoma" pitchFamily="34" charset="0"/>
              </a:rPr>
              <a:t>Gain:</a:t>
            </a:r>
          </a:p>
          <a:p>
            <a:pPr>
              <a:defRPr/>
            </a:pPr>
            <a:r>
              <a:rPr lang="en-US" sz="1800" b="1" dirty="0">
                <a:solidFill>
                  <a:srgbClr val="FFFF00"/>
                </a:solidFill>
                <a:latin typeface="Tahoma" pitchFamily="34" charset="0"/>
              </a:rPr>
              <a:t>17 % in </a:t>
            </a:r>
            <a:r>
              <a:rPr lang="en-US" sz="1800" b="1" dirty="0" err="1">
                <a:solidFill>
                  <a:srgbClr val="FFFF00"/>
                </a:solidFill>
                <a:latin typeface="Tahoma" pitchFamily="34" charset="0"/>
              </a:rPr>
              <a:t>RMS</a:t>
            </a:r>
            <a:endParaRPr lang="en-US" sz="1800" b="1" dirty="0">
              <a:solidFill>
                <a:srgbClr val="FFFF00"/>
              </a:solidFill>
              <a:latin typeface="Tahoma" pitchFamily="34" charset="0"/>
            </a:endParaRPr>
          </a:p>
          <a:p>
            <a:pPr>
              <a:defRPr/>
            </a:pPr>
            <a:r>
              <a:rPr lang="en-US" sz="1800" b="1" dirty="0">
                <a:solidFill>
                  <a:srgbClr val="FFFF00"/>
                </a:solidFill>
                <a:latin typeface="Tahoma" pitchFamily="34" charset="0"/>
              </a:rPr>
              <a:t>20% in MAE</a:t>
            </a:r>
          </a:p>
          <a:p>
            <a:pPr>
              <a:defRPr/>
            </a:pPr>
            <a:r>
              <a:rPr lang="en-US" sz="1800" b="1" dirty="0">
                <a:solidFill>
                  <a:srgbClr val="FFFF00"/>
                </a:solidFill>
                <a:latin typeface="Tahoma" pitchFamily="34" charset="0"/>
              </a:rPr>
              <a:t>11% in Bias</a:t>
            </a:r>
          </a:p>
        </p:txBody>
      </p:sp>
      <p:sp>
        <p:nvSpPr>
          <p:cNvPr id="8" name="Down Arrow 7"/>
          <p:cNvSpPr/>
          <p:nvPr/>
        </p:nvSpPr>
        <p:spPr bwMode="auto">
          <a:xfrm>
            <a:off x="6934200" y="3200400"/>
            <a:ext cx="484188" cy="1752600"/>
          </a:xfrm>
          <a:prstGeom prst="downArrow">
            <a:avLst/>
          </a:prstGeom>
          <a:solidFill>
            <a:srgbClr val="FFFF00"/>
          </a:solidFill>
          <a:ln w="28575" cap="flat" cmpd="sng" algn="ctr">
            <a:solidFill>
              <a:srgbClr val="000000"/>
            </a:solidFill>
            <a:prstDash val="solid"/>
            <a:round/>
            <a:headEnd type="none" w="sm" len="sm"/>
            <a:tailEnd type="none" w="sm" len="sm"/>
          </a:ln>
          <a:effectLst/>
        </p:spPr>
        <p:txBody>
          <a:bodyPr/>
          <a:lstStyle/>
          <a:p>
            <a:pPr>
              <a:defRPr/>
            </a:pPr>
            <a:endParaRPr lang="en-US">
              <a:latin typeface="Tahoma" pitchFamily="34" charset="0"/>
            </a:endParaRPr>
          </a:p>
        </p:txBody>
      </p:sp>
      <p:sp>
        <p:nvSpPr>
          <p:cNvPr id="9" name="TextBox 8"/>
          <p:cNvSpPr txBox="1"/>
          <p:nvPr/>
        </p:nvSpPr>
        <p:spPr>
          <a:xfrm>
            <a:off x="609600" y="1600200"/>
            <a:ext cx="5502275" cy="523875"/>
          </a:xfrm>
          <a:prstGeom prst="rect">
            <a:avLst/>
          </a:prstGeom>
          <a:noFill/>
        </p:spPr>
        <p:txBody>
          <a:bodyPr wrap="none">
            <a:spAutoFit/>
          </a:bodyPr>
          <a:lstStyle/>
          <a:p>
            <a:pPr>
              <a:defRPr/>
            </a:pPr>
            <a:r>
              <a:rPr lang="en-US" sz="2800" dirty="0">
                <a:solidFill>
                  <a:srgbClr val="FFFF00"/>
                </a:solidFill>
                <a:latin typeface="Tahoma" pitchFamily="34" charset="0"/>
              </a:rPr>
              <a:t>0-3 hour Wind Energy Predictions</a:t>
            </a:r>
          </a:p>
        </p:txBody>
      </p:sp>
      <p:sp>
        <p:nvSpPr>
          <p:cNvPr id="10" name="TextBox 9"/>
          <p:cNvSpPr txBox="1"/>
          <p:nvPr/>
        </p:nvSpPr>
        <p:spPr>
          <a:xfrm>
            <a:off x="2027237" y="6389132"/>
            <a:ext cx="2667000" cy="369332"/>
          </a:xfrm>
          <a:prstGeom prst="rect">
            <a:avLst/>
          </a:prstGeom>
          <a:noFill/>
        </p:spPr>
        <p:txBody>
          <a:bodyPr wrap="square" rtlCol="0">
            <a:spAutoFit/>
          </a:bodyPr>
          <a:lstStyle/>
          <a:p>
            <a:pPr algn="ctr"/>
            <a:r>
              <a:rPr lang="en-US" dirty="0" smtClean="0">
                <a:solidFill>
                  <a:schemeClr val="bg1"/>
                </a:solidFill>
              </a:rPr>
              <a:t>Courtesy: </a:t>
            </a:r>
            <a:r>
              <a:rPr lang="en-US" dirty="0" err="1" smtClean="0">
                <a:solidFill>
                  <a:schemeClr val="bg1"/>
                </a:solidFill>
              </a:rPr>
              <a:t>Yubao</a:t>
            </a:r>
            <a:r>
              <a:rPr lang="en-US" dirty="0" smtClean="0">
                <a:solidFill>
                  <a:schemeClr val="bg1"/>
                </a:solidFill>
              </a:rPr>
              <a:t> Liu</a:t>
            </a:r>
            <a:endParaRPr lang="en-US" dirty="0">
              <a:solidFill>
                <a:schemeClr val="bg1"/>
              </a:solidFill>
            </a:endParaRPr>
          </a:p>
        </p:txBody>
      </p:sp>
    </p:spTree>
    <p:extLst>
      <p:ext uri="{BB962C8B-B14F-4D97-AF65-F5344CB8AC3E}">
        <p14:creationId xmlns:p14="http://schemas.microsoft.com/office/powerpoint/2010/main" val="25564327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SCO_South_MAE_all3_diffcurves+CI+anno.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1519" y="1348262"/>
            <a:ext cx="7868475" cy="5204938"/>
          </a:xfrm>
          <a:prstGeom prst="rect">
            <a:avLst/>
          </a:prstGeom>
          <a:ln w="12700" cap="sq" cmpd="thickThin">
            <a:solidFill>
              <a:srgbClr val="000000"/>
            </a:solidFill>
            <a:prstDash val="solid"/>
            <a:miter lim="800000"/>
          </a:ln>
          <a:effectLst>
            <a:innerShdw blurRad="76200">
              <a:srgbClr val="000000"/>
            </a:innerShdw>
          </a:effectLst>
        </p:spPr>
      </p:pic>
      <p:sp>
        <p:nvSpPr>
          <p:cNvPr id="8" name="TextBox 6"/>
          <p:cNvSpPr txBox="1">
            <a:spLocks noChangeArrowheads="1"/>
          </p:cNvSpPr>
          <p:nvPr/>
        </p:nvSpPr>
        <p:spPr bwMode="auto">
          <a:xfrm>
            <a:off x="-87313" y="0"/>
            <a:ext cx="9318626" cy="1323975"/>
          </a:xfrm>
          <a:prstGeom prst="rect">
            <a:avLst/>
          </a:prstGeom>
          <a:noFill/>
          <a:ln w="9525">
            <a:noFill/>
            <a:miter lim="800000"/>
            <a:headEnd/>
            <a:tailEnd/>
          </a:ln>
        </p:spPr>
        <p:txBody>
          <a:bodyPr>
            <a:spAutoFit/>
          </a:bodyPr>
          <a:lstStyle/>
          <a:p>
            <a:pPr algn="ctr" eaLnBrk="0" fontAlgn="base" hangingPunct="0">
              <a:spcBef>
                <a:spcPct val="0"/>
              </a:spcBef>
              <a:spcAft>
                <a:spcPct val="0"/>
              </a:spcAft>
              <a:defRPr/>
            </a:pPr>
            <a:r>
              <a:rPr lang="en-US" sz="4000" b="1" dirty="0">
                <a:solidFill>
                  <a:srgbClr val="FFFF00"/>
                </a:solidFill>
                <a:effectLst>
                  <a:outerShdw blurRad="38100" dist="38100" dir="2700000" algn="tl">
                    <a:srgbClr val="000000">
                      <a:alpha val="43137"/>
                    </a:srgbClr>
                  </a:outerShdw>
                </a:effectLst>
                <a:latin typeface="Arial"/>
                <a:cs typeface="Arial"/>
              </a:rPr>
              <a:t>WRF- RTFDDA Improves </a:t>
            </a:r>
          </a:p>
          <a:p>
            <a:pPr algn="ctr" eaLnBrk="0" fontAlgn="base" hangingPunct="0">
              <a:spcBef>
                <a:spcPct val="0"/>
              </a:spcBef>
              <a:spcAft>
                <a:spcPct val="0"/>
              </a:spcAft>
              <a:defRPr/>
            </a:pPr>
            <a:r>
              <a:rPr lang="en-US" sz="4000" b="1" dirty="0">
                <a:solidFill>
                  <a:srgbClr val="FFFF00"/>
                </a:solidFill>
                <a:effectLst>
                  <a:outerShdw blurRad="38100" dist="38100" dir="2700000" algn="tl">
                    <a:srgbClr val="000000">
                      <a:alpha val="43137"/>
                    </a:srgbClr>
                  </a:outerShdw>
                </a:effectLst>
                <a:latin typeface="Arial"/>
                <a:cs typeface="Arial"/>
              </a:rPr>
              <a:t>Short Term Forecasts (0-9h)</a:t>
            </a:r>
          </a:p>
        </p:txBody>
      </p:sp>
      <p:sp>
        <p:nvSpPr>
          <p:cNvPr id="4" name="TextBox 3"/>
          <p:cNvSpPr txBox="1"/>
          <p:nvPr/>
        </p:nvSpPr>
        <p:spPr>
          <a:xfrm>
            <a:off x="4953000" y="6507480"/>
            <a:ext cx="4191000" cy="369332"/>
          </a:xfrm>
          <a:prstGeom prst="rect">
            <a:avLst/>
          </a:prstGeom>
          <a:noFill/>
        </p:spPr>
        <p:txBody>
          <a:bodyPr wrap="square" rtlCol="0">
            <a:spAutoFit/>
          </a:bodyPr>
          <a:lstStyle/>
          <a:p>
            <a:pPr algn="ctr"/>
            <a:r>
              <a:rPr lang="en-US" dirty="0" smtClean="0"/>
              <a:t>Courtesy: Tara Jensen, </a:t>
            </a:r>
            <a:r>
              <a:rPr lang="en-US" dirty="0" err="1" smtClean="0"/>
              <a:t>Yubao</a:t>
            </a:r>
            <a:r>
              <a:rPr lang="en-US" dirty="0" smtClean="0"/>
              <a:t> Liu</a:t>
            </a:r>
            <a:endParaRPr lang="en-US" dirty="0"/>
          </a:p>
        </p:txBody>
      </p:sp>
    </p:spTree>
    <p:extLst>
      <p:ext uri="{BB962C8B-B14F-4D97-AF65-F5344CB8AC3E}">
        <p14:creationId xmlns:p14="http://schemas.microsoft.com/office/powerpoint/2010/main" val="13139726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idx="1"/>
          </p:nvPr>
        </p:nvSpPr>
        <p:spPr/>
        <p:txBody>
          <a:bodyPr/>
          <a:lstStyle/>
          <a:p>
            <a:endParaRPr lang="en-US" smtClean="0">
              <a:latin typeface="Arial" charset="0"/>
              <a:cs typeface="Arial" charset="0"/>
            </a:endParaRPr>
          </a:p>
        </p:txBody>
      </p:sp>
      <p:graphicFrame>
        <p:nvGraphicFramePr>
          <p:cNvPr id="35843" name="Object 7"/>
          <p:cNvGraphicFramePr>
            <a:graphicFrameLocks noChangeAspect="1"/>
          </p:cNvGraphicFramePr>
          <p:nvPr/>
        </p:nvGraphicFramePr>
        <p:xfrm>
          <a:off x="838200" y="990600"/>
          <a:ext cx="8229600" cy="5410200"/>
        </p:xfrm>
        <a:graphic>
          <a:graphicData uri="http://schemas.openxmlformats.org/presentationml/2006/ole">
            <mc:AlternateContent xmlns:mc="http://schemas.openxmlformats.org/markup-compatibility/2006">
              <mc:Choice xmlns:v="urn:schemas-microsoft-com:vml" Requires="v">
                <p:oleObj spid="_x0000_s103447" name="Chart" r:id="rId4" imgW="9239148" imgH="4028959" progId="Excel.Sheet.8">
                  <p:embed/>
                </p:oleObj>
              </mc:Choice>
              <mc:Fallback>
                <p:oleObj name="Chart" r:id="rId4" imgW="9239148" imgH="4028959"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990600"/>
                        <a:ext cx="82296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Box 1"/>
          <p:cNvSpPr txBox="1">
            <a:spLocks noChangeArrowheads="1"/>
          </p:cNvSpPr>
          <p:nvPr/>
        </p:nvSpPr>
        <p:spPr bwMode="auto">
          <a:xfrm>
            <a:off x="2971800" y="1911350"/>
            <a:ext cx="4267200" cy="369888"/>
          </a:xfrm>
          <a:prstGeom prst="rect">
            <a:avLst/>
          </a:prstGeom>
          <a:noFill/>
          <a:ln w="9525">
            <a:noFill/>
            <a:miter lim="800000"/>
            <a:headEnd/>
            <a:tailEnd/>
          </a:ln>
        </p:spPr>
        <p:txBody>
          <a:bodyPr wrap="none">
            <a:spAutoFit/>
          </a:bodyPr>
          <a:lstStyle/>
          <a:p>
            <a:pPr>
              <a:defRPr/>
            </a:pPr>
            <a:r>
              <a:rPr lang="en-US" dirty="0">
                <a:solidFill>
                  <a:srgbClr val="000000">
                    <a:lumMod val="10000"/>
                  </a:srgbClr>
                </a:solidFill>
                <a:latin typeface="Calibri" pitchFamily="34" charset="0"/>
              </a:rPr>
              <a:t>800 MW increase then decrease over 4 hrs!</a:t>
            </a:r>
          </a:p>
        </p:txBody>
      </p:sp>
      <p:cxnSp>
        <p:nvCxnSpPr>
          <p:cNvPr id="7" name="Straight Arrow Connector 6"/>
          <p:cNvCxnSpPr/>
          <p:nvPr/>
        </p:nvCxnSpPr>
        <p:spPr>
          <a:xfrm>
            <a:off x="3962400" y="2281238"/>
            <a:ext cx="2057400" cy="9525"/>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5846" name="TextBox 7"/>
          <p:cNvSpPr txBox="1">
            <a:spLocks noChangeArrowheads="1"/>
          </p:cNvSpPr>
          <p:nvPr/>
        </p:nvSpPr>
        <p:spPr bwMode="auto">
          <a:xfrm>
            <a:off x="2667000" y="6324600"/>
            <a:ext cx="3352800" cy="369888"/>
          </a:xfrm>
          <a:prstGeom prst="rect">
            <a:avLst/>
          </a:prstGeom>
          <a:noFill/>
          <a:ln w="9525">
            <a:noFill/>
            <a:miter lim="800000"/>
            <a:headEnd/>
            <a:tailEnd/>
          </a:ln>
        </p:spPr>
        <p:txBody>
          <a:bodyPr>
            <a:spAutoFit/>
          </a:bodyPr>
          <a:lstStyle/>
          <a:p>
            <a:pPr algn="ctr"/>
            <a:r>
              <a:rPr lang="en-US">
                <a:solidFill>
                  <a:srgbClr val="000000"/>
                </a:solidFill>
                <a:latin typeface="Calibri" pitchFamily="34" charset="0"/>
              </a:rPr>
              <a:t>Time (LST)</a:t>
            </a:r>
          </a:p>
        </p:txBody>
      </p:sp>
      <p:sp>
        <p:nvSpPr>
          <p:cNvPr id="35847" name="TextBox 8"/>
          <p:cNvSpPr txBox="1">
            <a:spLocks noChangeArrowheads="1"/>
          </p:cNvSpPr>
          <p:nvPr/>
        </p:nvSpPr>
        <p:spPr bwMode="auto">
          <a:xfrm rot="-5400000">
            <a:off x="-152400" y="3473450"/>
            <a:ext cx="1676400" cy="368300"/>
          </a:xfrm>
          <a:prstGeom prst="rect">
            <a:avLst/>
          </a:prstGeom>
          <a:noFill/>
          <a:ln w="9525">
            <a:noFill/>
            <a:miter lim="800000"/>
            <a:headEnd/>
            <a:tailEnd/>
          </a:ln>
        </p:spPr>
        <p:txBody>
          <a:bodyPr>
            <a:spAutoFit/>
          </a:bodyPr>
          <a:lstStyle/>
          <a:p>
            <a:r>
              <a:rPr lang="en-US">
                <a:solidFill>
                  <a:srgbClr val="000000"/>
                </a:solidFill>
                <a:latin typeface="Calibri" pitchFamily="34" charset="0"/>
              </a:rPr>
              <a:t>Power (MW)</a:t>
            </a:r>
          </a:p>
        </p:txBody>
      </p:sp>
      <p:sp>
        <p:nvSpPr>
          <p:cNvPr id="1033" name="TextBox 10"/>
          <p:cNvSpPr txBox="1">
            <a:spLocks noChangeArrowheads="1"/>
          </p:cNvSpPr>
          <p:nvPr/>
        </p:nvSpPr>
        <p:spPr bwMode="auto">
          <a:xfrm>
            <a:off x="1371600" y="3625850"/>
            <a:ext cx="2354263" cy="368300"/>
          </a:xfrm>
          <a:prstGeom prst="rect">
            <a:avLst/>
          </a:prstGeom>
          <a:noFill/>
          <a:ln w="9525">
            <a:noFill/>
            <a:miter lim="800000"/>
            <a:headEnd/>
            <a:tailEnd/>
          </a:ln>
        </p:spPr>
        <p:txBody>
          <a:bodyPr wrap="none">
            <a:spAutoFit/>
          </a:bodyPr>
          <a:lstStyle/>
          <a:p>
            <a:pPr>
              <a:defRPr/>
            </a:pPr>
            <a:r>
              <a:rPr lang="en-US" dirty="0">
                <a:solidFill>
                  <a:srgbClr val="000000">
                    <a:lumMod val="10000"/>
                  </a:srgbClr>
                </a:solidFill>
                <a:latin typeface="Calibri" pitchFamily="34" charset="0"/>
              </a:rPr>
              <a:t>Passing Thunderstorms</a:t>
            </a:r>
          </a:p>
        </p:txBody>
      </p:sp>
      <p:sp>
        <p:nvSpPr>
          <p:cNvPr id="35849" name="TextBox 11"/>
          <p:cNvSpPr txBox="1">
            <a:spLocks noChangeArrowheads="1"/>
          </p:cNvSpPr>
          <p:nvPr/>
        </p:nvSpPr>
        <p:spPr bwMode="auto">
          <a:xfrm>
            <a:off x="4400550" y="3203575"/>
            <a:ext cx="1157288"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Cold Front</a:t>
            </a:r>
          </a:p>
        </p:txBody>
      </p:sp>
      <p:sp>
        <p:nvSpPr>
          <p:cNvPr id="11" name="Rectangle 10"/>
          <p:cNvSpPr/>
          <p:nvPr/>
        </p:nvSpPr>
        <p:spPr bwMode="auto">
          <a:xfrm>
            <a:off x="7391400" y="2971800"/>
            <a:ext cx="1600200" cy="2133600"/>
          </a:xfrm>
          <a:prstGeom prst="rect">
            <a:avLst/>
          </a:prstGeom>
          <a:solidFill>
            <a:schemeClr val="bg1"/>
          </a:solidFill>
          <a:ln w="12700" cap="flat" cmpd="sng" algn="ctr">
            <a:noFill/>
            <a:prstDash val="solid"/>
            <a:round/>
            <a:headEnd type="none" w="sm" len="sm"/>
            <a:tailEnd type="none" w="sm" len="sm"/>
          </a:ln>
          <a:effectLst/>
        </p:spPr>
        <p:txBody>
          <a:bodyPr/>
          <a:lstStyle/>
          <a:p>
            <a:pPr eaLnBrk="0" hangingPunct="0">
              <a:defRPr/>
            </a:pPr>
            <a:endParaRPr lang="en-US">
              <a:solidFill>
                <a:srgbClr val="000000"/>
              </a:solidFill>
              <a:effectLst>
                <a:outerShdw blurRad="38100" dist="38100" dir="2700000" algn="tl">
                  <a:srgbClr val="000000">
                    <a:alpha val="43137"/>
                  </a:srgbClr>
                </a:outerShdw>
              </a:effectLst>
            </a:endParaRPr>
          </a:p>
        </p:txBody>
      </p:sp>
      <p:sp>
        <p:nvSpPr>
          <p:cNvPr id="12" name="Title 1"/>
          <p:cNvSpPr txBox="1">
            <a:spLocks/>
          </p:cNvSpPr>
          <p:nvPr/>
        </p:nvSpPr>
        <p:spPr bwMode="auto">
          <a:xfrm>
            <a:off x="660600" y="583064"/>
            <a:ext cx="7772400" cy="533400"/>
          </a:xfrm>
          <a:prstGeom prst="rect">
            <a:avLst/>
          </a:prstGeom>
          <a:noFill/>
          <a:ln w="9525">
            <a:noFill/>
            <a:miter lim="800000"/>
            <a:headEnd/>
            <a:tailEnd/>
          </a:ln>
        </p:spPr>
        <p:txBody>
          <a:bodyPr lIns="0" rIns="0" bIns="0" anchor="b">
            <a:noAutofit/>
          </a:bodyPr>
          <a:lstStyle/>
          <a:p>
            <a:pPr algn="ctr" eaLnBrk="0" hangingPunct="0">
              <a:defRPr/>
            </a:pPr>
            <a:endParaRPr lang="en-US" sz="4000" b="1" dirty="0" smtClean="0">
              <a:solidFill>
                <a:srgbClr val="FFFFCC"/>
              </a:solidFill>
              <a:effectLst>
                <a:outerShdw blurRad="38100" dist="38100" dir="2700000" algn="tl">
                  <a:srgbClr val="000000">
                    <a:alpha val="43137"/>
                  </a:srgbClr>
                </a:outerShdw>
              </a:effectLst>
              <a:latin typeface="Tahoma"/>
            </a:endParaRPr>
          </a:p>
          <a:p>
            <a:pPr algn="ctr" eaLnBrk="0" hangingPunct="0">
              <a:defRPr/>
            </a:pPr>
            <a:endParaRPr lang="en-US" sz="4000" b="1" dirty="0">
              <a:solidFill>
                <a:srgbClr val="FFFFCC"/>
              </a:solidFill>
              <a:effectLst>
                <a:outerShdw blurRad="38100" dist="38100" dir="2700000" algn="tl">
                  <a:srgbClr val="000000">
                    <a:alpha val="43137"/>
                  </a:srgbClr>
                </a:outerShdw>
              </a:effectLst>
              <a:latin typeface="Tahoma"/>
            </a:endParaRPr>
          </a:p>
          <a:p>
            <a:pPr algn="ctr" eaLnBrk="0" hangingPunct="0">
              <a:defRPr/>
            </a:pPr>
            <a:r>
              <a:rPr lang="en-US" sz="4000" b="1" dirty="0" smtClean="0">
                <a:solidFill>
                  <a:srgbClr val="FFFF00"/>
                </a:solidFill>
                <a:effectLst>
                  <a:outerShdw blurRad="38100" dist="38100" dir="2700000" algn="tl">
                    <a:srgbClr val="000000">
                      <a:alpha val="43137"/>
                    </a:srgbClr>
                  </a:outerShdw>
                </a:effectLst>
                <a:latin typeface="Tahoma"/>
              </a:rPr>
              <a:t>Rational for </a:t>
            </a:r>
            <a:r>
              <a:rPr lang="en-US" sz="4000" b="1" dirty="0" err="1" smtClean="0">
                <a:solidFill>
                  <a:srgbClr val="FFFF00"/>
                </a:solidFill>
                <a:effectLst>
                  <a:outerShdw blurRad="38100" dist="38100" dir="2700000" algn="tl">
                    <a:srgbClr val="000000">
                      <a:alpha val="43137"/>
                    </a:srgbClr>
                  </a:outerShdw>
                </a:effectLst>
                <a:latin typeface="Tahoma"/>
              </a:rPr>
              <a:t>Nowcating</a:t>
            </a:r>
            <a:r>
              <a:rPr lang="en-US" sz="4000" b="1" dirty="0" smtClean="0">
                <a:solidFill>
                  <a:srgbClr val="FFFF00"/>
                </a:solidFill>
                <a:effectLst>
                  <a:outerShdw blurRad="38100" dist="38100" dir="2700000" algn="tl">
                    <a:srgbClr val="000000">
                      <a:alpha val="43137"/>
                    </a:srgbClr>
                  </a:outerShdw>
                </a:effectLst>
                <a:latin typeface="Tahoma"/>
              </a:rPr>
              <a:t>:</a:t>
            </a:r>
          </a:p>
          <a:p>
            <a:pPr algn="ctr" eaLnBrk="0" hangingPunct="0">
              <a:defRPr/>
            </a:pPr>
            <a:r>
              <a:rPr lang="en-US" sz="4000" b="1" dirty="0" smtClean="0">
                <a:solidFill>
                  <a:srgbClr val="FFFF00"/>
                </a:solidFill>
                <a:effectLst>
                  <a:outerShdw blurRad="38100" dist="38100" dir="2700000" algn="tl">
                    <a:srgbClr val="000000">
                      <a:alpha val="43137"/>
                    </a:srgbClr>
                  </a:outerShdw>
                </a:effectLst>
                <a:latin typeface="Tahoma"/>
              </a:rPr>
              <a:t>Wind </a:t>
            </a:r>
            <a:r>
              <a:rPr lang="en-US" sz="4000" b="1" dirty="0">
                <a:solidFill>
                  <a:srgbClr val="FFFF00"/>
                </a:solidFill>
                <a:effectLst>
                  <a:outerShdw blurRad="38100" dist="38100" dir="2700000" algn="tl">
                    <a:srgbClr val="000000">
                      <a:alpha val="43137"/>
                    </a:srgbClr>
                  </a:outerShdw>
                </a:effectLst>
                <a:latin typeface="Tahoma"/>
              </a:rPr>
              <a:t>Energy Ramp Event</a:t>
            </a:r>
          </a:p>
        </p:txBody>
      </p:sp>
    </p:spTree>
    <p:extLst>
      <p:ext uri="{BB962C8B-B14F-4D97-AF65-F5344CB8AC3E}">
        <p14:creationId xmlns:p14="http://schemas.microsoft.com/office/powerpoint/2010/main" val="23207478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8382000" cy="1077218"/>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Application:  Wind Energy Ramping</a:t>
            </a:r>
          </a:p>
          <a:p>
            <a:pPr algn="ctr"/>
            <a:r>
              <a:rPr lang="en-US" sz="2800" b="1" dirty="0" smtClean="0">
                <a:solidFill>
                  <a:schemeClr val="bg1"/>
                </a:solidFill>
                <a:effectLst>
                  <a:outerShdw blurRad="38100" dist="38100" dir="2700000" algn="tl">
                    <a:srgbClr val="000000">
                      <a:alpha val="43137"/>
                    </a:srgbClr>
                  </a:outerShdw>
                </a:effectLst>
              </a:rPr>
              <a:t>Variational Doppler Radar Analysis System</a:t>
            </a:r>
            <a:endParaRPr lang="en-US" sz="2800" b="1" dirty="0">
              <a:solidFill>
                <a:schemeClr val="bg1"/>
              </a:solidFill>
              <a:effectLst>
                <a:outerShdw blurRad="38100" dist="38100" dir="2700000" algn="tl">
                  <a:srgbClr val="000000">
                    <a:alpha val="43137"/>
                  </a:srgbClr>
                </a:outerShdw>
              </a:effectLst>
            </a:endParaRPr>
          </a:p>
        </p:txBody>
      </p:sp>
      <p:sp>
        <p:nvSpPr>
          <p:cNvPr id="3" name="TextBox 9"/>
          <p:cNvSpPr txBox="1">
            <a:spLocks noChangeArrowheads="1"/>
          </p:cNvSpPr>
          <p:nvPr/>
        </p:nvSpPr>
        <p:spPr bwMode="auto">
          <a:xfrm>
            <a:off x="6400800" y="6334125"/>
            <a:ext cx="2743200" cy="307975"/>
          </a:xfrm>
          <a:prstGeom prst="rect">
            <a:avLst/>
          </a:prstGeom>
          <a:noFill/>
          <a:ln w="9525">
            <a:noFill/>
            <a:miter lim="800000"/>
            <a:headEnd/>
            <a:tailEnd/>
          </a:ln>
        </p:spPr>
        <p:txBody>
          <a:bodyPr>
            <a:spAutoFit/>
          </a:bodyPr>
          <a:lstStyle/>
          <a:p>
            <a:r>
              <a:rPr lang="en-US" sz="1400">
                <a:solidFill>
                  <a:schemeClr val="bg1"/>
                </a:solidFill>
                <a:latin typeface="Constantia" pitchFamily="18" charset="0"/>
              </a:rPr>
              <a:t>NCAR Auto-Nowcasting System</a:t>
            </a:r>
          </a:p>
        </p:txBody>
      </p:sp>
      <p:sp>
        <p:nvSpPr>
          <p:cNvPr id="4" name="TextBox 11"/>
          <p:cNvSpPr txBox="1">
            <a:spLocks noChangeArrowheads="1"/>
          </p:cNvSpPr>
          <p:nvPr/>
        </p:nvSpPr>
        <p:spPr bwMode="auto">
          <a:xfrm>
            <a:off x="381000" y="2286000"/>
            <a:ext cx="2743200" cy="2678113"/>
          </a:xfrm>
          <a:prstGeom prst="rect">
            <a:avLst/>
          </a:prstGeom>
          <a:noFill/>
          <a:ln w="9525">
            <a:noFill/>
            <a:miter lim="800000"/>
            <a:headEnd/>
            <a:tailEnd/>
          </a:ln>
        </p:spPr>
        <p:txBody>
          <a:bodyPr>
            <a:spAutoFit/>
          </a:bodyPr>
          <a:lstStyle/>
          <a:p>
            <a:r>
              <a:rPr lang="en-US" sz="2400" dirty="0">
                <a:solidFill>
                  <a:schemeClr val="bg1"/>
                </a:solidFill>
                <a:latin typeface="Constantia" pitchFamily="18" charset="0"/>
              </a:rPr>
              <a:t>Gust fronts</a:t>
            </a:r>
          </a:p>
          <a:p>
            <a:r>
              <a:rPr lang="en-US" sz="2400" dirty="0">
                <a:solidFill>
                  <a:schemeClr val="bg1"/>
                </a:solidFill>
                <a:latin typeface="Constantia" pitchFamily="18" charset="0"/>
              </a:rPr>
              <a:t>approaching</a:t>
            </a:r>
          </a:p>
          <a:p>
            <a:r>
              <a:rPr lang="en-US" sz="2400" dirty="0">
                <a:solidFill>
                  <a:schemeClr val="bg1"/>
                </a:solidFill>
                <a:latin typeface="Constantia" pitchFamily="18" charset="0"/>
              </a:rPr>
              <a:t>‘wind plant’</a:t>
            </a:r>
          </a:p>
          <a:p>
            <a:endParaRPr lang="en-US" sz="2400" dirty="0">
              <a:solidFill>
                <a:schemeClr val="bg1"/>
              </a:solidFill>
              <a:latin typeface="Constantia" pitchFamily="18" charset="0"/>
            </a:endParaRPr>
          </a:p>
          <a:p>
            <a:r>
              <a:rPr lang="en-US" sz="2400" dirty="0">
                <a:solidFill>
                  <a:schemeClr val="bg1"/>
                </a:solidFill>
                <a:latin typeface="Constantia" pitchFamily="18" charset="0"/>
              </a:rPr>
              <a:t>Wind ramp</a:t>
            </a:r>
          </a:p>
          <a:p>
            <a:r>
              <a:rPr lang="en-US" sz="2400" dirty="0">
                <a:solidFill>
                  <a:schemeClr val="bg1"/>
                </a:solidFill>
                <a:latin typeface="Constantia" pitchFamily="18" charset="0"/>
              </a:rPr>
              <a:t>event is</a:t>
            </a:r>
          </a:p>
          <a:p>
            <a:r>
              <a:rPr lang="en-US" sz="2400" dirty="0">
                <a:solidFill>
                  <a:schemeClr val="bg1"/>
                </a:solidFill>
                <a:latin typeface="Constantia" pitchFamily="18" charset="0"/>
              </a:rPr>
              <a:t>imminent</a:t>
            </a:r>
          </a:p>
        </p:txBody>
      </p:sp>
      <p:pic>
        <p:nvPicPr>
          <p:cNvPr id="5" name="Autonowcast_VDRAS_Video.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rcRect/>
          <a:stretch>
            <a:fillRect/>
          </a:stretch>
        </p:blipFill>
        <p:spPr bwMode="auto">
          <a:xfrm>
            <a:off x="3825875" y="1295400"/>
            <a:ext cx="5318125" cy="5013325"/>
          </a:xfrm>
          <a:prstGeom prst="rect">
            <a:avLst/>
          </a:prstGeom>
          <a:noFill/>
          <a:ln w="9525">
            <a:noFill/>
            <a:miter lim="800000"/>
            <a:headEnd/>
            <a:tailEnd/>
          </a:ln>
        </p:spPr>
      </p:pic>
      <p:sp>
        <p:nvSpPr>
          <p:cNvPr id="6" name="Oval 5"/>
          <p:cNvSpPr/>
          <p:nvPr/>
        </p:nvSpPr>
        <p:spPr bwMode="auto">
          <a:xfrm>
            <a:off x="4953000" y="4111625"/>
            <a:ext cx="2209800" cy="914400"/>
          </a:xfrm>
          <a:prstGeom prst="ellipse">
            <a:avLst/>
          </a:prstGeom>
          <a:solidFill>
            <a:srgbClr val="00FFCC">
              <a:alpha val="42000"/>
            </a:srgbClr>
          </a:solidFill>
          <a:ln w="12700" cap="flat" cmpd="sng" algn="ctr">
            <a:solidFill>
              <a:schemeClr val="bg2">
                <a:lumMod val="50000"/>
              </a:schemeClr>
            </a:solidFill>
            <a:prstDash val="solid"/>
            <a:round/>
            <a:headEnd type="none" w="sm" len="sm"/>
            <a:tailEnd type="none" w="sm" len="sm"/>
          </a:ln>
          <a:effectLst/>
        </p:spPr>
        <p:txBody>
          <a:bodyPr/>
          <a:lstStyle/>
          <a:p>
            <a:pPr fontAlgn="auto">
              <a:spcBef>
                <a:spcPts val="0"/>
              </a:spcBef>
              <a:spcAft>
                <a:spcPts val="0"/>
              </a:spcAft>
              <a:defRPr/>
            </a:pPr>
            <a:r>
              <a:rPr lang="en-US" sz="2000" b="1" dirty="0">
                <a:latin typeface="+mn-lt"/>
                <a:cs typeface="+mn-cs"/>
              </a:rPr>
              <a:t>Wind Farm</a:t>
            </a:r>
          </a:p>
        </p:txBody>
      </p:sp>
      <p:sp>
        <p:nvSpPr>
          <p:cNvPr id="7" name="Rectangular Callout 6"/>
          <p:cNvSpPr>
            <a:spLocks noChangeArrowheads="1"/>
          </p:cNvSpPr>
          <p:nvPr/>
        </p:nvSpPr>
        <p:spPr bwMode="auto">
          <a:xfrm>
            <a:off x="609600" y="5483225"/>
            <a:ext cx="2133600" cy="1222375"/>
          </a:xfrm>
          <a:prstGeom prst="wedgeRectCallout">
            <a:avLst>
              <a:gd name="adj1" fmla="val 166560"/>
              <a:gd name="adj2" fmla="val -122333"/>
            </a:avLst>
          </a:prstGeom>
          <a:solidFill>
            <a:srgbClr val="0070C0"/>
          </a:solidFill>
          <a:ln w="12700" algn="ctr">
            <a:solidFill>
              <a:schemeClr val="tx1"/>
            </a:solidFill>
            <a:round/>
            <a:headEnd type="none" w="sm" len="sm"/>
            <a:tailEnd type="none" w="sm" len="sm"/>
          </a:ln>
        </p:spPr>
        <p:txBody>
          <a:bodyPr/>
          <a:lstStyle/>
          <a:p>
            <a:pPr>
              <a:defRPr/>
            </a:pPr>
            <a:r>
              <a:rPr lang="en-US" dirty="0">
                <a:solidFill>
                  <a:schemeClr val="bg1"/>
                </a:solidFill>
                <a:latin typeface="Constantia" pitchFamily="18" charset="0"/>
              </a:rPr>
              <a:t>Need to provide time-of-arrival and magnitude of wind energy ramp.</a:t>
            </a:r>
          </a:p>
        </p:txBody>
      </p:sp>
      <p:sp>
        <p:nvSpPr>
          <p:cNvPr id="8" name="TextBox 7"/>
          <p:cNvSpPr txBox="1"/>
          <p:nvPr/>
        </p:nvSpPr>
        <p:spPr>
          <a:xfrm>
            <a:off x="3733800" y="6336268"/>
            <a:ext cx="2667000" cy="369332"/>
          </a:xfrm>
          <a:prstGeom prst="rect">
            <a:avLst/>
          </a:prstGeom>
          <a:noFill/>
        </p:spPr>
        <p:txBody>
          <a:bodyPr wrap="square" rtlCol="0">
            <a:spAutoFit/>
          </a:bodyPr>
          <a:lstStyle/>
          <a:p>
            <a:pPr algn="ctr"/>
            <a:r>
              <a:rPr lang="en-US" dirty="0" smtClean="0">
                <a:solidFill>
                  <a:schemeClr val="bg1"/>
                </a:solidFill>
              </a:rPr>
              <a:t>Courtesy: Jenny Sun</a:t>
            </a:r>
            <a:endParaRPr lang="en-US" dirty="0">
              <a:solidFill>
                <a:schemeClr val="bg1"/>
              </a:solidFill>
            </a:endParaRPr>
          </a:p>
        </p:txBody>
      </p:sp>
      <p:sp>
        <p:nvSpPr>
          <p:cNvPr id="9" name="TextBox 8"/>
          <p:cNvSpPr txBox="1"/>
          <p:nvPr/>
        </p:nvSpPr>
        <p:spPr>
          <a:xfrm>
            <a:off x="990600" y="1219200"/>
            <a:ext cx="1981200" cy="523220"/>
          </a:xfrm>
          <a:prstGeom prst="rect">
            <a:avLst/>
          </a:prstGeom>
          <a:noFill/>
        </p:spPr>
        <p:txBody>
          <a:bodyPr wrap="square" rtlCol="0">
            <a:spAutoFit/>
          </a:bodyPr>
          <a:lstStyle/>
          <a:p>
            <a:pPr algn="ctr"/>
            <a:r>
              <a:rPr lang="en-US" sz="2800" b="1" dirty="0" smtClean="0">
                <a:solidFill>
                  <a:srgbClr val="FFC000"/>
                </a:solidFill>
                <a:effectLst>
                  <a:outerShdw blurRad="38100" dist="38100" dir="2700000" algn="tl">
                    <a:srgbClr val="000000">
                      <a:alpha val="43137"/>
                    </a:srgbClr>
                  </a:outerShdw>
                </a:effectLst>
              </a:rPr>
              <a:t>VDRAS</a:t>
            </a:r>
            <a:endParaRPr lang="en-US" sz="28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98471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0" y="76200"/>
            <a:ext cx="9144000" cy="1066800"/>
          </a:xfrm>
        </p:spPr>
        <p:txBody>
          <a:bodyPr>
            <a:normAutofit fontScale="90000"/>
          </a:bodyPr>
          <a:lstStyle/>
          <a:p>
            <a:pPr algn="ctr">
              <a:defRPr/>
            </a:pPr>
            <a:r>
              <a:rPr lang="en-US" altLang="en-US" sz="4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Wind Energy Ramp Event Nowcasting</a:t>
            </a:r>
          </a:p>
        </p:txBody>
      </p:sp>
      <p:sp>
        <p:nvSpPr>
          <p:cNvPr id="98311" name="TextBox 9"/>
          <p:cNvSpPr txBox="1">
            <a:spLocks noChangeArrowheads="1"/>
          </p:cNvSpPr>
          <p:nvPr/>
        </p:nvSpPr>
        <p:spPr bwMode="auto">
          <a:xfrm>
            <a:off x="76200" y="1905000"/>
            <a:ext cx="2819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fontAlgn="base" hangingPunct="1">
              <a:spcBef>
                <a:spcPct val="0"/>
              </a:spcBef>
              <a:spcAft>
                <a:spcPct val="0"/>
              </a:spcAft>
              <a:buClrTx/>
              <a:buSzTx/>
              <a:buFontTx/>
              <a:buNone/>
              <a:defRPr/>
            </a:pPr>
            <a:r>
              <a:rPr lang="en-US" altLang="en-US" sz="4800" b="1" dirty="0" smtClean="0">
                <a:solidFill>
                  <a:schemeClr val="bg1"/>
                </a:solidFill>
                <a:effectLst>
                  <a:outerShdw blurRad="38100" dist="38100" dir="2700000" algn="tl">
                    <a:srgbClr val="000000">
                      <a:alpha val="43137"/>
                    </a:srgbClr>
                  </a:outerShdw>
                </a:effectLst>
                <a:cs typeface="Arial" pitchFamily="34" charset="0"/>
              </a:rPr>
              <a:t>VDRAS</a:t>
            </a:r>
          </a:p>
          <a:p>
            <a:pPr eaLnBrk="1" fontAlgn="base" hangingPunct="1">
              <a:spcBef>
                <a:spcPct val="0"/>
              </a:spcBef>
              <a:spcAft>
                <a:spcPct val="0"/>
              </a:spcAft>
              <a:buClrTx/>
              <a:buSzTx/>
              <a:buFontTx/>
              <a:buNone/>
              <a:defRPr/>
            </a:pPr>
            <a:endParaRPr lang="en-US" altLang="en-US" sz="2400" b="1" dirty="0" smtClean="0">
              <a:solidFill>
                <a:schemeClr val="bg1"/>
              </a:solidFill>
              <a:effectLst>
                <a:outerShdw blurRad="38100" dist="38100" dir="2700000" algn="tl">
                  <a:srgbClr val="000000">
                    <a:alpha val="43137"/>
                  </a:srgbClr>
                </a:outerShdw>
              </a:effectLst>
              <a:cs typeface="Arial" pitchFamily="34" charset="0"/>
            </a:endParaRPr>
          </a:p>
          <a:p>
            <a:pPr eaLnBrk="1" fontAlgn="base" hangingPunct="1">
              <a:spcBef>
                <a:spcPct val="0"/>
              </a:spcBef>
              <a:spcAft>
                <a:spcPct val="0"/>
              </a:spcAft>
              <a:buClrTx/>
              <a:buSzTx/>
              <a:buFontTx/>
              <a:buNone/>
              <a:defRPr/>
            </a:pPr>
            <a:r>
              <a:rPr lang="en-US" altLang="en-US" sz="2800" dirty="0" smtClean="0">
                <a:solidFill>
                  <a:schemeClr val="bg1"/>
                </a:solidFill>
                <a:cs typeface="Arial" pitchFamily="34" charset="0"/>
              </a:rPr>
              <a:t>Variational Doppler Radar Analysis System</a:t>
            </a:r>
          </a:p>
          <a:p>
            <a:pPr algn="ctr" eaLnBrk="1" fontAlgn="base" hangingPunct="1">
              <a:spcBef>
                <a:spcPct val="0"/>
              </a:spcBef>
              <a:spcAft>
                <a:spcPct val="0"/>
              </a:spcAft>
              <a:buClrTx/>
              <a:buSzTx/>
              <a:buFontTx/>
              <a:buNone/>
              <a:defRPr/>
            </a:pPr>
            <a:r>
              <a:rPr lang="en-US" altLang="en-US" sz="2800" dirty="0" smtClean="0">
                <a:solidFill>
                  <a:schemeClr val="bg1"/>
                </a:solidFill>
                <a:cs typeface="Arial" pitchFamily="34" charset="0"/>
              </a:rPr>
              <a:t>+</a:t>
            </a:r>
            <a:endParaRPr lang="en-US" altLang="en-US" sz="2800" dirty="0">
              <a:solidFill>
                <a:schemeClr val="bg1"/>
              </a:solidFill>
              <a:cs typeface="Arial" pitchFamily="34" charset="0"/>
            </a:endParaRPr>
          </a:p>
          <a:p>
            <a:pPr eaLnBrk="1" fontAlgn="base" hangingPunct="1">
              <a:spcBef>
                <a:spcPct val="0"/>
              </a:spcBef>
              <a:spcAft>
                <a:spcPct val="0"/>
              </a:spcAft>
              <a:buClrTx/>
              <a:buSzTx/>
              <a:buFontTx/>
              <a:buNone/>
              <a:defRPr/>
            </a:pPr>
            <a:r>
              <a:rPr lang="en-US" altLang="en-US" sz="2800" dirty="0" smtClean="0">
                <a:solidFill>
                  <a:schemeClr val="bg1"/>
                </a:solidFill>
                <a:cs typeface="Arial" pitchFamily="34" charset="0"/>
              </a:rPr>
              <a:t>Expert System (</a:t>
            </a:r>
            <a:r>
              <a:rPr lang="en-US" altLang="en-US" sz="2800" dirty="0" err="1" smtClean="0">
                <a:solidFill>
                  <a:schemeClr val="bg1"/>
                </a:solidFill>
                <a:cs typeface="Arial" pitchFamily="34" charset="0"/>
              </a:rPr>
              <a:t>obs</a:t>
            </a:r>
            <a:r>
              <a:rPr lang="en-US" altLang="en-US" sz="2800" dirty="0" smtClean="0">
                <a:solidFill>
                  <a:schemeClr val="bg1"/>
                </a:solidFill>
                <a:cs typeface="Arial" pitchFamily="34" charset="0"/>
              </a:rPr>
              <a:t>-based)</a:t>
            </a:r>
          </a:p>
        </p:txBody>
      </p:sp>
      <p:pic>
        <p:nvPicPr>
          <p:cNvPr id="83972" name="Content Placeholder 2" descr="xlvd.gif"/>
          <p:cNvPicPr>
            <a:picLocks noGrp="1" noChangeAspect="1"/>
          </p:cNvPicPr>
          <p:nvPr>
            <p:ph idx="4294967295"/>
          </p:nvPr>
        </p:nvPicPr>
        <p:blipFill>
          <a:blip r:embed="rId3">
            <a:extLst>
              <a:ext uri="{28A0092B-C50C-407E-A947-70E740481C1C}">
                <a14:useLocalDpi xmlns:a14="http://schemas.microsoft.com/office/drawing/2010/main"/>
              </a:ext>
            </a:extLst>
          </a:blip>
          <a:srcRect/>
          <a:stretch>
            <a:fillRect/>
          </a:stretch>
        </p:blipFill>
        <p:spPr>
          <a:xfrm>
            <a:off x="2905125" y="1524000"/>
            <a:ext cx="6273800" cy="5038725"/>
          </a:xfrm>
        </p:spPr>
      </p:pic>
      <p:sp>
        <p:nvSpPr>
          <p:cNvPr id="5" name="TextBox 4"/>
          <p:cNvSpPr txBox="1"/>
          <p:nvPr/>
        </p:nvSpPr>
        <p:spPr>
          <a:xfrm>
            <a:off x="5105400" y="6477000"/>
            <a:ext cx="2667000" cy="369332"/>
          </a:xfrm>
          <a:prstGeom prst="rect">
            <a:avLst/>
          </a:prstGeom>
          <a:noFill/>
        </p:spPr>
        <p:txBody>
          <a:bodyPr wrap="square" rtlCol="0">
            <a:spAutoFit/>
          </a:bodyPr>
          <a:lstStyle/>
          <a:p>
            <a:pPr algn="ctr"/>
            <a:r>
              <a:rPr lang="en-US" dirty="0" smtClean="0">
                <a:solidFill>
                  <a:schemeClr val="bg1"/>
                </a:solidFill>
              </a:rPr>
              <a:t>Courtesy: Jenny Sun</a:t>
            </a:r>
            <a:endParaRPr lang="en-US" dirty="0">
              <a:solidFill>
                <a:schemeClr val="bg1"/>
              </a:solidFill>
            </a:endParaRPr>
          </a:p>
        </p:txBody>
      </p:sp>
    </p:spTree>
    <p:extLst>
      <p:ext uri="{BB962C8B-B14F-4D97-AF65-F5344CB8AC3E}">
        <p14:creationId xmlns:p14="http://schemas.microsoft.com/office/powerpoint/2010/main" val="299594810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p:nvPr/>
        </p:nvPicPr>
        <p:blipFill>
          <a:blip r:embed="rId2">
            <a:extLst>
              <a:ext uri="{28A0092B-C50C-407E-A947-70E740481C1C}">
                <a14:useLocalDpi xmlns:a14="http://schemas.microsoft.com/office/drawing/2010/main" val="0"/>
              </a:ext>
            </a:extLst>
          </a:blip>
          <a:srcRect/>
          <a:stretch>
            <a:fillRect/>
          </a:stretch>
        </p:blipFill>
        <p:spPr bwMode="auto">
          <a:xfrm>
            <a:off x="2492483" y="5638800"/>
            <a:ext cx="1469917" cy="1219200"/>
          </a:xfrm>
          <a:prstGeom prst="rect">
            <a:avLst/>
          </a:prstGeom>
          <a:noFill/>
          <a:ln>
            <a:noFill/>
          </a:ln>
          <a:extLst/>
        </p:spPr>
      </p:pic>
      <p:pic>
        <p:nvPicPr>
          <p:cNvPr id="21" name="Picture 2"/>
          <p:cNvPicPr>
            <a:picLocks noChangeAspect="1" noChangeArrowheads="1"/>
          </p:cNvPicPr>
          <p:nvPr/>
        </p:nvPicPr>
        <p:blipFill>
          <a:blip r:embed="rId3" cstate="print"/>
          <a:srcRect/>
          <a:stretch>
            <a:fillRect/>
          </a:stretch>
        </p:blipFill>
        <p:spPr bwMode="auto">
          <a:xfrm>
            <a:off x="6566217" y="1169373"/>
            <a:ext cx="1828800" cy="1272944"/>
          </a:xfrm>
          <a:prstGeom prst="rect">
            <a:avLst/>
          </a:prstGeom>
          <a:noFill/>
          <a:ln w="9525" cap="flat">
            <a:noFill/>
            <a:round/>
            <a:headEnd/>
            <a:tailEnd/>
          </a:ln>
          <a:effectLst/>
        </p:spPr>
      </p:pic>
      <p:pic>
        <p:nvPicPr>
          <p:cNvPr id="29" name="Picture 11" descr="wilton solar arra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29375" y="4260825"/>
            <a:ext cx="2743200" cy="1266541"/>
          </a:xfrm>
          <a:prstGeom prst="rect">
            <a:avLst/>
          </a:prstGeom>
          <a:noFill/>
        </p:spPr>
      </p:pic>
      <p:pic>
        <p:nvPicPr>
          <p:cNvPr id="19" name="Content Placeholder 4"/>
          <p:cNvPicPr>
            <a:picLocks/>
          </p:cNvPicPr>
          <p:nvPr/>
        </p:nvPicPr>
        <p:blipFill rotWithShape="1">
          <a:blip r:embed="rId5" cstate="screen">
            <a:extLst>
              <a:ext uri="{28A0092B-C50C-407E-A947-70E740481C1C}">
                <a14:useLocalDpi xmlns:a14="http://schemas.microsoft.com/office/drawing/2010/main"/>
              </a:ext>
            </a:extLst>
          </a:blip>
          <a:srcRect/>
          <a:stretch/>
        </p:blipFill>
        <p:spPr bwMode="auto">
          <a:xfrm>
            <a:off x="-28575" y="1163878"/>
            <a:ext cx="1628775" cy="1455497"/>
          </a:xfrm>
          <a:prstGeom prst="rect">
            <a:avLst/>
          </a:prstGeom>
          <a:ln>
            <a:noFill/>
          </a:ln>
          <a:extLst>
            <a:ext uri="{53640926-AAD7-44D8-BBD7-CCE9431645EC}">
              <a14:shadowObscured xmlns:a14="http://schemas.microsoft.com/office/drawing/2010/main"/>
            </a:ext>
          </a:extLst>
        </p:spPr>
      </p:pic>
      <p:pic>
        <p:nvPicPr>
          <p:cNvPr id="24" name="Picture 6" descr="http://www.accessnoaa.noaa.gov/images/goes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20" y="2900792"/>
            <a:ext cx="995220" cy="7961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1911" y="3391916"/>
            <a:ext cx="1044980" cy="1044980"/>
          </a:xfrm>
          <a:prstGeom prst="rect">
            <a:avLst/>
          </a:prstGeom>
        </p:spPr>
      </p:pic>
      <p:pic>
        <p:nvPicPr>
          <p:cNvPr id="25" name="Picture 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59357" y="1169373"/>
            <a:ext cx="1672002" cy="1672002"/>
          </a:xfrm>
          <a:prstGeom prst="rect">
            <a:avLst/>
          </a:prstGeom>
        </p:spPr>
      </p:pic>
      <p:sp>
        <p:nvSpPr>
          <p:cNvPr id="2" name="Title 1"/>
          <p:cNvSpPr>
            <a:spLocks noGrp="1"/>
          </p:cNvSpPr>
          <p:nvPr>
            <p:ph type="title"/>
          </p:nvPr>
        </p:nvSpPr>
        <p:spPr/>
        <p:txBody>
          <a:bodyPr/>
          <a:lstStyle/>
          <a:p>
            <a:r>
              <a:rPr lang="en-US" dirty="0" err="1">
                <a:effectLst>
                  <a:outerShdw blurRad="38100" dist="38100" dir="2700000" algn="tl">
                    <a:srgbClr val="000000">
                      <a:alpha val="43137"/>
                    </a:srgbClr>
                  </a:outerShdw>
                </a:effectLst>
              </a:rPr>
              <a:t>Nowcast</a:t>
            </a: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System for Solar Power</a:t>
            </a:r>
            <a:endParaRPr lang="en-US" dirty="0"/>
          </a:p>
        </p:txBody>
      </p:sp>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3" name="Right Arrow 12"/>
          <p:cNvSpPr/>
          <p:nvPr/>
        </p:nvSpPr>
        <p:spPr>
          <a:xfrm rot="5400000">
            <a:off x="3603400" y="2712988"/>
            <a:ext cx="746103" cy="375609"/>
          </a:xfrm>
          <a:prstGeom prst="rightArrow">
            <a:avLst/>
          </a:prstGeom>
          <a:solidFill>
            <a:srgbClr val="92D050"/>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Right Arrow 13"/>
          <p:cNvSpPr/>
          <p:nvPr/>
        </p:nvSpPr>
        <p:spPr>
          <a:xfrm rot="16200000">
            <a:off x="3620799" y="4788186"/>
            <a:ext cx="746103" cy="375609"/>
          </a:xfrm>
          <a:prstGeom prst="rightArrow">
            <a:avLst/>
          </a:prstGeom>
          <a:solidFill>
            <a:srgbClr val="92D050"/>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5" name="Right Arrow 14"/>
          <p:cNvSpPr/>
          <p:nvPr/>
        </p:nvSpPr>
        <p:spPr>
          <a:xfrm>
            <a:off x="2374502" y="3641171"/>
            <a:ext cx="746103" cy="375609"/>
          </a:xfrm>
          <a:prstGeom prst="rightArrow">
            <a:avLst/>
          </a:prstGeom>
          <a:solidFill>
            <a:srgbClr val="92D050"/>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Right Arrow 15"/>
          <p:cNvSpPr/>
          <p:nvPr/>
        </p:nvSpPr>
        <p:spPr>
          <a:xfrm rot="19844302">
            <a:off x="2500778" y="4470781"/>
            <a:ext cx="746103" cy="375609"/>
          </a:xfrm>
          <a:prstGeom prst="rightArrow">
            <a:avLst/>
          </a:prstGeom>
          <a:solidFill>
            <a:srgbClr val="92D050"/>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7" name="Rounded Rectangle 16"/>
          <p:cNvSpPr/>
          <p:nvPr/>
        </p:nvSpPr>
        <p:spPr>
          <a:xfrm>
            <a:off x="5677989" y="3302972"/>
            <a:ext cx="1645920" cy="1163052"/>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Irradiance Calculation (POA)</a:t>
            </a:r>
            <a:endParaRPr lang="en-US" dirty="0">
              <a:solidFill>
                <a:schemeClr val="tx1"/>
              </a:solidFill>
            </a:endParaRPr>
          </a:p>
        </p:txBody>
      </p:sp>
      <p:sp>
        <p:nvSpPr>
          <p:cNvPr id="18" name="Right Arrow 17"/>
          <p:cNvSpPr/>
          <p:nvPr/>
        </p:nvSpPr>
        <p:spPr>
          <a:xfrm>
            <a:off x="4931886" y="3667565"/>
            <a:ext cx="746103" cy="375609"/>
          </a:xfrm>
          <a:prstGeom prst="rightArrow">
            <a:avLst/>
          </a:prstGeom>
          <a:solidFill>
            <a:srgbClr val="92D050"/>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3" name="Rounded Rectangle 22"/>
          <p:cNvSpPr/>
          <p:nvPr/>
        </p:nvSpPr>
        <p:spPr>
          <a:xfrm>
            <a:off x="4931885" y="5427917"/>
            <a:ext cx="1438435" cy="606922"/>
          </a:xfrm>
          <a:prstGeom prst="roundRect">
            <a:avLst/>
          </a:prstGeom>
          <a:solidFill>
            <a:schemeClr val="accent6"/>
          </a:solidFill>
          <a:ln>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prstClr val="white"/>
                </a:solidFill>
              </a:rPr>
              <a:t>Obs</a:t>
            </a:r>
            <a:endParaRPr lang="en-US" dirty="0" smtClean="0">
              <a:solidFill>
                <a:prstClr val="white"/>
              </a:solidFill>
            </a:endParaRPr>
          </a:p>
          <a:p>
            <a:pPr algn="ctr"/>
            <a:r>
              <a:rPr lang="en-US" dirty="0" smtClean="0">
                <a:solidFill>
                  <a:prstClr val="white"/>
                </a:solidFill>
              </a:rPr>
              <a:t>(Irradiance)</a:t>
            </a:r>
            <a:endParaRPr lang="en-US" dirty="0">
              <a:solidFill>
                <a:prstClr val="white"/>
              </a:solidFill>
            </a:endParaRPr>
          </a:p>
        </p:txBody>
      </p:sp>
      <p:cxnSp>
        <p:nvCxnSpPr>
          <p:cNvPr id="26" name="Straight Arrow Connector 25"/>
          <p:cNvCxnSpPr/>
          <p:nvPr/>
        </p:nvCxnSpPr>
        <p:spPr>
          <a:xfrm flipH="1" flipV="1">
            <a:off x="4824549" y="4593751"/>
            <a:ext cx="349431" cy="746104"/>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pic>
        <p:nvPicPr>
          <p:cNvPr id="28" name="Picture 2"/>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525" y="5452305"/>
            <a:ext cx="1820581" cy="1406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5652795" y="2043065"/>
            <a:ext cx="1027611" cy="727749"/>
          </a:xfrm>
          <a:prstGeom prst="roundRect">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bg1"/>
                </a:solidFill>
              </a:rPr>
              <a:t>MAD-WRF</a:t>
            </a:r>
          </a:p>
        </p:txBody>
      </p:sp>
      <p:sp>
        <p:nvSpPr>
          <p:cNvPr id="6" name="Down Arrow 5"/>
          <p:cNvSpPr/>
          <p:nvPr/>
        </p:nvSpPr>
        <p:spPr>
          <a:xfrm rot="2413038">
            <a:off x="5200470" y="2653445"/>
            <a:ext cx="338506" cy="873454"/>
          </a:xfrm>
          <a:prstGeom prst="downArrow">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39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0"/>
                                        <p:tgtEl>
                                          <p:spTgt spid="28"/>
                                        </p:tgtEl>
                                      </p:cBhvr>
                                    </p:animEffect>
                                    <p:anim calcmode="lin" valueType="num">
                                      <p:cBhvr>
                                        <p:cTn id="41" dur="1000" fill="hold"/>
                                        <p:tgtEl>
                                          <p:spTgt spid="28"/>
                                        </p:tgtEl>
                                        <p:attrNameLst>
                                          <p:attrName>ppt_x</p:attrName>
                                        </p:attrNameLst>
                                      </p:cBhvr>
                                      <p:tavLst>
                                        <p:tav tm="0">
                                          <p:val>
                                            <p:strVal val="#ppt_x"/>
                                          </p:val>
                                        </p:tav>
                                        <p:tav tm="100000">
                                          <p:val>
                                            <p:strVal val="#ppt_x"/>
                                          </p:val>
                                        </p:tav>
                                      </p:tavLst>
                                    </p:anim>
                                    <p:anim calcmode="lin" valueType="num">
                                      <p:cBhvr>
                                        <p:cTn id="4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23034" y="520371"/>
            <a:ext cx="2590800" cy="2286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27"/>
            <a:r>
              <a:rPr lang="en-US" sz="2400" dirty="0" smtClean="0">
                <a:solidFill>
                  <a:prstClr val="black"/>
                </a:solidFill>
              </a:rPr>
              <a:t>Funding Organization</a:t>
            </a:r>
            <a:endParaRPr lang="en-US" sz="2400" dirty="0">
              <a:solidFill>
                <a:prstClr val="black"/>
              </a:solidFill>
            </a:endParaRPr>
          </a:p>
        </p:txBody>
      </p:sp>
      <p:sp>
        <p:nvSpPr>
          <p:cNvPr id="2" name="Title 1"/>
          <p:cNvSpPr>
            <a:spLocks noGrp="1"/>
          </p:cNvSpPr>
          <p:nvPr>
            <p:ph type="title"/>
          </p:nvPr>
        </p:nvSpPr>
        <p:spPr>
          <a:xfrm>
            <a:off x="1143000" y="-9109"/>
            <a:ext cx="8229600" cy="1143000"/>
          </a:xfrm>
        </p:spPr>
        <p:txBody>
          <a:bodyPr/>
          <a:lstStyle/>
          <a:p>
            <a:r>
              <a:rPr lang="en-US" b="1" dirty="0" smtClean="0">
                <a:effectLst>
                  <a:outerShdw blurRad="38100" dist="38100" dir="2700000" algn="tl">
                    <a:srgbClr val="000000">
                      <a:alpha val="43137"/>
                    </a:srgbClr>
                  </a:outerShdw>
                </a:effectLst>
              </a:rPr>
              <a:t>It Takes a Community</a:t>
            </a:r>
            <a:endParaRPr lang="en-US" b="1" dirty="0">
              <a:effectLst>
                <a:outerShdw blurRad="38100" dist="38100" dir="2700000" algn="tl">
                  <a:srgbClr val="000000">
                    <a:alpha val="43137"/>
                  </a:srgbClr>
                </a:outerShdw>
              </a:effectLst>
            </a:endParaRPr>
          </a:p>
        </p:txBody>
      </p:sp>
      <p:sp>
        <p:nvSpPr>
          <p:cNvPr id="4" name="Oval 3"/>
          <p:cNvSpPr/>
          <p:nvPr/>
        </p:nvSpPr>
        <p:spPr>
          <a:xfrm>
            <a:off x="6472928" y="2525014"/>
            <a:ext cx="2590800" cy="2286000"/>
          </a:xfrm>
          <a:prstGeom prst="ellipse">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27"/>
            <a:r>
              <a:rPr lang="en-US" sz="2400" dirty="0" smtClean="0">
                <a:solidFill>
                  <a:prstClr val="black"/>
                </a:solidFill>
              </a:rPr>
              <a:t>End User</a:t>
            </a:r>
            <a:endParaRPr lang="en-US" sz="2400" dirty="0">
              <a:solidFill>
                <a:prstClr val="black"/>
              </a:solidFill>
            </a:endParaRPr>
          </a:p>
        </p:txBody>
      </p:sp>
      <p:sp>
        <p:nvSpPr>
          <p:cNvPr id="5" name="Oval 4"/>
          <p:cNvSpPr/>
          <p:nvPr/>
        </p:nvSpPr>
        <p:spPr>
          <a:xfrm>
            <a:off x="0" y="2421974"/>
            <a:ext cx="2590800" cy="2286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27"/>
            <a:r>
              <a:rPr lang="en-US" sz="2400" dirty="0" smtClean="0">
                <a:solidFill>
                  <a:prstClr val="black"/>
                </a:solidFill>
              </a:rPr>
              <a:t>Basic Research Community</a:t>
            </a:r>
            <a:endParaRPr lang="en-US" sz="2400" dirty="0">
              <a:solidFill>
                <a:prstClr val="black"/>
              </a:solidFill>
            </a:endParaRPr>
          </a:p>
        </p:txBody>
      </p:sp>
      <p:sp>
        <p:nvSpPr>
          <p:cNvPr id="7" name="Oval 6"/>
          <p:cNvSpPr/>
          <p:nvPr/>
        </p:nvSpPr>
        <p:spPr>
          <a:xfrm>
            <a:off x="1109831" y="4063932"/>
            <a:ext cx="2590800" cy="2286000"/>
          </a:xfrm>
          <a:prstGeom prst="ellipse">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27"/>
            <a:r>
              <a:rPr lang="en-US" sz="2400" dirty="0" smtClean="0">
                <a:solidFill>
                  <a:prstClr val="white"/>
                </a:solidFill>
              </a:rPr>
              <a:t>Applied</a:t>
            </a:r>
          </a:p>
          <a:p>
            <a:pPr algn="ctr" defTabSz="910427"/>
            <a:r>
              <a:rPr lang="en-US" sz="2400" dirty="0" smtClean="0">
                <a:solidFill>
                  <a:prstClr val="white"/>
                </a:solidFill>
              </a:rPr>
              <a:t>Research Community</a:t>
            </a:r>
            <a:endParaRPr lang="en-US" sz="2400" dirty="0">
              <a:solidFill>
                <a:prstClr val="white"/>
              </a:solidFill>
            </a:endParaRPr>
          </a:p>
        </p:txBody>
      </p:sp>
      <p:sp>
        <p:nvSpPr>
          <p:cNvPr id="8" name="Oval 7"/>
          <p:cNvSpPr/>
          <p:nvPr/>
        </p:nvSpPr>
        <p:spPr>
          <a:xfrm>
            <a:off x="2187388" y="1238199"/>
            <a:ext cx="2590800" cy="2286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27"/>
            <a:r>
              <a:rPr lang="en-US" sz="2400" dirty="0" smtClean="0">
                <a:solidFill>
                  <a:prstClr val="white"/>
                </a:solidFill>
              </a:rPr>
              <a:t>Operations</a:t>
            </a:r>
          </a:p>
          <a:p>
            <a:pPr algn="ctr" defTabSz="910427"/>
            <a:r>
              <a:rPr lang="en-US" sz="2400" dirty="0" smtClean="0">
                <a:solidFill>
                  <a:prstClr val="white"/>
                </a:solidFill>
              </a:rPr>
              <a:t>Monitoring</a:t>
            </a:r>
            <a:endParaRPr lang="en-US" sz="2400" dirty="0">
              <a:solidFill>
                <a:prstClr val="white"/>
              </a:solidFill>
            </a:endParaRPr>
          </a:p>
        </p:txBody>
      </p:sp>
      <p:sp>
        <p:nvSpPr>
          <p:cNvPr id="10" name="Oval 9"/>
          <p:cNvSpPr/>
          <p:nvPr/>
        </p:nvSpPr>
        <p:spPr>
          <a:xfrm>
            <a:off x="2938631" y="3189150"/>
            <a:ext cx="2590800" cy="22860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27"/>
            <a:r>
              <a:rPr lang="en-US" sz="2400" dirty="0" smtClean="0">
                <a:solidFill>
                  <a:prstClr val="white"/>
                </a:solidFill>
              </a:rPr>
              <a:t>Operations</a:t>
            </a:r>
          </a:p>
          <a:p>
            <a:pPr algn="ctr" defTabSz="910427"/>
            <a:r>
              <a:rPr lang="en-US" sz="2400" dirty="0" smtClean="0">
                <a:solidFill>
                  <a:prstClr val="white"/>
                </a:solidFill>
              </a:rPr>
              <a:t>Computing</a:t>
            </a:r>
            <a:endParaRPr lang="en-US" sz="2400" dirty="0">
              <a:solidFill>
                <a:prstClr val="white"/>
              </a:solidFill>
            </a:endParaRPr>
          </a:p>
        </p:txBody>
      </p:sp>
      <p:sp>
        <p:nvSpPr>
          <p:cNvPr id="11" name="Oval 10"/>
          <p:cNvSpPr/>
          <p:nvPr/>
        </p:nvSpPr>
        <p:spPr>
          <a:xfrm>
            <a:off x="4615031" y="1673624"/>
            <a:ext cx="2590800" cy="2286000"/>
          </a:xfrm>
          <a:prstGeom prst="ellipse">
            <a:avLst/>
          </a:prstGeom>
          <a:solidFill>
            <a:srgbClr val="00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27"/>
            <a:r>
              <a:rPr lang="en-US" sz="2400" dirty="0" smtClean="0">
                <a:solidFill>
                  <a:prstClr val="white"/>
                </a:solidFill>
              </a:rPr>
              <a:t>Operations</a:t>
            </a:r>
          </a:p>
          <a:p>
            <a:pPr algn="ctr" defTabSz="910427"/>
            <a:r>
              <a:rPr lang="en-US" sz="2400" dirty="0" smtClean="0">
                <a:solidFill>
                  <a:prstClr val="white"/>
                </a:solidFill>
              </a:rPr>
              <a:t>Translation</a:t>
            </a:r>
            <a:endParaRPr lang="en-US" sz="2400" dirty="0">
              <a:solidFill>
                <a:prstClr val="white"/>
              </a:solidFill>
            </a:endParaRPr>
          </a:p>
        </p:txBody>
      </p:sp>
      <p:sp>
        <p:nvSpPr>
          <p:cNvPr id="12" name="TextBox 11"/>
          <p:cNvSpPr txBox="1"/>
          <p:nvPr/>
        </p:nvSpPr>
        <p:spPr>
          <a:xfrm>
            <a:off x="6400800" y="5288340"/>
            <a:ext cx="2226384" cy="1569660"/>
          </a:xfrm>
          <a:prstGeom prst="rect">
            <a:avLst/>
          </a:prstGeom>
          <a:noFill/>
        </p:spPr>
        <p:txBody>
          <a:bodyPr wrap="square" rtlCol="0">
            <a:spAutoFit/>
          </a:bodyPr>
          <a:lstStyle/>
          <a:p>
            <a:pPr defTabSz="910427"/>
            <a:r>
              <a:rPr lang="en-US" sz="2400" b="1" dirty="0" smtClean="0">
                <a:solidFill>
                  <a:prstClr val="black"/>
                </a:solidFill>
              </a:rPr>
              <a:t>Partnership:</a:t>
            </a:r>
          </a:p>
          <a:p>
            <a:pPr marL="285750" indent="-285750" defTabSz="910427">
              <a:buFont typeface="Wingdings" panose="05000000000000000000" pitchFamily="2" charset="2"/>
              <a:buChar char="Ø"/>
            </a:pPr>
            <a:r>
              <a:rPr lang="en-US" sz="2400" b="1" dirty="0" smtClean="0">
                <a:solidFill>
                  <a:prstClr val="black"/>
                </a:solidFill>
              </a:rPr>
              <a:t>Public</a:t>
            </a:r>
          </a:p>
          <a:p>
            <a:pPr marL="285750" indent="-285750" defTabSz="910427">
              <a:buFont typeface="Wingdings" panose="05000000000000000000" pitchFamily="2" charset="2"/>
              <a:buChar char="Ø"/>
            </a:pPr>
            <a:r>
              <a:rPr lang="en-US" sz="2400" b="1" dirty="0" smtClean="0">
                <a:solidFill>
                  <a:prstClr val="black"/>
                </a:solidFill>
              </a:rPr>
              <a:t>Private</a:t>
            </a:r>
          </a:p>
          <a:p>
            <a:pPr marL="285750" indent="-285750" defTabSz="910427">
              <a:buFont typeface="Wingdings" panose="05000000000000000000" pitchFamily="2" charset="2"/>
              <a:buChar char="Ø"/>
            </a:pPr>
            <a:r>
              <a:rPr lang="en-US" sz="2400" b="1" dirty="0" smtClean="0">
                <a:solidFill>
                  <a:prstClr val="black"/>
                </a:solidFill>
              </a:rPr>
              <a:t>Academic</a:t>
            </a:r>
            <a:endParaRPr lang="en-US" sz="2400" b="1" dirty="0">
              <a:solidFill>
                <a:prstClr val="black"/>
              </a:solidFill>
            </a:endParaRPr>
          </a:p>
        </p:txBody>
      </p:sp>
      <p:pic>
        <p:nvPicPr>
          <p:cNvPr id="1028" name="Picture 4" descr="http://energy.gov/sites/prod/files/styles/borealis_imagelink_respondsmall/public/hp_sunshot_logo.png?itok=TNv5rEp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746" y="694377"/>
            <a:ext cx="2362200" cy="4381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Xcel Energy - Home"/>
          <p:cNvPicPr>
            <a:picLocks noChangeAspect="1" noChangeArrowheads="1"/>
          </p:cNvPicPr>
          <p:nvPr/>
        </p:nvPicPr>
        <p:blipFill rotWithShape="1">
          <a:blip r:embed="rId4" cstate="print"/>
          <a:srcRect r="48571" b="12128"/>
          <a:stretch/>
        </p:blipFill>
        <p:spPr bwMode="auto">
          <a:xfrm>
            <a:off x="6858000" y="4715419"/>
            <a:ext cx="1371600" cy="313781"/>
          </a:xfrm>
          <a:prstGeom prst="rect">
            <a:avLst/>
          </a:prstGeom>
          <a:noFill/>
        </p:spPr>
      </p:pic>
      <p:pic>
        <p:nvPicPr>
          <p:cNvPr id="16" name="Picture 15" descr="LIPA.png"/>
          <p:cNvPicPr>
            <a:picLocks noChangeAspect="1"/>
          </p:cNvPicPr>
          <p:nvPr/>
        </p:nvPicPr>
        <p:blipFill>
          <a:blip r:embed="rId5" cstate="print"/>
          <a:srcRect l="26748" t="46518" r="38364" b="27897"/>
          <a:stretch>
            <a:fillRect/>
          </a:stretch>
        </p:blipFill>
        <p:spPr>
          <a:xfrm>
            <a:off x="8271819" y="2665020"/>
            <a:ext cx="800633" cy="440348"/>
          </a:xfrm>
          <a:prstGeom prst="rect">
            <a:avLst/>
          </a:prstGeom>
        </p:spPr>
      </p:pic>
      <p:pic>
        <p:nvPicPr>
          <p:cNvPr id="17" name="Picture 16" descr="NYPA hor logo blue on white 300"/>
          <p:cNvPicPr/>
          <p:nvPr/>
        </p:nvPicPr>
        <p:blipFill>
          <a:blip r:embed="rId6" cstate="print"/>
          <a:srcRect/>
          <a:stretch>
            <a:fillRect/>
          </a:stretch>
        </p:blipFill>
        <p:spPr bwMode="auto">
          <a:xfrm>
            <a:off x="7535817" y="2381199"/>
            <a:ext cx="1524000" cy="304800"/>
          </a:xfrm>
          <a:prstGeom prst="rect">
            <a:avLst/>
          </a:prstGeom>
          <a:noFill/>
          <a:ln w="9525">
            <a:noFill/>
            <a:miter lim="800000"/>
            <a:headEnd/>
            <a:tailEnd/>
          </a:ln>
        </p:spPr>
      </p:pic>
      <p:pic>
        <p:nvPicPr>
          <p:cNvPr id="18" name="Picture 4" descr="NYISO: New York Independent System Operator"/>
          <p:cNvPicPr>
            <a:picLocks noChangeAspect="1" noChangeArrowheads="1"/>
          </p:cNvPicPr>
          <p:nvPr/>
        </p:nvPicPr>
        <p:blipFill>
          <a:blip r:embed="rId7" cstate="print"/>
          <a:srcRect/>
          <a:stretch>
            <a:fillRect/>
          </a:stretch>
        </p:blipFill>
        <p:spPr bwMode="auto">
          <a:xfrm>
            <a:off x="7224171" y="2990915"/>
            <a:ext cx="1373502" cy="346262"/>
          </a:xfrm>
          <a:prstGeom prst="rect">
            <a:avLst/>
          </a:prstGeom>
          <a:noFill/>
        </p:spPr>
      </p:pic>
      <p:pic>
        <p:nvPicPr>
          <p:cNvPr id="19" name="Picture 22" descr="Hawaiin Electric Company, Inc."/>
          <p:cNvPicPr>
            <a:picLocks noChangeAspect="1" noChangeArrowheads="1"/>
          </p:cNvPicPr>
          <p:nvPr/>
        </p:nvPicPr>
        <p:blipFill>
          <a:blip r:embed="rId8" cstate="print"/>
          <a:srcRect/>
          <a:stretch>
            <a:fillRect/>
          </a:stretch>
        </p:blipFill>
        <p:spPr bwMode="auto">
          <a:xfrm>
            <a:off x="7807460" y="4288233"/>
            <a:ext cx="1729350" cy="438174"/>
          </a:xfrm>
          <a:prstGeom prst="rect">
            <a:avLst/>
          </a:prstGeom>
          <a:solidFill>
            <a:schemeClr val="bg1"/>
          </a:solidFill>
        </p:spPr>
      </p:pic>
      <p:pic>
        <p:nvPicPr>
          <p:cNvPr id="20" name="Picture 19" descr="smud.png"/>
          <p:cNvPicPr>
            <a:picLocks noChangeAspect="1"/>
          </p:cNvPicPr>
          <p:nvPr/>
        </p:nvPicPr>
        <p:blipFill>
          <a:blip r:embed="rId9" cstate="print"/>
          <a:srcRect l="21669" t="35838" r="49994" b="50827"/>
          <a:stretch>
            <a:fillRect/>
          </a:stretch>
        </p:blipFill>
        <p:spPr>
          <a:xfrm>
            <a:off x="6645364" y="4308663"/>
            <a:ext cx="1120933" cy="395623"/>
          </a:xfrm>
          <a:prstGeom prst="rect">
            <a:avLst/>
          </a:prstGeom>
          <a:noFill/>
          <a:ln>
            <a:noFill/>
          </a:ln>
        </p:spPr>
      </p:pic>
      <p:pic>
        <p:nvPicPr>
          <p:cNvPr id="21" name="Picture 2" descr="http://www.caiso.com/Style%20Library/caiso/images/CAISOlogo.jpg"/>
          <p:cNvPicPr>
            <a:picLocks noChangeAspect="1" noChangeArrowheads="1"/>
          </p:cNvPicPr>
          <p:nvPr/>
        </p:nvPicPr>
        <p:blipFill>
          <a:blip r:embed="rId10" cstate="print"/>
          <a:srcRect/>
          <a:stretch>
            <a:fillRect/>
          </a:stretch>
        </p:blipFill>
        <p:spPr bwMode="auto">
          <a:xfrm>
            <a:off x="6534267" y="3941314"/>
            <a:ext cx="1252611" cy="363311"/>
          </a:xfrm>
          <a:prstGeom prst="rect">
            <a:avLst/>
          </a:prstGeom>
          <a:noFill/>
        </p:spPr>
      </p:pic>
      <p:pic>
        <p:nvPicPr>
          <p:cNvPr id="22" name="Picture 6" descr="Southern California Edison, an Edison International Company"/>
          <p:cNvPicPr>
            <a:picLocks noChangeAspect="1" noChangeArrowheads="1"/>
          </p:cNvPicPr>
          <p:nvPr/>
        </p:nvPicPr>
        <p:blipFill>
          <a:blip r:embed="rId11" cstate="print"/>
          <a:srcRect/>
          <a:stretch>
            <a:fillRect/>
          </a:stretch>
        </p:blipFill>
        <p:spPr bwMode="auto">
          <a:xfrm>
            <a:off x="16323479" y="7136644"/>
            <a:ext cx="355999" cy="127486"/>
          </a:xfrm>
          <a:prstGeom prst="rect">
            <a:avLst/>
          </a:prstGeom>
          <a:noFill/>
        </p:spPr>
      </p:pic>
      <p:pic>
        <p:nvPicPr>
          <p:cNvPr id="1030" name="Picture 6" descr="https://lh5.googleusercontent.com/-qoWbZmcya4E/AAAAAAAAAAI/AAAAAAAAACY/_cyoa9RqWuo/s0-c-k-no-ns/photo.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71237" y="3532282"/>
            <a:ext cx="758825" cy="7559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13" cstate="print"/>
          <a:srcRect/>
          <a:stretch>
            <a:fillRect/>
          </a:stretch>
        </p:blipFill>
        <p:spPr bwMode="auto">
          <a:xfrm>
            <a:off x="151214" y="4472779"/>
            <a:ext cx="1504072" cy="507255"/>
          </a:xfrm>
          <a:prstGeom prst="rect">
            <a:avLst/>
          </a:prstGeom>
          <a:noFill/>
          <a:ln w="9525">
            <a:noFill/>
            <a:miter lim="800000"/>
            <a:headEnd/>
            <a:tailEnd/>
          </a:ln>
        </p:spPr>
      </p:pic>
      <p:pic>
        <p:nvPicPr>
          <p:cNvPr id="25" name="BNLlogo" descr="http://www.bnl.gov/common/templates/images/BNLlogo/bnlLogo-template-160px.png"/>
          <p:cNvPicPr/>
          <p:nvPr/>
        </p:nvPicPr>
        <p:blipFill>
          <a:blip r:embed="rId14" cstate="print"/>
          <a:srcRect/>
          <a:stretch>
            <a:fillRect/>
          </a:stretch>
        </p:blipFill>
        <p:spPr bwMode="auto">
          <a:xfrm>
            <a:off x="1682143" y="2806371"/>
            <a:ext cx="1866900" cy="495300"/>
          </a:xfrm>
          <a:prstGeom prst="rect">
            <a:avLst/>
          </a:prstGeom>
          <a:solidFill>
            <a:srgbClr val="F0A22E"/>
          </a:solidFill>
          <a:ln w="9525">
            <a:noFill/>
            <a:miter lim="800000"/>
            <a:headEnd/>
            <a:tailEnd/>
          </a:ln>
        </p:spPr>
      </p:pic>
      <p:pic>
        <p:nvPicPr>
          <p:cNvPr id="26" name="Picture 25"/>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2636867" y="3258877"/>
            <a:ext cx="2111375" cy="578792"/>
          </a:xfrm>
          <a:prstGeom prst="rect">
            <a:avLst/>
          </a:prstGeom>
        </p:spPr>
      </p:pic>
      <p:pic>
        <p:nvPicPr>
          <p:cNvPr id="27" name="Picture 4"/>
          <p:cNvPicPr>
            <a:picLocks noChangeAspect="1" noChangeArrowheads="1"/>
          </p:cNvPicPr>
          <p:nvPr/>
        </p:nvPicPr>
        <p:blipFill>
          <a:blip r:embed="rId16" cstate="print"/>
          <a:srcRect/>
          <a:stretch>
            <a:fillRect/>
          </a:stretch>
        </p:blipFill>
        <p:spPr bwMode="auto">
          <a:xfrm>
            <a:off x="1077165" y="4083152"/>
            <a:ext cx="1712422" cy="457200"/>
          </a:xfrm>
          <a:prstGeom prst="rect">
            <a:avLst/>
          </a:prstGeom>
          <a:noFill/>
          <a:ln w="9525">
            <a:noFill/>
            <a:miter lim="800000"/>
            <a:headEnd/>
            <a:tailEnd/>
          </a:ln>
        </p:spPr>
      </p:pic>
      <p:pic>
        <p:nvPicPr>
          <p:cNvPr id="28" name="Picture 2" descr="Logo for Stony Brook University"/>
          <p:cNvPicPr>
            <a:picLocks noChangeAspect="1" noChangeArrowheads="1"/>
          </p:cNvPicPr>
          <p:nvPr/>
        </p:nvPicPr>
        <p:blipFill>
          <a:blip r:embed="rId17" cstate="print"/>
          <a:srcRect/>
          <a:stretch>
            <a:fillRect/>
          </a:stretch>
        </p:blipFill>
        <p:spPr bwMode="auto">
          <a:xfrm>
            <a:off x="103210" y="2493040"/>
            <a:ext cx="1847850" cy="291417"/>
          </a:xfrm>
          <a:prstGeom prst="rect">
            <a:avLst/>
          </a:prstGeom>
          <a:noFill/>
        </p:spPr>
      </p:pic>
      <p:pic>
        <p:nvPicPr>
          <p:cNvPr id="29" name="Picture 28" descr="markblueesolid.pdf"/>
          <p:cNvPicPr>
            <a:picLocks noChangeAspect="1"/>
          </p:cNvPicPr>
          <p:nvPr/>
        </p:nvPicPr>
        <p:blipFill>
          <a:blip r:embed="rId18" cstate="print"/>
          <a:stretch>
            <a:fillRect/>
          </a:stretch>
        </p:blipFill>
        <p:spPr>
          <a:xfrm>
            <a:off x="23034" y="2806371"/>
            <a:ext cx="838521" cy="419261"/>
          </a:xfrm>
          <a:prstGeom prst="rect">
            <a:avLst/>
          </a:prstGeom>
          <a:solidFill>
            <a:schemeClr val="bg1">
              <a:lumMod val="95000"/>
            </a:schemeClr>
          </a:solidFill>
        </p:spPr>
      </p:pic>
      <p:pic>
        <p:nvPicPr>
          <p:cNvPr id="30" name="Picture 6" descr="http://studinter.ru/i/Image/colorado-logo.jpg"/>
          <p:cNvPicPr>
            <a:picLocks noChangeAspect="1" noChangeArrowheads="1"/>
          </p:cNvPicPr>
          <p:nvPr/>
        </p:nvPicPr>
        <p:blipFill rotWithShape="1">
          <a:blip r:embed="rId19" cstate="print"/>
          <a:srcRect t="31250" b="41875"/>
          <a:stretch/>
        </p:blipFill>
        <p:spPr bwMode="auto">
          <a:xfrm>
            <a:off x="-81598" y="4027562"/>
            <a:ext cx="1117600" cy="450532"/>
          </a:xfrm>
          <a:prstGeom prst="rect">
            <a:avLst/>
          </a:prstGeom>
          <a:noFill/>
          <a:ln>
            <a:noFill/>
          </a:ln>
        </p:spPr>
      </p:pic>
      <p:pic>
        <p:nvPicPr>
          <p:cNvPr id="31" name="Picture 11"/>
          <p:cNvPicPr>
            <a:picLocks noChangeAspect="1" noChangeArrowheads="1"/>
          </p:cNvPicPr>
          <p:nvPr/>
        </p:nvPicPr>
        <p:blipFill>
          <a:blip r:embed="rId20" cstate="print"/>
          <a:srcRect/>
          <a:stretch>
            <a:fillRect/>
          </a:stretch>
        </p:blipFill>
        <p:spPr bwMode="auto">
          <a:xfrm rot="16200000">
            <a:off x="394767" y="4582612"/>
            <a:ext cx="416967" cy="1206500"/>
          </a:xfrm>
          <a:prstGeom prst="rect">
            <a:avLst/>
          </a:prstGeom>
          <a:noFill/>
          <a:ln w="9525">
            <a:noFill/>
            <a:miter lim="800000"/>
            <a:headEnd/>
            <a:tailEnd/>
          </a:ln>
        </p:spPr>
      </p:pic>
      <p:pic>
        <p:nvPicPr>
          <p:cNvPr id="32" name="Picture 8" descr="University of Hawaii at Manoa"/>
          <p:cNvPicPr>
            <a:picLocks noChangeAspect="1" noChangeArrowheads="1"/>
          </p:cNvPicPr>
          <p:nvPr/>
        </p:nvPicPr>
        <p:blipFill>
          <a:blip r:embed="rId21" cstate="print"/>
          <a:srcRect/>
          <a:stretch>
            <a:fillRect/>
          </a:stretch>
        </p:blipFill>
        <p:spPr bwMode="auto">
          <a:xfrm flipV="1">
            <a:off x="12275" y="3225632"/>
            <a:ext cx="1307403" cy="269404"/>
          </a:xfrm>
          <a:prstGeom prst="rect">
            <a:avLst/>
          </a:prstGeom>
          <a:noFill/>
        </p:spPr>
      </p:pic>
      <p:pic>
        <p:nvPicPr>
          <p:cNvPr id="33" name="Picture 32" descr="SCS.png"/>
          <p:cNvPicPr>
            <a:picLocks noChangeAspect="1"/>
          </p:cNvPicPr>
          <p:nvPr/>
        </p:nvPicPr>
        <p:blipFill>
          <a:blip r:embed="rId22" cstate="print"/>
          <a:srcRect b="11104"/>
          <a:stretch>
            <a:fillRect/>
          </a:stretch>
        </p:blipFill>
        <p:spPr>
          <a:xfrm>
            <a:off x="1474246" y="5945004"/>
            <a:ext cx="2057400" cy="296480"/>
          </a:xfrm>
          <a:prstGeom prst="rect">
            <a:avLst/>
          </a:prstGeom>
        </p:spPr>
      </p:pic>
      <p:pic>
        <p:nvPicPr>
          <p:cNvPr id="34" name="Picture 3" descr="gwc_rgb_hz.gif"/>
          <p:cNvPicPr>
            <a:picLocks noChangeAspect="1" noChangeArrowheads="1"/>
          </p:cNvPicPr>
          <p:nvPr/>
        </p:nvPicPr>
        <p:blipFill>
          <a:blip r:embed="rId23" cstate="print"/>
          <a:srcRect/>
          <a:stretch>
            <a:fillRect/>
          </a:stretch>
        </p:blipFill>
        <p:spPr bwMode="auto">
          <a:xfrm>
            <a:off x="6736391" y="1707345"/>
            <a:ext cx="1257300" cy="417161"/>
          </a:xfrm>
          <a:prstGeom prst="rect">
            <a:avLst/>
          </a:prstGeom>
          <a:noFill/>
          <a:ln w="9525">
            <a:noFill/>
            <a:miter lim="800000"/>
            <a:headEnd/>
            <a:tailEnd/>
          </a:ln>
        </p:spPr>
      </p:pic>
      <p:pic>
        <p:nvPicPr>
          <p:cNvPr id="35" name="Picture 14" descr="Home"/>
          <p:cNvPicPr>
            <a:picLocks noChangeAspect="1" noChangeArrowheads="1"/>
          </p:cNvPicPr>
          <p:nvPr/>
        </p:nvPicPr>
        <p:blipFill>
          <a:blip r:embed="rId24" cstate="print"/>
          <a:srcRect/>
          <a:stretch>
            <a:fillRect/>
          </a:stretch>
        </p:blipFill>
        <p:spPr bwMode="auto">
          <a:xfrm>
            <a:off x="5127442" y="3948380"/>
            <a:ext cx="995390" cy="434668"/>
          </a:xfrm>
          <a:prstGeom prst="rect">
            <a:avLst/>
          </a:prstGeom>
          <a:noFill/>
        </p:spPr>
      </p:pic>
      <p:pic>
        <p:nvPicPr>
          <p:cNvPr id="36" name="Picture 3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440648" y="1530343"/>
            <a:ext cx="1147736" cy="373014"/>
          </a:xfrm>
          <a:prstGeom prst="rect">
            <a:avLst/>
          </a:prstGeom>
        </p:spPr>
      </p:pic>
      <p:pic>
        <p:nvPicPr>
          <p:cNvPr id="37" name="Picture 12"/>
          <p:cNvPicPr>
            <a:picLocks noChangeAspect="1" noChangeArrowheads="1"/>
          </p:cNvPicPr>
          <p:nvPr/>
        </p:nvPicPr>
        <p:blipFill>
          <a:blip r:embed="rId26" cstate="print"/>
          <a:srcRect/>
          <a:stretch>
            <a:fillRect/>
          </a:stretch>
        </p:blipFill>
        <p:spPr bwMode="auto">
          <a:xfrm>
            <a:off x="6205698" y="1614078"/>
            <a:ext cx="3038475" cy="229227"/>
          </a:xfrm>
          <a:prstGeom prst="rect">
            <a:avLst/>
          </a:prstGeom>
          <a:noFill/>
          <a:ln w="9525">
            <a:noFill/>
            <a:miter lim="800000"/>
            <a:headEnd/>
            <a:tailEnd/>
          </a:ln>
        </p:spPr>
      </p:pic>
      <p:pic>
        <p:nvPicPr>
          <p:cNvPr id="1032" name="Picture 8" descr="https://www.awstruepower.com/assets/logo.pn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326014" y="1235206"/>
            <a:ext cx="1879818" cy="3574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vaisala.com/_layouts/15/Vaisala.WWW.UI/images/vaisala.logo.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180438" y="1230740"/>
            <a:ext cx="825777" cy="2166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indLogics Logo"/>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406689" y="1402428"/>
            <a:ext cx="1075251" cy="18740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unEdison Logo"/>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033203" y="1059054"/>
            <a:ext cx="960488" cy="278944"/>
          </a:xfrm>
          <a:prstGeom prst="rect">
            <a:avLst/>
          </a:prstGeom>
          <a:solidFill>
            <a:srgbClr val="99CCFF"/>
          </a:solidFill>
        </p:spPr>
      </p:pic>
    </p:spTree>
    <p:extLst>
      <p:ext uri="{BB962C8B-B14F-4D97-AF65-F5344CB8AC3E}">
        <p14:creationId xmlns:p14="http://schemas.microsoft.com/office/powerpoint/2010/main" val="67465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nodeType="withEffect">
                                  <p:stCondLst>
                                    <p:cond delay="0"/>
                                  </p:stCondLst>
                                  <p:childTnLst>
                                    <p:set>
                                      <p:cBhvr>
                                        <p:cTn id="53" dur="1" fill="hold">
                                          <p:stCondLst>
                                            <p:cond delay="0"/>
                                          </p:stCondLst>
                                        </p:cTn>
                                        <p:tgtEl>
                                          <p:spTgt spid="1030"/>
                                        </p:tgtEl>
                                        <p:attrNameLst>
                                          <p:attrName>style.visibility</p:attrName>
                                        </p:attrNameLst>
                                      </p:cBhvr>
                                      <p:to>
                                        <p:strVal val="visible"/>
                                      </p:to>
                                    </p:set>
                                    <p:animEffect transition="in" filter="fade">
                                      <p:cBhvr>
                                        <p:cTn id="54" dur="500"/>
                                        <p:tgtEl>
                                          <p:spTgt spid="1030"/>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par>
                                <p:cTn id="61" presetID="10" presetClass="entr" presetSubtype="0"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10" presetClass="entr" presetSubtype="0"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028"/>
                                        </p:tgtEl>
                                        <p:attrNameLst>
                                          <p:attrName>style.visibility</p:attrName>
                                        </p:attrNameLst>
                                      </p:cBhvr>
                                      <p:to>
                                        <p:strVal val="visible"/>
                                      </p:to>
                                    </p:set>
                                    <p:animEffect transition="in" filter="fade">
                                      <p:cBhvr>
                                        <p:cTn id="71" dur="500"/>
                                        <p:tgtEl>
                                          <p:spTgt spid="1028"/>
                                        </p:tgtEl>
                                      </p:cBhvr>
                                    </p:animEffect>
                                  </p:childTnLst>
                                </p:cTn>
                              </p:par>
                              <p:par>
                                <p:cTn id="72" presetID="10" presetClass="entr" presetSubtype="0" fill="hold"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cTn>
                              </p:par>
                              <p:par>
                                <p:cTn id="75" presetID="10" presetClass="entr" presetSubtype="0"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par>
                                <p:cTn id="78" presetID="10" presetClass="entr" presetSubtype="0" fill="hold" nodeType="with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fade">
                                      <p:cBhvr>
                                        <p:cTn id="80" dur="500"/>
                                        <p:tgtEl>
                                          <p:spTgt spid="32"/>
                                        </p:tgtEl>
                                      </p:cBhvr>
                                    </p:animEffect>
                                  </p:childTnLst>
                                </p:cTn>
                              </p:par>
                              <p:par>
                                <p:cTn id="81" presetID="10" presetClass="entr" presetSubtype="0" fill="hold" nodeType="with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500"/>
                                        <p:tgtEl>
                                          <p:spTgt spid="30"/>
                                        </p:tgtEl>
                                      </p:cBhvr>
                                    </p:animEffect>
                                  </p:childTnLst>
                                </p:cTn>
                              </p:par>
                              <p:par>
                                <p:cTn id="84" presetID="10" presetClass="entr" presetSubtype="0" fill="hold" nodeType="with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fade">
                                      <p:cBhvr>
                                        <p:cTn id="86" dur="500"/>
                                        <p:tgtEl>
                                          <p:spTgt spid="24"/>
                                        </p:tgtEl>
                                      </p:cBhvr>
                                    </p:animEffec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10" presetClass="entr" presetSubtype="0" fill="hold" nodeType="with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500"/>
                                        <p:tgtEl>
                                          <p:spTgt spid="27"/>
                                        </p:tgtEl>
                                      </p:cBhvr>
                                    </p:animEffect>
                                  </p:childTnLst>
                                </p:cTn>
                              </p:par>
                              <p:par>
                                <p:cTn id="93" presetID="10" presetClass="entr" presetSubtype="0" fill="hold" nodeType="with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500"/>
                                        <p:tgtEl>
                                          <p:spTgt spid="33"/>
                                        </p:tgtEl>
                                      </p:cBhvr>
                                    </p:animEffect>
                                  </p:childTnLst>
                                </p:cTn>
                              </p:par>
                              <p:par>
                                <p:cTn id="96" presetID="10" presetClass="entr" presetSubtype="0" fill="hold" nodeType="with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fade">
                                      <p:cBhvr>
                                        <p:cTn id="98" dur="500"/>
                                        <p:tgtEl>
                                          <p:spTgt spid="25"/>
                                        </p:tgtEl>
                                      </p:cBhvr>
                                    </p:animEffect>
                                  </p:childTnLst>
                                </p:cTn>
                              </p:par>
                              <p:par>
                                <p:cTn id="99" presetID="10" presetClass="entr" presetSubtype="0" fill="hold" nodeType="with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fade">
                                      <p:cBhvr>
                                        <p:cTn id="101" dur="500"/>
                                        <p:tgtEl>
                                          <p:spTgt spid="26"/>
                                        </p:tgtEl>
                                      </p:cBhvr>
                                    </p:animEffect>
                                  </p:childTnLst>
                                </p:cTn>
                              </p:par>
                              <p:par>
                                <p:cTn id="102" presetID="10" presetClass="entr" presetSubtype="0" fill="hold" nodeType="withEffect">
                                  <p:stCondLst>
                                    <p:cond delay="0"/>
                                  </p:stCondLst>
                                  <p:childTnLst>
                                    <p:set>
                                      <p:cBhvr>
                                        <p:cTn id="103" dur="1" fill="hold">
                                          <p:stCondLst>
                                            <p:cond delay="0"/>
                                          </p:stCondLst>
                                        </p:cTn>
                                        <p:tgtEl>
                                          <p:spTgt spid="1034"/>
                                        </p:tgtEl>
                                        <p:attrNameLst>
                                          <p:attrName>style.visibility</p:attrName>
                                        </p:attrNameLst>
                                      </p:cBhvr>
                                      <p:to>
                                        <p:strVal val="visible"/>
                                      </p:to>
                                    </p:set>
                                    <p:animEffect transition="in" filter="fade">
                                      <p:cBhvr>
                                        <p:cTn id="104" dur="500"/>
                                        <p:tgtEl>
                                          <p:spTgt spid="1034"/>
                                        </p:tgtEl>
                                      </p:cBhvr>
                                    </p:animEffect>
                                  </p:childTnLst>
                                </p:cTn>
                              </p:par>
                              <p:par>
                                <p:cTn id="105" presetID="10" presetClass="entr" presetSubtype="0" fill="hold" nodeType="with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fade">
                                      <p:cBhvr>
                                        <p:cTn id="107" dur="500"/>
                                        <p:tgtEl>
                                          <p:spTgt spid="36"/>
                                        </p:tgtEl>
                                      </p:cBhvr>
                                    </p:animEffect>
                                  </p:childTnLst>
                                </p:cTn>
                              </p:par>
                              <p:par>
                                <p:cTn id="108" presetID="10" presetClass="entr" presetSubtype="0" fill="hold" nodeType="withEffect">
                                  <p:stCondLst>
                                    <p:cond delay="0"/>
                                  </p:stCondLst>
                                  <p:childTnLst>
                                    <p:set>
                                      <p:cBhvr>
                                        <p:cTn id="109" dur="1" fill="hold">
                                          <p:stCondLst>
                                            <p:cond delay="0"/>
                                          </p:stCondLst>
                                        </p:cTn>
                                        <p:tgtEl>
                                          <p:spTgt spid="1032"/>
                                        </p:tgtEl>
                                        <p:attrNameLst>
                                          <p:attrName>style.visibility</p:attrName>
                                        </p:attrNameLst>
                                      </p:cBhvr>
                                      <p:to>
                                        <p:strVal val="visible"/>
                                      </p:to>
                                    </p:set>
                                    <p:animEffect transition="in" filter="fade">
                                      <p:cBhvr>
                                        <p:cTn id="110" dur="500"/>
                                        <p:tgtEl>
                                          <p:spTgt spid="1032"/>
                                        </p:tgtEl>
                                      </p:cBhvr>
                                    </p:animEffect>
                                  </p:childTnLst>
                                </p:cTn>
                              </p:par>
                              <p:par>
                                <p:cTn id="111" presetID="10" presetClass="entr" presetSubtype="0" fill="hold" nodeType="withEffect">
                                  <p:stCondLst>
                                    <p:cond delay="0"/>
                                  </p:stCondLst>
                                  <p:childTnLst>
                                    <p:set>
                                      <p:cBhvr>
                                        <p:cTn id="112" dur="1" fill="hold">
                                          <p:stCondLst>
                                            <p:cond delay="0"/>
                                          </p:stCondLst>
                                        </p:cTn>
                                        <p:tgtEl>
                                          <p:spTgt spid="37"/>
                                        </p:tgtEl>
                                        <p:attrNameLst>
                                          <p:attrName>style.visibility</p:attrName>
                                        </p:attrNameLst>
                                      </p:cBhvr>
                                      <p:to>
                                        <p:strVal val="visible"/>
                                      </p:to>
                                    </p:set>
                                    <p:animEffect transition="in" filter="fade">
                                      <p:cBhvr>
                                        <p:cTn id="113" dur="500"/>
                                        <p:tgtEl>
                                          <p:spTgt spid="37"/>
                                        </p:tgtEl>
                                      </p:cBhvr>
                                    </p:animEffect>
                                  </p:childTnLst>
                                </p:cTn>
                              </p:par>
                              <p:par>
                                <p:cTn id="114" presetID="10" presetClass="entr" presetSubtype="0" fill="hold" nodeType="withEffect">
                                  <p:stCondLst>
                                    <p:cond delay="0"/>
                                  </p:stCondLst>
                                  <p:childTnLst>
                                    <p:set>
                                      <p:cBhvr>
                                        <p:cTn id="115" dur="1" fill="hold">
                                          <p:stCondLst>
                                            <p:cond delay="0"/>
                                          </p:stCondLst>
                                        </p:cTn>
                                        <p:tgtEl>
                                          <p:spTgt spid="1036"/>
                                        </p:tgtEl>
                                        <p:attrNameLst>
                                          <p:attrName>style.visibility</p:attrName>
                                        </p:attrNameLst>
                                      </p:cBhvr>
                                      <p:to>
                                        <p:strVal val="visible"/>
                                      </p:to>
                                    </p:set>
                                    <p:animEffect transition="in" filter="fade">
                                      <p:cBhvr>
                                        <p:cTn id="116" dur="500"/>
                                        <p:tgtEl>
                                          <p:spTgt spid="1036"/>
                                        </p:tgtEl>
                                      </p:cBhvr>
                                    </p:animEffect>
                                  </p:childTnLst>
                                </p:cTn>
                              </p:par>
                              <p:par>
                                <p:cTn id="117" presetID="10" presetClass="entr" presetSubtype="0" fill="hold" nodeType="withEffect">
                                  <p:stCondLst>
                                    <p:cond delay="0"/>
                                  </p:stCondLst>
                                  <p:childTnLst>
                                    <p:set>
                                      <p:cBhvr>
                                        <p:cTn id="118" dur="1" fill="hold">
                                          <p:stCondLst>
                                            <p:cond delay="0"/>
                                          </p:stCondLst>
                                        </p:cTn>
                                        <p:tgtEl>
                                          <p:spTgt spid="1038"/>
                                        </p:tgtEl>
                                        <p:attrNameLst>
                                          <p:attrName>style.visibility</p:attrName>
                                        </p:attrNameLst>
                                      </p:cBhvr>
                                      <p:to>
                                        <p:strVal val="visible"/>
                                      </p:to>
                                    </p:set>
                                    <p:animEffect transition="in" filter="fade">
                                      <p:cBhvr>
                                        <p:cTn id="119" dur="500"/>
                                        <p:tgtEl>
                                          <p:spTgt spid="1038"/>
                                        </p:tgtEl>
                                      </p:cBhvr>
                                    </p:animEffect>
                                  </p:childTnLst>
                                </p:cTn>
                              </p:par>
                              <p:par>
                                <p:cTn id="120" presetID="10" presetClass="entr" presetSubtype="0" fill="hold" nodeType="withEffect">
                                  <p:stCondLst>
                                    <p:cond delay="0"/>
                                  </p:stCondLst>
                                  <p:childTnLst>
                                    <p:set>
                                      <p:cBhvr>
                                        <p:cTn id="121" dur="1" fill="hold">
                                          <p:stCondLst>
                                            <p:cond delay="0"/>
                                          </p:stCondLst>
                                        </p:cTn>
                                        <p:tgtEl>
                                          <p:spTgt spid="34"/>
                                        </p:tgtEl>
                                        <p:attrNameLst>
                                          <p:attrName>style.visibility</p:attrName>
                                        </p:attrNameLst>
                                      </p:cBhvr>
                                      <p:to>
                                        <p:strVal val="visible"/>
                                      </p:to>
                                    </p:set>
                                    <p:animEffect transition="in" filter="fade">
                                      <p:cBhvr>
                                        <p:cTn id="122" dur="500"/>
                                        <p:tgtEl>
                                          <p:spTgt spid="34"/>
                                        </p:tgtEl>
                                      </p:cBhvr>
                                    </p:animEffect>
                                  </p:childTnLst>
                                </p:cTn>
                              </p:par>
                              <p:par>
                                <p:cTn id="123" presetID="10" presetClass="entr" presetSubtype="0" fill="hold" nodeType="withEffect">
                                  <p:stCondLst>
                                    <p:cond delay="0"/>
                                  </p:stCondLst>
                                  <p:childTnLst>
                                    <p:set>
                                      <p:cBhvr>
                                        <p:cTn id="124" dur="1" fill="hold">
                                          <p:stCondLst>
                                            <p:cond delay="0"/>
                                          </p:stCondLst>
                                        </p:cTn>
                                        <p:tgtEl>
                                          <p:spTgt spid="35"/>
                                        </p:tgtEl>
                                        <p:attrNameLst>
                                          <p:attrName>style.visibility</p:attrName>
                                        </p:attrNameLst>
                                      </p:cBhvr>
                                      <p:to>
                                        <p:strVal val="visible"/>
                                      </p:to>
                                    </p:set>
                                    <p:animEffect transition="in" filter="fade">
                                      <p:cBhvr>
                                        <p:cTn id="12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5" grpId="0" animBg="1"/>
      <p:bldP spid="7" grpId="0" animBg="1"/>
      <p:bldP spid="8" grpId="0" animBg="1"/>
      <p:bldP spid="10" grpId="0" animBg="1"/>
      <p:bldP spid="11"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40" y="152400"/>
            <a:ext cx="9144000" cy="1143000"/>
          </a:xfrm>
        </p:spPr>
        <p:txBody>
          <a:bodyPr>
            <a:noAutofit/>
          </a:bodyPr>
          <a:lstStyle/>
          <a:p>
            <a:r>
              <a:rPr lang="en-US" b="1" dirty="0" smtClean="0">
                <a:effectLst>
                  <a:outerShdw blurRad="38100" dist="38100" dir="2700000" algn="tl">
                    <a:srgbClr val="000000">
                      <a:alpha val="43137"/>
                    </a:srgbClr>
                  </a:outerShdw>
                </a:effectLst>
              </a:rPr>
              <a:t>Some Models Employ AI: </a:t>
            </a:r>
            <a:r>
              <a:rPr lang="en-US" b="1" dirty="0" err="1" smtClean="0">
                <a:effectLst>
                  <a:outerShdw blurRad="38100" dist="38100" dir="2700000" algn="tl">
                    <a:srgbClr val="000000">
                      <a:alpha val="43137"/>
                    </a:srgbClr>
                  </a:outerShdw>
                </a:effectLst>
              </a:rPr>
              <a:t>StatCast</a:t>
            </a:r>
            <a:endParaRPr lang="en-US" b="1" dirty="0">
              <a:effectLst>
                <a:outerShdw blurRad="38100" dist="38100" dir="2700000" algn="tl">
                  <a:srgbClr val="000000">
                    <a:alpha val="43137"/>
                  </a:srgbClr>
                </a:outerShdw>
              </a:effectLst>
            </a:endParaRPr>
          </a:p>
        </p:txBody>
      </p:sp>
      <p:pic>
        <p:nvPicPr>
          <p:cNvPr id="4" name="Content Placeholder 3"/>
          <p:cNvPicPr/>
          <p:nvPr/>
        </p:nvPicPr>
        <p:blipFill>
          <a:blip r:embed="rId2">
            <a:extLst>
              <a:ext uri="{28A0092B-C50C-407E-A947-70E740481C1C}">
                <a14:useLocalDpi xmlns:a14="http://schemas.microsoft.com/office/drawing/2010/main"/>
              </a:ext>
            </a:extLst>
          </a:blip>
          <a:stretch>
            <a:fillRect/>
          </a:stretch>
        </p:blipFill>
        <p:spPr>
          <a:xfrm>
            <a:off x="1143000" y="1836624"/>
            <a:ext cx="6577229" cy="5021376"/>
          </a:xfrm>
          <a:prstGeom prst="rect">
            <a:avLst/>
          </a:prstGeom>
        </p:spPr>
      </p:pic>
      <p:sp>
        <p:nvSpPr>
          <p:cNvPr id="5" name="TextBox 4"/>
          <p:cNvSpPr txBox="1"/>
          <p:nvPr/>
        </p:nvSpPr>
        <p:spPr>
          <a:xfrm>
            <a:off x="6248400" y="6553200"/>
            <a:ext cx="2667000" cy="369332"/>
          </a:xfrm>
          <a:prstGeom prst="rect">
            <a:avLst/>
          </a:prstGeom>
          <a:noFill/>
        </p:spPr>
        <p:txBody>
          <a:bodyPr wrap="square" rtlCol="0">
            <a:spAutoFit/>
          </a:bodyPr>
          <a:lstStyle/>
          <a:p>
            <a:pPr algn="r"/>
            <a:r>
              <a:rPr lang="en-US" dirty="0" smtClean="0"/>
              <a:t>Tyler McCandless</a:t>
            </a:r>
            <a:endParaRPr lang="en-US" dirty="0"/>
          </a:p>
        </p:txBody>
      </p:sp>
      <p:pic>
        <p:nvPicPr>
          <p:cNvPr id="6" name="Content Placeholder 4"/>
          <p:cNvPicPr>
            <a:picLocks/>
          </p:cNvPicPr>
          <p:nvPr/>
        </p:nvPicPr>
        <p:blipFill rotWithShape="1">
          <a:blip r:embed="rId3" cstate="screen">
            <a:extLst>
              <a:ext uri="{28A0092B-C50C-407E-A947-70E740481C1C}">
                <a14:useLocalDpi xmlns:a14="http://schemas.microsoft.com/office/drawing/2010/main"/>
              </a:ext>
            </a:extLst>
          </a:blip>
          <a:srcRect/>
          <a:stretch/>
        </p:blipFill>
        <p:spPr bwMode="auto">
          <a:xfrm>
            <a:off x="6705601" y="1295400"/>
            <a:ext cx="2402732" cy="2057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68709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Grp="1" noChangeArrowheads="1"/>
          </p:cNvSpPr>
          <p:nvPr>
            <p:ph type="title"/>
          </p:nvPr>
        </p:nvSpPr>
        <p:spPr>
          <a:xfrm>
            <a:off x="0" y="76200"/>
            <a:ext cx="9144000" cy="1090613"/>
          </a:xfrm>
        </p:spPr>
        <p:txBody>
          <a:bodyPr/>
          <a:lstStyle/>
          <a:p>
            <a:pPr>
              <a:lnSpc>
                <a:spcPct val="100000"/>
              </a:lnSpc>
              <a:defRPr/>
            </a:pPr>
            <a:r>
              <a:rPr lang="en-US" altLang="en-US" sz="5400" dirty="0" smtClean="0">
                <a:effectLst>
                  <a:outerShdw blurRad="38100" dist="38100" dir="2700000" algn="tl">
                    <a:srgbClr val="C0C0C0"/>
                  </a:outerShdw>
                </a:effectLst>
              </a:rPr>
              <a:t>Sky Imager Forecast</a:t>
            </a:r>
            <a:endParaRPr lang="en-US" altLang="en-US" sz="4000" dirty="0" smtClean="0">
              <a:effectLst>
                <a:outerShdw blurRad="38100" dist="38100" dir="2700000" algn="tl">
                  <a:srgbClr val="C0C0C0"/>
                </a:outerShdw>
              </a:effectLst>
            </a:endParaRPr>
          </a:p>
        </p:txBody>
      </p:sp>
      <p:sp>
        <p:nvSpPr>
          <p:cNvPr id="45060"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042B7F"/>
              </a:buClr>
              <a:buSzPct val="110000"/>
              <a:buFont typeface="Wingdings" pitchFamily="2" charset="2"/>
              <a:buChar char="§"/>
              <a:defRPr sz="2400">
                <a:solidFill>
                  <a:schemeClr val="tx1"/>
                </a:solidFill>
                <a:latin typeface="Arial" charset="0"/>
                <a:ea typeface="ＭＳ Ｐゴシック"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charset="0"/>
                <a:ea typeface="ＭＳ Ｐゴシック" pitchFamily="34" charset="-128"/>
              </a:defRPr>
            </a:lvl2pPr>
            <a:lvl3pPr marL="1143000" indent="-228600">
              <a:lnSpc>
                <a:spcPct val="80000"/>
              </a:lnSpc>
              <a:spcBef>
                <a:spcPct val="20000"/>
              </a:spcBef>
              <a:buClr>
                <a:srgbClr val="042B7F"/>
              </a:buClr>
              <a:buSzPct val="90000"/>
              <a:buChar char="-"/>
              <a:defRPr>
                <a:solidFill>
                  <a:schemeClr val="tx1"/>
                </a:solidFill>
                <a:latin typeface="Arial" charset="0"/>
                <a:ea typeface="ＭＳ Ｐゴシック" pitchFamily="34" charset="-128"/>
              </a:defRPr>
            </a:lvl3pPr>
            <a:lvl4pPr marL="1600200" indent="-228600">
              <a:lnSpc>
                <a:spcPct val="80000"/>
              </a:lnSpc>
              <a:spcBef>
                <a:spcPct val="20000"/>
              </a:spcBef>
              <a:buClr>
                <a:srgbClr val="042B7F"/>
              </a:buClr>
              <a:buSzPct val="90000"/>
              <a:buChar char="-"/>
              <a:defRPr>
                <a:solidFill>
                  <a:schemeClr val="tx1"/>
                </a:solidFill>
                <a:latin typeface="Arial" charset="0"/>
                <a:ea typeface="ＭＳ Ｐゴシック" pitchFamily="34" charset="-128"/>
              </a:defRPr>
            </a:lvl4pPr>
            <a:lvl5pPr marL="2057400" indent="-228600">
              <a:lnSpc>
                <a:spcPct val="80000"/>
              </a:lnSpc>
              <a:spcBef>
                <a:spcPct val="20000"/>
              </a:spcBef>
              <a:buClr>
                <a:srgbClr val="042B7F"/>
              </a:buClr>
              <a:buSzPct val="90000"/>
              <a:buChar char="-"/>
              <a:defRPr>
                <a:solidFill>
                  <a:schemeClr val="tx1"/>
                </a:solidFill>
                <a:latin typeface="Arial" charset="0"/>
                <a:ea typeface="ＭＳ Ｐゴシック" pitchFamily="34" charset="-128"/>
              </a:defRPr>
            </a:lvl5pPr>
            <a:lvl6pPr marL="2514600" indent="-228600" eaLnBrk="0" fontAlgn="base" hangingPunct="0">
              <a:lnSpc>
                <a:spcPct val="80000"/>
              </a:lnSpc>
              <a:spcBef>
                <a:spcPct val="20000"/>
              </a:spcBef>
              <a:spcAft>
                <a:spcPct val="0"/>
              </a:spcAft>
              <a:buClr>
                <a:srgbClr val="042B7F"/>
              </a:buClr>
              <a:buSzPct val="90000"/>
              <a:buChar char="-"/>
              <a:defRPr>
                <a:solidFill>
                  <a:schemeClr val="tx1"/>
                </a:solidFill>
                <a:latin typeface="Arial" charset="0"/>
                <a:ea typeface="ＭＳ Ｐゴシック" pitchFamily="34" charset="-128"/>
              </a:defRPr>
            </a:lvl6pPr>
            <a:lvl7pPr marL="2971800" indent="-228600" eaLnBrk="0" fontAlgn="base" hangingPunct="0">
              <a:lnSpc>
                <a:spcPct val="80000"/>
              </a:lnSpc>
              <a:spcBef>
                <a:spcPct val="20000"/>
              </a:spcBef>
              <a:spcAft>
                <a:spcPct val="0"/>
              </a:spcAft>
              <a:buClr>
                <a:srgbClr val="042B7F"/>
              </a:buClr>
              <a:buSzPct val="90000"/>
              <a:buChar char="-"/>
              <a:defRPr>
                <a:solidFill>
                  <a:schemeClr val="tx1"/>
                </a:solidFill>
                <a:latin typeface="Arial" charset="0"/>
                <a:ea typeface="ＭＳ Ｐゴシック" pitchFamily="34" charset="-128"/>
              </a:defRPr>
            </a:lvl7pPr>
            <a:lvl8pPr marL="3429000" indent="-228600" eaLnBrk="0" fontAlgn="base" hangingPunct="0">
              <a:lnSpc>
                <a:spcPct val="80000"/>
              </a:lnSpc>
              <a:spcBef>
                <a:spcPct val="20000"/>
              </a:spcBef>
              <a:spcAft>
                <a:spcPct val="0"/>
              </a:spcAft>
              <a:buClr>
                <a:srgbClr val="042B7F"/>
              </a:buClr>
              <a:buSzPct val="90000"/>
              <a:buChar char="-"/>
              <a:defRPr>
                <a:solidFill>
                  <a:schemeClr val="tx1"/>
                </a:solidFill>
                <a:latin typeface="Arial" charset="0"/>
                <a:ea typeface="ＭＳ Ｐゴシック" pitchFamily="34" charset="-128"/>
              </a:defRPr>
            </a:lvl8pPr>
            <a:lvl9pPr marL="3886200" indent="-228600" eaLnBrk="0" fontAlgn="base" hangingPunct="0">
              <a:lnSpc>
                <a:spcPct val="80000"/>
              </a:lnSpc>
              <a:spcBef>
                <a:spcPct val="20000"/>
              </a:spcBef>
              <a:spcAft>
                <a:spcPct val="0"/>
              </a:spcAft>
              <a:buClr>
                <a:srgbClr val="042B7F"/>
              </a:buClr>
              <a:buSzPct val="90000"/>
              <a:buChar char="-"/>
              <a:defRPr>
                <a:solidFill>
                  <a:schemeClr val="tx1"/>
                </a:solidFill>
                <a:latin typeface="Arial" charset="0"/>
                <a:ea typeface="ＭＳ Ｐゴシック" pitchFamily="34" charset="-128"/>
              </a:defRPr>
            </a:lvl9pPr>
          </a:lstStyle>
          <a:p>
            <a:pPr eaLnBrk="0" fontAlgn="base" hangingPunct="0">
              <a:spcBef>
                <a:spcPct val="0"/>
              </a:spcBef>
              <a:spcAft>
                <a:spcPct val="0"/>
              </a:spcAft>
              <a:buClrTx/>
              <a:buSzTx/>
              <a:buFontTx/>
              <a:buNone/>
            </a:pPr>
            <a:endParaRPr lang="en-US" altLang="en-US" sz="2800" smtClean="0">
              <a:solidFill>
                <a:srgbClr val="141313"/>
              </a:solidFill>
            </a:endParaRPr>
          </a:p>
        </p:txBody>
      </p:sp>
      <p:pic>
        <p:nvPicPr>
          <p:cNvPr id="45061" name="Picture 8"/>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914400" y="1295400"/>
            <a:ext cx="6400800" cy="1931988"/>
          </a:xfrm>
          <a:noFill/>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81000" y="5578370"/>
            <a:ext cx="455740" cy="794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885854" y="5578370"/>
            <a:ext cx="455740" cy="794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loud Callout 10"/>
          <p:cNvSpPr>
            <a:spLocks noChangeArrowheads="1"/>
          </p:cNvSpPr>
          <p:nvPr/>
        </p:nvSpPr>
        <p:spPr bwMode="auto">
          <a:xfrm>
            <a:off x="683143" y="3657600"/>
            <a:ext cx="1510713" cy="662335"/>
          </a:xfrm>
          <a:prstGeom prst="cloudCallout">
            <a:avLst>
              <a:gd name="adj1" fmla="val 3167"/>
              <a:gd name="adj2" fmla="val 41630"/>
            </a:avLst>
          </a:prstGeom>
          <a:solidFill>
            <a:schemeClr val="accent1"/>
          </a:solidFill>
          <a:ln w="9525" algn="ctr">
            <a:solidFill>
              <a:schemeClr val="tx1"/>
            </a:solidFill>
            <a:round/>
            <a:headEnd/>
            <a:tailEnd/>
          </a:ln>
        </p:spPr>
        <p:txBody>
          <a:bodyPr/>
          <a:lstStyle>
            <a:lvl1pPr>
              <a:spcBef>
                <a:spcPct val="20000"/>
              </a:spcBef>
              <a:buClr>
                <a:srgbClr val="042B7F"/>
              </a:buClr>
              <a:buSzPct val="110000"/>
              <a:buFont typeface="Wingdings" pitchFamily="2" charset="2"/>
              <a:buChar char="§"/>
              <a:defRPr sz="2400">
                <a:solidFill>
                  <a:schemeClr val="tx1"/>
                </a:solidFill>
                <a:latin typeface="Arial" charset="0"/>
                <a:ea typeface="ＭＳ Ｐゴシック"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charset="0"/>
                <a:ea typeface="ＭＳ Ｐゴシック" pitchFamily="34" charset="-128"/>
              </a:defRPr>
            </a:lvl2pPr>
            <a:lvl3pPr marL="1143000" indent="-228600">
              <a:lnSpc>
                <a:spcPct val="80000"/>
              </a:lnSpc>
              <a:spcBef>
                <a:spcPct val="20000"/>
              </a:spcBef>
              <a:buClr>
                <a:srgbClr val="042B7F"/>
              </a:buClr>
              <a:buSzPct val="90000"/>
              <a:buChar char="-"/>
              <a:defRPr>
                <a:solidFill>
                  <a:schemeClr val="tx1"/>
                </a:solidFill>
                <a:latin typeface="Arial" charset="0"/>
                <a:ea typeface="ＭＳ Ｐゴシック" pitchFamily="34" charset="-128"/>
              </a:defRPr>
            </a:lvl3pPr>
            <a:lvl4pPr marL="1600200" indent="-228600">
              <a:lnSpc>
                <a:spcPct val="80000"/>
              </a:lnSpc>
              <a:spcBef>
                <a:spcPct val="20000"/>
              </a:spcBef>
              <a:buClr>
                <a:srgbClr val="042B7F"/>
              </a:buClr>
              <a:buSzPct val="90000"/>
              <a:buChar char="-"/>
              <a:defRPr>
                <a:solidFill>
                  <a:schemeClr val="tx1"/>
                </a:solidFill>
                <a:latin typeface="Arial" charset="0"/>
                <a:ea typeface="ＭＳ Ｐゴシック" pitchFamily="34" charset="-128"/>
              </a:defRPr>
            </a:lvl4pPr>
            <a:lvl5pPr marL="2057400" indent="-228600">
              <a:lnSpc>
                <a:spcPct val="80000"/>
              </a:lnSpc>
              <a:spcBef>
                <a:spcPct val="20000"/>
              </a:spcBef>
              <a:buClr>
                <a:srgbClr val="042B7F"/>
              </a:buClr>
              <a:buSzPct val="90000"/>
              <a:buChar char="-"/>
              <a:defRPr>
                <a:solidFill>
                  <a:schemeClr val="tx1"/>
                </a:solidFill>
                <a:latin typeface="Arial" charset="0"/>
                <a:ea typeface="ＭＳ Ｐゴシック" pitchFamily="34" charset="-128"/>
              </a:defRPr>
            </a:lvl5pPr>
            <a:lvl6pPr marL="2514600" indent="-228600" eaLnBrk="0" fontAlgn="base" hangingPunct="0">
              <a:lnSpc>
                <a:spcPct val="80000"/>
              </a:lnSpc>
              <a:spcBef>
                <a:spcPct val="20000"/>
              </a:spcBef>
              <a:spcAft>
                <a:spcPct val="0"/>
              </a:spcAft>
              <a:buClr>
                <a:srgbClr val="042B7F"/>
              </a:buClr>
              <a:buSzPct val="90000"/>
              <a:buChar char="-"/>
              <a:defRPr>
                <a:solidFill>
                  <a:schemeClr val="tx1"/>
                </a:solidFill>
                <a:latin typeface="Arial" charset="0"/>
                <a:ea typeface="ＭＳ Ｐゴシック" pitchFamily="34" charset="-128"/>
              </a:defRPr>
            </a:lvl6pPr>
            <a:lvl7pPr marL="2971800" indent="-228600" eaLnBrk="0" fontAlgn="base" hangingPunct="0">
              <a:lnSpc>
                <a:spcPct val="80000"/>
              </a:lnSpc>
              <a:spcBef>
                <a:spcPct val="20000"/>
              </a:spcBef>
              <a:spcAft>
                <a:spcPct val="0"/>
              </a:spcAft>
              <a:buClr>
                <a:srgbClr val="042B7F"/>
              </a:buClr>
              <a:buSzPct val="90000"/>
              <a:buChar char="-"/>
              <a:defRPr>
                <a:solidFill>
                  <a:schemeClr val="tx1"/>
                </a:solidFill>
                <a:latin typeface="Arial" charset="0"/>
                <a:ea typeface="ＭＳ Ｐゴシック" pitchFamily="34" charset="-128"/>
              </a:defRPr>
            </a:lvl7pPr>
            <a:lvl8pPr marL="3429000" indent="-228600" eaLnBrk="0" fontAlgn="base" hangingPunct="0">
              <a:lnSpc>
                <a:spcPct val="80000"/>
              </a:lnSpc>
              <a:spcBef>
                <a:spcPct val="20000"/>
              </a:spcBef>
              <a:spcAft>
                <a:spcPct val="0"/>
              </a:spcAft>
              <a:buClr>
                <a:srgbClr val="042B7F"/>
              </a:buClr>
              <a:buSzPct val="90000"/>
              <a:buChar char="-"/>
              <a:defRPr>
                <a:solidFill>
                  <a:schemeClr val="tx1"/>
                </a:solidFill>
                <a:latin typeface="Arial" charset="0"/>
                <a:ea typeface="ＭＳ Ｐゴシック" pitchFamily="34" charset="-128"/>
              </a:defRPr>
            </a:lvl8pPr>
            <a:lvl9pPr marL="3886200" indent="-228600" eaLnBrk="0" fontAlgn="base" hangingPunct="0">
              <a:lnSpc>
                <a:spcPct val="80000"/>
              </a:lnSpc>
              <a:spcBef>
                <a:spcPct val="20000"/>
              </a:spcBef>
              <a:spcAft>
                <a:spcPct val="0"/>
              </a:spcAft>
              <a:buClr>
                <a:srgbClr val="042B7F"/>
              </a:buClr>
              <a:buSzPct val="90000"/>
              <a:buChar char="-"/>
              <a:defRPr>
                <a:solidFill>
                  <a:schemeClr val="tx1"/>
                </a:solidFill>
                <a:latin typeface="Arial" charset="0"/>
                <a:ea typeface="ＭＳ Ｐゴシック" pitchFamily="34" charset="-128"/>
              </a:defRPr>
            </a:lvl9pPr>
          </a:lstStyle>
          <a:p>
            <a:pPr>
              <a:spcBef>
                <a:spcPct val="0"/>
              </a:spcBef>
              <a:buClrTx/>
              <a:buSzTx/>
              <a:buFontTx/>
              <a:buNone/>
            </a:pPr>
            <a:endParaRPr lang="en-US" altLang="en-US" sz="2200"/>
          </a:p>
        </p:txBody>
      </p:sp>
      <p:cxnSp>
        <p:nvCxnSpPr>
          <p:cNvPr id="14" name="Straight Connector 12"/>
          <p:cNvCxnSpPr>
            <a:cxnSpLocks noChangeShapeType="1"/>
            <a:endCxn id="13" idx="1"/>
          </p:cNvCxnSpPr>
          <p:nvPr/>
        </p:nvCxnSpPr>
        <p:spPr bwMode="auto">
          <a:xfrm flipV="1">
            <a:off x="622714" y="4319230"/>
            <a:ext cx="815785" cy="159030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15" name="Straight Connector 13"/>
          <p:cNvCxnSpPr>
            <a:cxnSpLocks noChangeShapeType="1"/>
          </p:cNvCxnSpPr>
          <p:nvPr/>
        </p:nvCxnSpPr>
        <p:spPr bwMode="auto">
          <a:xfrm flipH="1" flipV="1">
            <a:off x="1529142" y="4319935"/>
            <a:ext cx="2598427" cy="172207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16" name="Straight Connector 19"/>
          <p:cNvCxnSpPr>
            <a:cxnSpLocks noChangeShapeType="1"/>
          </p:cNvCxnSpPr>
          <p:nvPr/>
        </p:nvCxnSpPr>
        <p:spPr bwMode="auto">
          <a:xfrm flipH="1">
            <a:off x="622714" y="6042005"/>
            <a:ext cx="3263140" cy="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17" name="TextBox 22"/>
          <p:cNvSpPr txBox="1">
            <a:spLocks noChangeArrowheads="1"/>
          </p:cNvSpPr>
          <p:nvPr/>
        </p:nvSpPr>
        <p:spPr bwMode="auto">
          <a:xfrm>
            <a:off x="1045713" y="5512137"/>
            <a:ext cx="543856" cy="43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2B7F"/>
              </a:buClr>
              <a:buSzPct val="110000"/>
              <a:buFont typeface="Wingdings" pitchFamily="2" charset="2"/>
              <a:buChar char="§"/>
              <a:defRPr sz="2400">
                <a:solidFill>
                  <a:schemeClr val="tx1"/>
                </a:solidFill>
                <a:latin typeface="Arial" charset="0"/>
                <a:ea typeface="ＭＳ Ｐゴシック"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charset="0"/>
                <a:ea typeface="ＭＳ Ｐゴシック" pitchFamily="34" charset="-128"/>
              </a:defRPr>
            </a:lvl2pPr>
            <a:lvl3pPr marL="1143000" indent="-228600">
              <a:lnSpc>
                <a:spcPct val="80000"/>
              </a:lnSpc>
              <a:spcBef>
                <a:spcPct val="20000"/>
              </a:spcBef>
              <a:buClr>
                <a:srgbClr val="042B7F"/>
              </a:buClr>
              <a:buSzPct val="90000"/>
              <a:buChar char="-"/>
              <a:defRPr>
                <a:solidFill>
                  <a:schemeClr val="tx1"/>
                </a:solidFill>
                <a:latin typeface="Arial" charset="0"/>
                <a:ea typeface="ＭＳ Ｐゴシック" pitchFamily="34" charset="-128"/>
              </a:defRPr>
            </a:lvl3pPr>
            <a:lvl4pPr marL="1600200" indent="-228600">
              <a:lnSpc>
                <a:spcPct val="80000"/>
              </a:lnSpc>
              <a:spcBef>
                <a:spcPct val="20000"/>
              </a:spcBef>
              <a:buClr>
                <a:srgbClr val="042B7F"/>
              </a:buClr>
              <a:buSzPct val="90000"/>
              <a:buChar char="-"/>
              <a:defRPr>
                <a:solidFill>
                  <a:schemeClr val="tx1"/>
                </a:solidFill>
                <a:latin typeface="Arial" charset="0"/>
                <a:ea typeface="ＭＳ Ｐゴシック" pitchFamily="34" charset="-128"/>
              </a:defRPr>
            </a:lvl4pPr>
            <a:lvl5pPr marL="2057400" indent="-228600">
              <a:lnSpc>
                <a:spcPct val="80000"/>
              </a:lnSpc>
              <a:spcBef>
                <a:spcPct val="20000"/>
              </a:spcBef>
              <a:buClr>
                <a:srgbClr val="042B7F"/>
              </a:buClr>
              <a:buSzPct val="90000"/>
              <a:buChar char="-"/>
              <a:defRPr>
                <a:solidFill>
                  <a:schemeClr val="tx1"/>
                </a:solidFill>
                <a:latin typeface="Arial" charset="0"/>
                <a:ea typeface="ＭＳ Ｐゴシック" pitchFamily="34" charset="-128"/>
              </a:defRPr>
            </a:lvl5pPr>
            <a:lvl6pPr marL="2514600" indent="-228600" eaLnBrk="0" fontAlgn="base" hangingPunct="0">
              <a:lnSpc>
                <a:spcPct val="80000"/>
              </a:lnSpc>
              <a:spcBef>
                <a:spcPct val="20000"/>
              </a:spcBef>
              <a:spcAft>
                <a:spcPct val="0"/>
              </a:spcAft>
              <a:buClr>
                <a:srgbClr val="042B7F"/>
              </a:buClr>
              <a:buSzPct val="90000"/>
              <a:buChar char="-"/>
              <a:defRPr>
                <a:solidFill>
                  <a:schemeClr val="tx1"/>
                </a:solidFill>
                <a:latin typeface="Arial" charset="0"/>
                <a:ea typeface="ＭＳ Ｐゴシック" pitchFamily="34" charset="-128"/>
              </a:defRPr>
            </a:lvl6pPr>
            <a:lvl7pPr marL="2971800" indent="-228600" eaLnBrk="0" fontAlgn="base" hangingPunct="0">
              <a:lnSpc>
                <a:spcPct val="80000"/>
              </a:lnSpc>
              <a:spcBef>
                <a:spcPct val="20000"/>
              </a:spcBef>
              <a:spcAft>
                <a:spcPct val="0"/>
              </a:spcAft>
              <a:buClr>
                <a:srgbClr val="042B7F"/>
              </a:buClr>
              <a:buSzPct val="90000"/>
              <a:buChar char="-"/>
              <a:defRPr>
                <a:solidFill>
                  <a:schemeClr val="tx1"/>
                </a:solidFill>
                <a:latin typeface="Arial" charset="0"/>
                <a:ea typeface="ＭＳ Ｐゴシック" pitchFamily="34" charset="-128"/>
              </a:defRPr>
            </a:lvl7pPr>
            <a:lvl8pPr marL="3429000" indent="-228600" eaLnBrk="0" fontAlgn="base" hangingPunct="0">
              <a:lnSpc>
                <a:spcPct val="80000"/>
              </a:lnSpc>
              <a:spcBef>
                <a:spcPct val="20000"/>
              </a:spcBef>
              <a:spcAft>
                <a:spcPct val="0"/>
              </a:spcAft>
              <a:buClr>
                <a:srgbClr val="042B7F"/>
              </a:buClr>
              <a:buSzPct val="90000"/>
              <a:buChar char="-"/>
              <a:defRPr>
                <a:solidFill>
                  <a:schemeClr val="tx1"/>
                </a:solidFill>
                <a:latin typeface="Arial" charset="0"/>
                <a:ea typeface="ＭＳ Ｐゴシック" pitchFamily="34" charset="-128"/>
              </a:defRPr>
            </a:lvl8pPr>
            <a:lvl9pPr marL="3886200" indent="-228600" eaLnBrk="0" fontAlgn="base" hangingPunct="0">
              <a:lnSpc>
                <a:spcPct val="80000"/>
              </a:lnSpc>
              <a:spcBef>
                <a:spcPct val="20000"/>
              </a:spcBef>
              <a:spcAft>
                <a:spcPct val="0"/>
              </a:spcAft>
              <a:buClr>
                <a:srgbClr val="042B7F"/>
              </a:buClr>
              <a:buSzPct val="90000"/>
              <a:buChar char="-"/>
              <a:defRPr>
                <a:solidFill>
                  <a:schemeClr val="tx1"/>
                </a:solidFill>
                <a:latin typeface="Arial" charset="0"/>
                <a:ea typeface="ＭＳ Ｐゴシック" pitchFamily="34" charset="-128"/>
              </a:defRPr>
            </a:lvl9pPr>
          </a:lstStyle>
          <a:p>
            <a:pPr>
              <a:spcBef>
                <a:spcPct val="0"/>
              </a:spcBef>
              <a:buClrTx/>
              <a:buSzTx/>
              <a:buFontTx/>
              <a:buNone/>
            </a:pPr>
            <a:r>
              <a:rPr lang="en-US" altLang="en-US" sz="2200" i="1" dirty="0"/>
              <a:t>θ</a:t>
            </a:r>
            <a:r>
              <a:rPr lang="en-US" altLang="en-US" sz="2200" baseline="-25000" dirty="0"/>
              <a:t>1</a:t>
            </a:r>
          </a:p>
        </p:txBody>
      </p:sp>
      <p:sp>
        <p:nvSpPr>
          <p:cNvPr id="19" name="TextBox 24"/>
          <p:cNvSpPr txBox="1">
            <a:spLocks noChangeArrowheads="1"/>
          </p:cNvSpPr>
          <p:nvPr/>
        </p:nvSpPr>
        <p:spPr bwMode="auto">
          <a:xfrm>
            <a:off x="3039855" y="5578370"/>
            <a:ext cx="543856" cy="43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2B7F"/>
              </a:buClr>
              <a:buSzPct val="110000"/>
              <a:buFont typeface="Wingdings" pitchFamily="2" charset="2"/>
              <a:buChar char="§"/>
              <a:defRPr sz="2400">
                <a:solidFill>
                  <a:schemeClr val="tx1"/>
                </a:solidFill>
                <a:latin typeface="Arial" charset="0"/>
                <a:ea typeface="ＭＳ Ｐゴシック"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charset="0"/>
                <a:ea typeface="ＭＳ Ｐゴシック" pitchFamily="34" charset="-128"/>
              </a:defRPr>
            </a:lvl2pPr>
            <a:lvl3pPr marL="1143000" indent="-228600">
              <a:lnSpc>
                <a:spcPct val="80000"/>
              </a:lnSpc>
              <a:spcBef>
                <a:spcPct val="20000"/>
              </a:spcBef>
              <a:buClr>
                <a:srgbClr val="042B7F"/>
              </a:buClr>
              <a:buSzPct val="90000"/>
              <a:buChar char="-"/>
              <a:defRPr>
                <a:solidFill>
                  <a:schemeClr val="tx1"/>
                </a:solidFill>
                <a:latin typeface="Arial" charset="0"/>
                <a:ea typeface="ＭＳ Ｐゴシック" pitchFamily="34" charset="-128"/>
              </a:defRPr>
            </a:lvl3pPr>
            <a:lvl4pPr marL="1600200" indent="-228600">
              <a:lnSpc>
                <a:spcPct val="80000"/>
              </a:lnSpc>
              <a:spcBef>
                <a:spcPct val="20000"/>
              </a:spcBef>
              <a:buClr>
                <a:srgbClr val="042B7F"/>
              </a:buClr>
              <a:buSzPct val="90000"/>
              <a:buChar char="-"/>
              <a:defRPr>
                <a:solidFill>
                  <a:schemeClr val="tx1"/>
                </a:solidFill>
                <a:latin typeface="Arial" charset="0"/>
                <a:ea typeface="ＭＳ Ｐゴシック" pitchFamily="34" charset="-128"/>
              </a:defRPr>
            </a:lvl4pPr>
            <a:lvl5pPr marL="2057400" indent="-228600">
              <a:lnSpc>
                <a:spcPct val="80000"/>
              </a:lnSpc>
              <a:spcBef>
                <a:spcPct val="20000"/>
              </a:spcBef>
              <a:buClr>
                <a:srgbClr val="042B7F"/>
              </a:buClr>
              <a:buSzPct val="90000"/>
              <a:buChar char="-"/>
              <a:defRPr>
                <a:solidFill>
                  <a:schemeClr val="tx1"/>
                </a:solidFill>
                <a:latin typeface="Arial" charset="0"/>
                <a:ea typeface="ＭＳ Ｐゴシック" pitchFamily="34" charset="-128"/>
              </a:defRPr>
            </a:lvl5pPr>
            <a:lvl6pPr marL="2514600" indent="-228600" eaLnBrk="0" fontAlgn="base" hangingPunct="0">
              <a:lnSpc>
                <a:spcPct val="80000"/>
              </a:lnSpc>
              <a:spcBef>
                <a:spcPct val="20000"/>
              </a:spcBef>
              <a:spcAft>
                <a:spcPct val="0"/>
              </a:spcAft>
              <a:buClr>
                <a:srgbClr val="042B7F"/>
              </a:buClr>
              <a:buSzPct val="90000"/>
              <a:buChar char="-"/>
              <a:defRPr>
                <a:solidFill>
                  <a:schemeClr val="tx1"/>
                </a:solidFill>
                <a:latin typeface="Arial" charset="0"/>
                <a:ea typeface="ＭＳ Ｐゴシック" pitchFamily="34" charset="-128"/>
              </a:defRPr>
            </a:lvl6pPr>
            <a:lvl7pPr marL="2971800" indent="-228600" eaLnBrk="0" fontAlgn="base" hangingPunct="0">
              <a:lnSpc>
                <a:spcPct val="80000"/>
              </a:lnSpc>
              <a:spcBef>
                <a:spcPct val="20000"/>
              </a:spcBef>
              <a:spcAft>
                <a:spcPct val="0"/>
              </a:spcAft>
              <a:buClr>
                <a:srgbClr val="042B7F"/>
              </a:buClr>
              <a:buSzPct val="90000"/>
              <a:buChar char="-"/>
              <a:defRPr>
                <a:solidFill>
                  <a:schemeClr val="tx1"/>
                </a:solidFill>
                <a:latin typeface="Arial" charset="0"/>
                <a:ea typeface="ＭＳ Ｐゴシック" pitchFamily="34" charset="-128"/>
              </a:defRPr>
            </a:lvl7pPr>
            <a:lvl8pPr marL="3429000" indent="-228600" eaLnBrk="0" fontAlgn="base" hangingPunct="0">
              <a:lnSpc>
                <a:spcPct val="80000"/>
              </a:lnSpc>
              <a:spcBef>
                <a:spcPct val="20000"/>
              </a:spcBef>
              <a:spcAft>
                <a:spcPct val="0"/>
              </a:spcAft>
              <a:buClr>
                <a:srgbClr val="042B7F"/>
              </a:buClr>
              <a:buSzPct val="90000"/>
              <a:buChar char="-"/>
              <a:defRPr>
                <a:solidFill>
                  <a:schemeClr val="tx1"/>
                </a:solidFill>
                <a:latin typeface="Arial" charset="0"/>
                <a:ea typeface="ＭＳ Ｐゴシック" pitchFamily="34" charset="-128"/>
              </a:defRPr>
            </a:lvl8pPr>
            <a:lvl9pPr marL="3886200" indent="-228600" eaLnBrk="0" fontAlgn="base" hangingPunct="0">
              <a:lnSpc>
                <a:spcPct val="80000"/>
              </a:lnSpc>
              <a:spcBef>
                <a:spcPct val="20000"/>
              </a:spcBef>
              <a:spcAft>
                <a:spcPct val="0"/>
              </a:spcAft>
              <a:buClr>
                <a:srgbClr val="042B7F"/>
              </a:buClr>
              <a:buSzPct val="90000"/>
              <a:buChar char="-"/>
              <a:defRPr>
                <a:solidFill>
                  <a:schemeClr val="tx1"/>
                </a:solidFill>
                <a:latin typeface="Arial" charset="0"/>
                <a:ea typeface="ＭＳ Ｐゴシック" pitchFamily="34" charset="-128"/>
              </a:defRPr>
            </a:lvl9pPr>
          </a:lstStyle>
          <a:p>
            <a:pPr>
              <a:spcBef>
                <a:spcPct val="0"/>
              </a:spcBef>
              <a:buClrTx/>
              <a:buSzTx/>
              <a:buFontTx/>
              <a:buNone/>
            </a:pPr>
            <a:r>
              <a:rPr lang="en-US" altLang="en-US" sz="2200" i="1" dirty="0"/>
              <a:t>θ</a:t>
            </a:r>
            <a:r>
              <a:rPr lang="en-US" altLang="en-US" sz="2200" baseline="-25000" dirty="0"/>
              <a:t>2</a:t>
            </a:r>
          </a:p>
        </p:txBody>
      </p:sp>
      <p:pic>
        <p:nvPicPr>
          <p:cNvPr id="20"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57725" y="3082925"/>
            <a:ext cx="4278313" cy="323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443788" y="3330575"/>
            <a:ext cx="136048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
          <p:cNvSpPr txBox="1">
            <a:spLocks noChangeArrowheads="1"/>
          </p:cNvSpPr>
          <p:nvPr/>
        </p:nvSpPr>
        <p:spPr bwMode="auto">
          <a:xfrm>
            <a:off x="6553200" y="6324600"/>
            <a:ext cx="7096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42B7F"/>
              </a:buClr>
              <a:buSzPct val="110000"/>
              <a:buFont typeface="Wingdings" pitchFamily="2" charset="2"/>
              <a:buChar char="§"/>
              <a:defRPr sz="2400">
                <a:solidFill>
                  <a:schemeClr val="tx1"/>
                </a:solidFill>
                <a:latin typeface="Arial" charset="0"/>
                <a:ea typeface="ＭＳ Ｐゴシック"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charset="0"/>
                <a:ea typeface="ＭＳ Ｐゴシック" pitchFamily="34" charset="-128"/>
              </a:defRPr>
            </a:lvl2pPr>
            <a:lvl3pPr marL="1143000" indent="-228600">
              <a:lnSpc>
                <a:spcPct val="80000"/>
              </a:lnSpc>
              <a:spcBef>
                <a:spcPct val="20000"/>
              </a:spcBef>
              <a:buClr>
                <a:srgbClr val="042B7F"/>
              </a:buClr>
              <a:buSzPct val="90000"/>
              <a:buChar char="-"/>
              <a:defRPr>
                <a:solidFill>
                  <a:schemeClr val="tx1"/>
                </a:solidFill>
                <a:latin typeface="Arial" charset="0"/>
                <a:ea typeface="ＭＳ Ｐゴシック" pitchFamily="34" charset="-128"/>
              </a:defRPr>
            </a:lvl3pPr>
            <a:lvl4pPr marL="1600200" indent="-228600">
              <a:lnSpc>
                <a:spcPct val="80000"/>
              </a:lnSpc>
              <a:spcBef>
                <a:spcPct val="20000"/>
              </a:spcBef>
              <a:buClr>
                <a:srgbClr val="042B7F"/>
              </a:buClr>
              <a:buSzPct val="90000"/>
              <a:buChar char="-"/>
              <a:defRPr>
                <a:solidFill>
                  <a:schemeClr val="tx1"/>
                </a:solidFill>
                <a:latin typeface="Arial" charset="0"/>
                <a:ea typeface="ＭＳ Ｐゴシック" pitchFamily="34" charset="-128"/>
              </a:defRPr>
            </a:lvl4pPr>
            <a:lvl5pPr marL="2057400" indent="-228600">
              <a:lnSpc>
                <a:spcPct val="80000"/>
              </a:lnSpc>
              <a:spcBef>
                <a:spcPct val="20000"/>
              </a:spcBef>
              <a:buClr>
                <a:srgbClr val="042B7F"/>
              </a:buClr>
              <a:buSzPct val="90000"/>
              <a:buChar char="-"/>
              <a:defRPr>
                <a:solidFill>
                  <a:schemeClr val="tx1"/>
                </a:solidFill>
                <a:latin typeface="Arial" charset="0"/>
                <a:ea typeface="ＭＳ Ｐゴシック" pitchFamily="34" charset="-128"/>
              </a:defRPr>
            </a:lvl5pPr>
            <a:lvl6pPr marL="2514600" indent="-228600" eaLnBrk="0" fontAlgn="base" hangingPunct="0">
              <a:lnSpc>
                <a:spcPct val="80000"/>
              </a:lnSpc>
              <a:spcBef>
                <a:spcPct val="20000"/>
              </a:spcBef>
              <a:spcAft>
                <a:spcPct val="0"/>
              </a:spcAft>
              <a:buClr>
                <a:srgbClr val="042B7F"/>
              </a:buClr>
              <a:buSzPct val="90000"/>
              <a:buChar char="-"/>
              <a:defRPr>
                <a:solidFill>
                  <a:schemeClr val="tx1"/>
                </a:solidFill>
                <a:latin typeface="Arial" charset="0"/>
                <a:ea typeface="ＭＳ Ｐゴシック" pitchFamily="34" charset="-128"/>
              </a:defRPr>
            </a:lvl6pPr>
            <a:lvl7pPr marL="2971800" indent="-228600" eaLnBrk="0" fontAlgn="base" hangingPunct="0">
              <a:lnSpc>
                <a:spcPct val="80000"/>
              </a:lnSpc>
              <a:spcBef>
                <a:spcPct val="20000"/>
              </a:spcBef>
              <a:spcAft>
                <a:spcPct val="0"/>
              </a:spcAft>
              <a:buClr>
                <a:srgbClr val="042B7F"/>
              </a:buClr>
              <a:buSzPct val="90000"/>
              <a:buChar char="-"/>
              <a:defRPr>
                <a:solidFill>
                  <a:schemeClr val="tx1"/>
                </a:solidFill>
                <a:latin typeface="Arial" charset="0"/>
                <a:ea typeface="ＭＳ Ｐゴシック" pitchFamily="34" charset="-128"/>
              </a:defRPr>
            </a:lvl7pPr>
            <a:lvl8pPr marL="3429000" indent="-228600" eaLnBrk="0" fontAlgn="base" hangingPunct="0">
              <a:lnSpc>
                <a:spcPct val="80000"/>
              </a:lnSpc>
              <a:spcBef>
                <a:spcPct val="20000"/>
              </a:spcBef>
              <a:spcAft>
                <a:spcPct val="0"/>
              </a:spcAft>
              <a:buClr>
                <a:srgbClr val="042B7F"/>
              </a:buClr>
              <a:buSzPct val="90000"/>
              <a:buChar char="-"/>
              <a:defRPr>
                <a:solidFill>
                  <a:schemeClr val="tx1"/>
                </a:solidFill>
                <a:latin typeface="Arial" charset="0"/>
                <a:ea typeface="ＭＳ Ｐゴシック" pitchFamily="34" charset="-128"/>
              </a:defRPr>
            </a:lvl8pPr>
            <a:lvl9pPr marL="3886200" indent="-228600" eaLnBrk="0" fontAlgn="base" hangingPunct="0">
              <a:lnSpc>
                <a:spcPct val="80000"/>
              </a:lnSpc>
              <a:spcBef>
                <a:spcPct val="20000"/>
              </a:spcBef>
              <a:spcAft>
                <a:spcPct val="0"/>
              </a:spcAft>
              <a:buClr>
                <a:srgbClr val="042B7F"/>
              </a:buClr>
              <a:buSzPct val="90000"/>
              <a:buChar char="-"/>
              <a:defRPr>
                <a:solidFill>
                  <a:schemeClr val="tx1"/>
                </a:solidFill>
                <a:latin typeface="Arial" charset="0"/>
                <a:ea typeface="ＭＳ Ｐゴシック" pitchFamily="34" charset="-128"/>
              </a:defRPr>
            </a:lvl9pPr>
          </a:lstStyle>
          <a:p>
            <a:pPr>
              <a:spcBef>
                <a:spcPct val="0"/>
              </a:spcBef>
              <a:buClrTx/>
              <a:buSzTx/>
              <a:buFontTx/>
              <a:buNone/>
            </a:pPr>
            <a:r>
              <a:rPr lang="en-US" altLang="en-US" sz="1200" b="1">
                <a:latin typeface="Calibri" pitchFamily="34" charset="0"/>
              </a:rPr>
              <a:t>6/19/12</a:t>
            </a:r>
          </a:p>
        </p:txBody>
      </p:sp>
      <p:sp>
        <p:nvSpPr>
          <p:cNvPr id="23" name="TextBox 22"/>
          <p:cNvSpPr txBox="1"/>
          <p:nvPr/>
        </p:nvSpPr>
        <p:spPr>
          <a:xfrm>
            <a:off x="7142520" y="6504097"/>
            <a:ext cx="2030280" cy="369332"/>
          </a:xfrm>
          <a:prstGeom prst="rect">
            <a:avLst/>
          </a:prstGeom>
          <a:noFill/>
        </p:spPr>
        <p:txBody>
          <a:bodyPr wrap="square" rtlCol="0">
            <a:spAutoFit/>
          </a:bodyPr>
          <a:lstStyle/>
          <a:p>
            <a:r>
              <a:rPr lang="en-US" b="1" dirty="0" smtClean="0"/>
              <a:t>Brookhaven NL</a:t>
            </a:r>
            <a:endParaRPr lang="en-US" b="1" dirty="0"/>
          </a:p>
        </p:txBody>
      </p:sp>
    </p:spTree>
    <p:extLst>
      <p:ext uri="{BB962C8B-B14F-4D97-AF65-F5344CB8AC3E}">
        <p14:creationId xmlns:p14="http://schemas.microsoft.com/office/powerpoint/2010/main" val="18751383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608" y="42622"/>
            <a:ext cx="8229600" cy="1143000"/>
          </a:xfrm>
        </p:spPr>
        <p:txBody>
          <a:bodyPr>
            <a:normAutofit fontScale="90000"/>
          </a:bodyPr>
          <a:lstStyle/>
          <a:p>
            <a:r>
              <a:rPr lang="en-US" dirty="0" smtClean="0">
                <a:effectLst>
                  <a:outerShdw blurRad="38100" dist="38100" dir="2700000" algn="tl">
                    <a:srgbClr val="000000">
                      <a:alpha val="43137"/>
                    </a:srgbClr>
                  </a:outerShdw>
                </a:effectLst>
              </a:rPr>
              <a:t>Satellite-Based Forecasting</a:t>
            </a:r>
            <a:br>
              <a:rPr lang="en-US" dirty="0" smtClean="0">
                <a:effectLst>
                  <a:outerShdw blurRad="38100" dist="38100" dir="2700000" algn="tl">
                    <a:srgbClr val="000000">
                      <a:alpha val="43137"/>
                    </a:srgbClr>
                  </a:outerShdw>
                </a:effectLst>
              </a:rPr>
            </a:br>
            <a:r>
              <a:rPr lang="en-US" dirty="0" err="1" smtClean="0">
                <a:effectLst>
                  <a:outerShdw blurRad="38100" dist="38100" dir="2700000" algn="tl">
                    <a:srgbClr val="000000">
                      <a:alpha val="43137"/>
                    </a:srgbClr>
                  </a:outerShdw>
                </a:effectLst>
              </a:rPr>
              <a:t>CIRACast</a:t>
            </a:r>
            <a:r>
              <a:rPr lang="en-US" dirty="0" smtClean="0">
                <a:effectLst>
                  <a:outerShdw blurRad="38100" dist="38100" dir="2700000" algn="tl">
                    <a:srgbClr val="000000">
                      <a:alpha val="43137"/>
                    </a:srgbClr>
                  </a:outerShdw>
                </a:effectLst>
              </a:rPr>
              <a:t> - Attention to Details</a:t>
            </a:r>
            <a:endParaRPr lang="en-US" dirty="0">
              <a:effectLst>
                <a:outerShdw blurRad="38100" dist="38100" dir="2700000" algn="tl">
                  <a:srgbClr val="000000">
                    <a:alpha val="43137"/>
                  </a:srgbClr>
                </a:outerShdw>
              </a:effectLst>
            </a:endParaRPr>
          </a:p>
        </p:txBody>
      </p:sp>
      <p:sp>
        <p:nvSpPr>
          <p:cNvPr id="4" name="Freeform 3"/>
          <p:cNvSpPr/>
          <p:nvPr/>
        </p:nvSpPr>
        <p:spPr>
          <a:xfrm>
            <a:off x="3824288" y="1673225"/>
            <a:ext cx="4498975" cy="2454275"/>
          </a:xfrm>
          <a:custGeom>
            <a:avLst/>
            <a:gdLst>
              <a:gd name="connsiteX0" fmla="*/ 2036511 w 4935888"/>
              <a:gd name="connsiteY0" fmla="*/ 3048 h 3002280"/>
              <a:gd name="connsiteX1" fmla="*/ 1954215 w 4935888"/>
              <a:gd name="connsiteY1" fmla="*/ 30480 h 3002280"/>
              <a:gd name="connsiteX2" fmla="*/ 1935927 w 4935888"/>
              <a:gd name="connsiteY2" fmla="*/ 57912 h 3002280"/>
              <a:gd name="connsiteX3" fmla="*/ 1881063 w 4935888"/>
              <a:gd name="connsiteY3" fmla="*/ 94488 h 3002280"/>
              <a:gd name="connsiteX4" fmla="*/ 1844487 w 4935888"/>
              <a:gd name="connsiteY4" fmla="*/ 121920 h 3002280"/>
              <a:gd name="connsiteX5" fmla="*/ 1817055 w 4935888"/>
              <a:gd name="connsiteY5" fmla="*/ 140208 h 3002280"/>
              <a:gd name="connsiteX6" fmla="*/ 1789623 w 4935888"/>
              <a:gd name="connsiteY6" fmla="*/ 167640 h 3002280"/>
              <a:gd name="connsiteX7" fmla="*/ 1734759 w 4935888"/>
              <a:gd name="connsiteY7" fmla="*/ 195072 h 3002280"/>
              <a:gd name="connsiteX8" fmla="*/ 1689039 w 4935888"/>
              <a:gd name="connsiteY8" fmla="*/ 231648 h 3002280"/>
              <a:gd name="connsiteX9" fmla="*/ 1652463 w 4935888"/>
              <a:gd name="connsiteY9" fmla="*/ 259080 h 3002280"/>
              <a:gd name="connsiteX10" fmla="*/ 1625031 w 4935888"/>
              <a:gd name="connsiteY10" fmla="*/ 286512 h 3002280"/>
              <a:gd name="connsiteX11" fmla="*/ 1588455 w 4935888"/>
              <a:gd name="connsiteY11" fmla="*/ 295656 h 3002280"/>
              <a:gd name="connsiteX12" fmla="*/ 1533591 w 4935888"/>
              <a:gd name="connsiteY12" fmla="*/ 341376 h 3002280"/>
              <a:gd name="connsiteX13" fmla="*/ 1506159 w 4935888"/>
              <a:gd name="connsiteY13" fmla="*/ 359664 h 3002280"/>
              <a:gd name="connsiteX14" fmla="*/ 1451295 w 4935888"/>
              <a:gd name="connsiteY14" fmla="*/ 405384 h 3002280"/>
              <a:gd name="connsiteX15" fmla="*/ 1405575 w 4935888"/>
              <a:gd name="connsiteY15" fmla="*/ 451104 h 3002280"/>
              <a:gd name="connsiteX16" fmla="*/ 1378143 w 4935888"/>
              <a:gd name="connsiteY16" fmla="*/ 478536 h 3002280"/>
              <a:gd name="connsiteX17" fmla="*/ 1277559 w 4935888"/>
              <a:gd name="connsiteY17" fmla="*/ 542544 h 3002280"/>
              <a:gd name="connsiteX18" fmla="*/ 1259271 w 4935888"/>
              <a:gd name="connsiteY18" fmla="*/ 569976 h 3002280"/>
              <a:gd name="connsiteX19" fmla="*/ 1204407 w 4935888"/>
              <a:gd name="connsiteY19" fmla="*/ 597408 h 3002280"/>
              <a:gd name="connsiteX20" fmla="*/ 1140399 w 4935888"/>
              <a:gd name="connsiteY20" fmla="*/ 643128 h 3002280"/>
              <a:gd name="connsiteX21" fmla="*/ 1112967 w 4935888"/>
              <a:gd name="connsiteY21" fmla="*/ 661416 h 3002280"/>
              <a:gd name="connsiteX22" fmla="*/ 1085535 w 4935888"/>
              <a:gd name="connsiteY22" fmla="*/ 688848 h 3002280"/>
              <a:gd name="connsiteX23" fmla="*/ 957519 w 4935888"/>
              <a:gd name="connsiteY23" fmla="*/ 762000 h 3002280"/>
              <a:gd name="connsiteX24" fmla="*/ 884367 w 4935888"/>
              <a:gd name="connsiteY24" fmla="*/ 807720 h 3002280"/>
              <a:gd name="connsiteX25" fmla="*/ 856935 w 4935888"/>
              <a:gd name="connsiteY25" fmla="*/ 826008 h 3002280"/>
              <a:gd name="connsiteX26" fmla="*/ 829503 w 4935888"/>
              <a:gd name="connsiteY26" fmla="*/ 835152 h 3002280"/>
              <a:gd name="connsiteX27" fmla="*/ 738063 w 4935888"/>
              <a:gd name="connsiteY27" fmla="*/ 890016 h 3002280"/>
              <a:gd name="connsiteX28" fmla="*/ 701487 w 4935888"/>
              <a:gd name="connsiteY28" fmla="*/ 899160 h 3002280"/>
              <a:gd name="connsiteX29" fmla="*/ 610047 w 4935888"/>
              <a:gd name="connsiteY29" fmla="*/ 954024 h 3002280"/>
              <a:gd name="connsiteX30" fmla="*/ 564327 w 4935888"/>
              <a:gd name="connsiteY30" fmla="*/ 981456 h 3002280"/>
              <a:gd name="connsiteX31" fmla="*/ 491175 w 4935888"/>
              <a:gd name="connsiteY31" fmla="*/ 1018032 h 3002280"/>
              <a:gd name="connsiteX32" fmla="*/ 463743 w 4935888"/>
              <a:gd name="connsiteY32" fmla="*/ 1027176 h 3002280"/>
              <a:gd name="connsiteX33" fmla="*/ 390591 w 4935888"/>
              <a:gd name="connsiteY33" fmla="*/ 1063752 h 3002280"/>
              <a:gd name="connsiteX34" fmla="*/ 299151 w 4935888"/>
              <a:gd name="connsiteY34" fmla="*/ 1127760 h 3002280"/>
              <a:gd name="connsiteX35" fmla="*/ 271719 w 4935888"/>
              <a:gd name="connsiteY35" fmla="*/ 1146048 h 3002280"/>
              <a:gd name="connsiteX36" fmla="*/ 235143 w 4935888"/>
              <a:gd name="connsiteY36" fmla="*/ 1164336 h 3002280"/>
              <a:gd name="connsiteX37" fmla="*/ 198567 w 4935888"/>
              <a:gd name="connsiteY37" fmla="*/ 1191768 h 3002280"/>
              <a:gd name="connsiteX38" fmla="*/ 161991 w 4935888"/>
              <a:gd name="connsiteY38" fmla="*/ 1210056 h 3002280"/>
              <a:gd name="connsiteX39" fmla="*/ 134559 w 4935888"/>
              <a:gd name="connsiteY39" fmla="*/ 1237488 h 3002280"/>
              <a:gd name="connsiteX40" fmla="*/ 70551 w 4935888"/>
              <a:gd name="connsiteY40" fmla="*/ 1274064 h 3002280"/>
              <a:gd name="connsiteX41" fmla="*/ 52263 w 4935888"/>
              <a:gd name="connsiteY41" fmla="*/ 1301496 h 3002280"/>
              <a:gd name="connsiteX42" fmla="*/ 15687 w 4935888"/>
              <a:gd name="connsiteY42" fmla="*/ 1319784 h 3002280"/>
              <a:gd name="connsiteX43" fmla="*/ 61407 w 4935888"/>
              <a:gd name="connsiteY43" fmla="*/ 1365504 h 3002280"/>
              <a:gd name="connsiteX44" fmla="*/ 97983 w 4935888"/>
              <a:gd name="connsiteY44" fmla="*/ 1392936 h 3002280"/>
              <a:gd name="connsiteX45" fmla="*/ 125415 w 4935888"/>
              <a:gd name="connsiteY45" fmla="*/ 1402080 h 3002280"/>
              <a:gd name="connsiteX46" fmla="*/ 161991 w 4935888"/>
              <a:gd name="connsiteY46" fmla="*/ 1420368 h 3002280"/>
              <a:gd name="connsiteX47" fmla="*/ 207711 w 4935888"/>
              <a:gd name="connsiteY47" fmla="*/ 1438656 h 3002280"/>
              <a:gd name="connsiteX48" fmla="*/ 262575 w 4935888"/>
              <a:gd name="connsiteY48" fmla="*/ 1484376 h 3002280"/>
              <a:gd name="connsiteX49" fmla="*/ 299151 w 4935888"/>
              <a:gd name="connsiteY49" fmla="*/ 1511808 h 3002280"/>
              <a:gd name="connsiteX50" fmla="*/ 326583 w 4935888"/>
              <a:gd name="connsiteY50" fmla="*/ 1520952 h 3002280"/>
              <a:gd name="connsiteX51" fmla="*/ 354015 w 4935888"/>
              <a:gd name="connsiteY51" fmla="*/ 1548384 h 3002280"/>
              <a:gd name="connsiteX52" fmla="*/ 381447 w 4935888"/>
              <a:gd name="connsiteY52" fmla="*/ 1566672 h 3002280"/>
              <a:gd name="connsiteX53" fmla="*/ 445455 w 4935888"/>
              <a:gd name="connsiteY53" fmla="*/ 1639824 h 3002280"/>
              <a:gd name="connsiteX54" fmla="*/ 482031 w 4935888"/>
              <a:gd name="connsiteY54" fmla="*/ 1658112 h 3002280"/>
              <a:gd name="connsiteX55" fmla="*/ 509463 w 4935888"/>
              <a:gd name="connsiteY55" fmla="*/ 1685544 h 3002280"/>
              <a:gd name="connsiteX56" fmla="*/ 582615 w 4935888"/>
              <a:gd name="connsiteY56" fmla="*/ 1731264 h 3002280"/>
              <a:gd name="connsiteX57" fmla="*/ 628335 w 4935888"/>
              <a:gd name="connsiteY57" fmla="*/ 1767840 h 3002280"/>
              <a:gd name="connsiteX58" fmla="*/ 655767 w 4935888"/>
              <a:gd name="connsiteY58" fmla="*/ 1795272 h 3002280"/>
              <a:gd name="connsiteX59" fmla="*/ 683199 w 4935888"/>
              <a:gd name="connsiteY59" fmla="*/ 1804416 h 3002280"/>
              <a:gd name="connsiteX60" fmla="*/ 728919 w 4935888"/>
              <a:gd name="connsiteY60" fmla="*/ 1822704 h 3002280"/>
              <a:gd name="connsiteX61" fmla="*/ 783783 w 4935888"/>
              <a:gd name="connsiteY61" fmla="*/ 1868424 h 3002280"/>
              <a:gd name="connsiteX62" fmla="*/ 820359 w 4935888"/>
              <a:gd name="connsiteY62" fmla="*/ 1886712 h 3002280"/>
              <a:gd name="connsiteX63" fmla="*/ 856935 w 4935888"/>
              <a:gd name="connsiteY63" fmla="*/ 1914144 h 3002280"/>
              <a:gd name="connsiteX64" fmla="*/ 884367 w 4935888"/>
              <a:gd name="connsiteY64" fmla="*/ 1923288 h 3002280"/>
              <a:gd name="connsiteX65" fmla="*/ 930087 w 4935888"/>
              <a:gd name="connsiteY65" fmla="*/ 1941576 h 3002280"/>
              <a:gd name="connsiteX66" fmla="*/ 1003239 w 4935888"/>
              <a:gd name="connsiteY66" fmla="*/ 1987296 h 3002280"/>
              <a:gd name="connsiteX67" fmla="*/ 1039815 w 4935888"/>
              <a:gd name="connsiteY67" fmla="*/ 2005584 h 3002280"/>
              <a:gd name="connsiteX68" fmla="*/ 1112967 w 4935888"/>
              <a:gd name="connsiteY68" fmla="*/ 2051304 h 3002280"/>
              <a:gd name="connsiteX69" fmla="*/ 1140399 w 4935888"/>
              <a:gd name="connsiteY69" fmla="*/ 2078736 h 3002280"/>
              <a:gd name="connsiteX70" fmla="*/ 1186119 w 4935888"/>
              <a:gd name="connsiteY70" fmla="*/ 2097024 h 3002280"/>
              <a:gd name="connsiteX71" fmla="*/ 1213551 w 4935888"/>
              <a:gd name="connsiteY71" fmla="*/ 2115312 h 3002280"/>
              <a:gd name="connsiteX72" fmla="*/ 1259271 w 4935888"/>
              <a:gd name="connsiteY72" fmla="*/ 2133600 h 3002280"/>
              <a:gd name="connsiteX73" fmla="*/ 1295847 w 4935888"/>
              <a:gd name="connsiteY73" fmla="*/ 2161032 h 3002280"/>
              <a:gd name="connsiteX74" fmla="*/ 1323279 w 4935888"/>
              <a:gd name="connsiteY74" fmla="*/ 2179320 h 3002280"/>
              <a:gd name="connsiteX75" fmla="*/ 1359855 w 4935888"/>
              <a:gd name="connsiteY75" fmla="*/ 2197608 h 3002280"/>
              <a:gd name="connsiteX76" fmla="*/ 1387287 w 4935888"/>
              <a:gd name="connsiteY76" fmla="*/ 2225040 h 3002280"/>
              <a:gd name="connsiteX77" fmla="*/ 1460439 w 4935888"/>
              <a:gd name="connsiteY77" fmla="*/ 2261616 h 3002280"/>
              <a:gd name="connsiteX78" fmla="*/ 1542735 w 4935888"/>
              <a:gd name="connsiteY78" fmla="*/ 2316480 h 3002280"/>
              <a:gd name="connsiteX79" fmla="*/ 1597599 w 4935888"/>
              <a:gd name="connsiteY79" fmla="*/ 2343912 h 3002280"/>
              <a:gd name="connsiteX80" fmla="*/ 1698183 w 4935888"/>
              <a:gd name="connsiteY80" fmla="*/ 2398776 h 3002280"/>
              <a:gd name="connsiteX81" fmla="*/ 1753047 w 4935888"/>
              <a:gd name="connsiteY81" fmla="*/ 2426208 h 3002280"/>
              <a:gd name="connsiteX82" fmla="*/ 1789623 w 4935888"/>
              <a:gd name="connsiteY82" fmla="*/ 2453640 h 3002280"/>
              <a:gd name="connsiteX83" fmla="*/ 1881063 w 4935888"/>
              <a:gd name="connsiteY83" fmla="*/ 2481072 h 3002280"/>
              <a:gd name="connsiteX84" fmla="*/ 1990791 w 4935888"/>
              <a:gd name="connsiteY84" fmla="*/ 2554224 h 3002280"/>
              <a:gd name="connsiteX85" fmla="*/ 2009079 w 4935888"/>
              <a:gd name="connsiteY85" fmla="*/ 2581656 h 3002280"/>
              <a:gd name="connsiteX86" fmla="*/ 2082231 w 4935888"/>
              <a:gd name="connsiteY86" fmla="*/ 2618232 h 3002280"/>
              <a:gd name="connsiteX87" fmla="*/ 2173671 w 4935888"/>
              <a:gd name="connsiteY87" fmla="*/ 2673096 h 3002280"/>
              <a:gd name="connsiteX88" fmla="*/ 2246823 w 4935888"/>
              <a:gd name="connsiteY88" fmla="*/ 2727960 h 3002280"/>
              <a:gd name="connsiteX89" fmla="*/ 2356551 w 4935888"/>
              <a:gd name="connsiteY89" fmla="*/ 2791968 h 3002280"/>
              <a:gd name="connsiteX90" fmla="*/ 2457135 w 4935888"/>
              <a:gd name="connsiteY90" fmla="*/ 2846832 h 3002280"/>
              <a:gd name="connsiteX91" fmla="*/ 2475423 w 4935888"/>
              <a:gd name="connsiteY91" fmla="*/ 2874264 h 3002280"/>
              <a:gd name="connsiteX92" fmla="*/ 2511999 w 4935888"/>
              <a:gd name="connsiteY92" fmla="*/ 2883408 h 3002280"/>
              <a:gd name="connsiteX93" fmla="*/ 2539431 w 4935888"/>
              <a:gd name="connsiteY93" fmla="*/ 2901696 h 3002280"/>
              <a:gd name="connsiteX94" fmla="*/ 2594295 w 4935888"/>
              <a:gd name="connsiteY94" fmla="*/ 2929128 h 3002280"/>
              <a:gd name="connsiteX95" fmla="*/ 2667447 w 4935888"/>
              <a:gd name="connsiteY95" fmla="*/ 2983992 h 3002280"/>
              <a:gd name="connsiteX96" fmla="*/ 2694879 w 4935888"/>
              <a:gd name="connsiteY96" fmla="*/ 3002280 h 3002280"/>
              <a:gd name="connsiteX97" fmla="*/ 2722311 w 4935888"/>
              <a:gd name="connsiteY97" fmla="*/ 2965704 h 3002280"/>
              <a:gd name="connsiteX98" fmla="*/ 2804607 w 4935888"/>
              <a:gd name="connsiteY98" fmla="*/ 2901696 h 3002280"/>
              <a:gd name="connsiteX99" fmla="*/ 2859471 w 4935888"/>
              <a:gd name="connsiteY99" fmla="*/ 2846832 h 3002280"/>
              <a:gd name="connsiteX100" fmla="*/ 2905191 w 4935888"/>
              <a:gd name="connsiteY100" fmla="*/ 2801112 h 3002280"/>
              <a:gd name="connsiteX101" fmla="*/ 2960055 w 4935888"/>
              <a:gd name="connsiteY101" fmla="*/ 2755392 h 3002280"/>
              <a:gd name="connsiteX102" fmla="*/ 2978343 w 4935888"/>
              <a:gd name="connsiteY102" fmla="*/ 2727960 h 3002280"/>
              <a:gd name="connsiteX103" fmla="*/ 3014919 w 4935888"/>
              <a:gd name="connsiteY103" fmla="*/ 2709672 h 3002280"/>
              <a:gd name="connsiteX104" fmla="*/ 3069783 w 4935888"/>
              <a:gd name="connsiteY104" fmla="*/ 2663952 h 3002280"/>
              <a:gd name="connsiteX105" fmla="*/ 3088071 w 4935888"/>
              <a:gd name="connsiteY105" fmla="*/ 2627376 h 3002280"/>
              <a:gd name="connsiteX106" fmla="*/ 3197799 w 4935888"/>
              <a:gd name="connsiteY106" fmla="*/ 2554224 h 3002280"/>
              <a:gd name="connsiteX107" fmla="*/ 3234375 w 4935888"/>
              <a:gd name="connsiteY107" fmla="*/ 2526792 h 3002280"/>
              <a:gd name="connsiteX108" fmla="*/ 3298383 w 4935888"/>
              <a:gd name="connsiteY108" fmla="*/ 2471928 h 3002280"/>
              <a:gd name="connsiteX109" fmla="*/ 3325815 w 4935888"/>
              <a:gd name="connsiteY109" fmla="*/ 2462784 h 3002280"/>
              <a:gd name="connsiteX110" fmla="*/ 3389823 w 4935888"/>
              <a:gd name="connsiteY110" fmla="*/ 2407920 h 3002280"/>
              <a:gd name="connsiteX111" fmla="*/ 3444687 w 4935888"/>
              <a:gd name="connsiteY111" fmla="*/ 2371344 h 3002280"/>
              <a:gd name="connsiteX112" fmla="*/ 3499551 w 4935888"/>
              <a:gd name="connsiteY112" fmla="*/ 2343912 h 3002280"/>
              <a:gd name="connsiteX113" fmla="*/ 3545271 w 4935888"/>
              <a:gd name="connsiteY113" fmla="*/ 2325624 h 3002280"/>
              <a:gd name="connsiteX114" fmla="*/ 3636711 w 4935888"/>
              <a:gd name="connsiteY114" fmla="*/ 2270760 h 3002280"/>
              <a:gd name="connsiteX115" fmla="*/ 3673287 w 4935888"/>
              <a:gd name="connsiteY115" fmla="*/ 2252472 h 3002280"/>
              <a:gd name="connsiteX116" fmla="*/ 3709863 w 4935888"/>
              <a:gd name="connsiteY116" fmla="*/ 2215896 h 3002280"/>
              <a:gd name="connsiteX117" fmla="*/ 3755583 w 4935888"/>
              <a:gd name="connsiteY117" fmla="*/ 2188464 h 3002280"/>
              <a:gd name="connsiteX118" fmla="*/ 3819591 w 4935888"/>
              <a:gd name="connsiteY118" fmla="*/ 2124456 h 3002280"/>
              <a:gd name="connsiteX119" fmla="*/ 3856167 w 4935888"/>
              <a:gd name="connsiteY119" fmla="*/ 2087880 h 3002280"/>
              <a:gd name="connsiteX120" fmla="*/ 3901887 w 4935888"/>
              <a:gd name="connsiteY120" fmla="*/ 2060448 h 3002280"/>
              <a:gd name="connsiteX121" fmla="*/ 3929319 w 4935888"/>
              <a:gd name="connsiteY121" fmla="*/ 2033016 h 3002280"/>
              <a:gd name="connsiteX122" fmla="*/ 3965895 w 4935888"/>
              <a:gd name="connsiteY122" fmla="*/ 2014728 h 3002280"/>
              <a:gd name="connsiteX123" fmla="*/ 3993327 w 4935888"/>
              <a:gd name="connsiteY123" fmla="*/ 1987296 h 3002280"/>
              <a:gd name="connsiteX124" fmla="*/ 4075623 w 4935888"/>
              <a:gd name="connsiteY124" fmla="*/ 1923288 h 3002280"/>
              <a:gd name="connsiteX125" fmla="*/ 4130487 w 4935888"/>
              <a:gd name="connsiteY125" fmla="*/ 1868424 h 3002280"/>
              <a:gd name="connsiteX126" fmla="*/ 4167063 w 4935888"/>
              <a:gd name="connsiteY126" fmla="*/ 1822704 h 3002280"/>
              <a:gd name="connsiteX127" fmla="*/ 4231071 w 4935888"/>
              <a:gd name="connsiteY127" fmla="*/ 1767840 h 3002280"/>
              <a:gd name="connsiteX128" fmla="*/ 4258503 w 4935888"/>
              <a:gd name="connsiteY128" fmla="*/ 1740408 h 3002280"/>
              <a:gd name="connsiteX129" fmla="*/ 4322511 w 4935888"/>
              <a:gd name="connsiteY129" fmla="*/ 1694688 h 3002280"/>
              <a:gd name="connsiteX130" fmla="*/ 4395663 w 4935888"/>
              <a:gd name="connsiteY130" fmla="*/ 1639824 h 3002280"/>
              <a:gd name="connsiteX131" fmla="*/ 4432239 w 4935888"/>
              <a:gd name="connsiteY131" fmla="*/ 1621536 h 3002280"/>
              <a:gd name="connsiteX132" fmla="*/ 4496247 w 4935888"/>
              <a:gd name="connsiteY132" fmla="*/ 1566672 h 3002280"/>
              <a:gd name="connsiteX133" fmla="*/ 4532823 w 4935888"/>
              <a:gd name="connsiteY133" fmla="*/ 1548384 h 3002280"/>
              <a:gd name="connsiteX134" fmla="*/ 4560255 w 4935888"/>
              <a:gd name="connsiteY134" fmla="*/ 1520952 h 3002280"/>
              <a:gd name="connsiteX135" fmla="*/ 4605975 w 4935888"/>
              <a:gd name="connsiteY135" fmla="*/ 1493520 h 3002280"/>
              <a:gd name="connsiteX136" fmla="*/ 4651695 w 4935888"/>
              <a:gd name="connsiteY136" fmla="*/ 1456944 h 3002280"/>
              <a:gd name="connsiteX137" fmla="*/ 4679127 w 4935888"/>
              <a:gd name="connsiteY137" fmla="*/ 1438656 h 3002280"/>
              <a:gd name="connsiteX138" fmla="*/ 4743135 w 4935888"/>
              <a:gd name="connsiteY138" fmla="*/ 1411224 h 3002280"/>
              <a:gd name="connsiteX139" fmla="*/ 4797999 w 4935888"/>
              <a:gd name="connsiteY139" fmla="*/ 1356360 h 3002280"/>
              <a:gd name="connsiteX140" fmla="*/ 4852863 w 4935888"/>
              <a:gd name="connsiteY140" fmla="*/ 1310640 h 3002280"/>
              <a:gd name="connsiteX141" fmla="*/ 4871151 w 4935888"/>
              <a:gd name="connsiteY141" fmla="*/ 1283208 h 3002280"/>
              <a:gd name="connsiteX142" fmla="*/ 4926015 w 4935888"/>
              <a:gd name="connsiteY142" fmla="*/ 1228344 h 3002280"/>
              <a:gd name="connsiteX143" fmla="*/ 4852863 w 4935888"/>
              <a:gd name="connsiteY143" fmla="*/ 1219200 h 3002280"/>
              <a:gd name="connsiteX144" fmla="*/ 4779711 w 4935888"/>
              <a:gd name="connsiteY144" fmla="*/ 1200912 h 3002280"/>
              <a:gd name="connsiteX145" fmla="*/ 4724847 w 4935888"/>
              <a:gd name="connsiteY145" fmla="*/ 1173480 h 3002280"/>
              <a:gd name="connsiteX146" fmla="*/ 4688271 w 4935888"/>
              <a:gd name="connsiteY146" fmla="*/ 1155192 h 3002280"/>
              <a:gd name="connsiteX147" fmla="*/ 4651695 w 4935888"/>
              <a:gd name="connsiteY147" fmla="*/ 1127760 h 3002280"/>
              <a:gd name="connsiteX148" fmla="*/ 4615119 w 4935888"/>
              <a:gd name="connsiteY148" fmla="*/ 1109472 h 3002280"/>
              <a:gd name="connsiteX149" fmla="*/ 4587687 w 4935888"/>
              <a:gd name="connsiteY149" fmla="*/ 1091184 h 3002280"/>
              <a:gd name="connsiteX150" fmla="*/ 4532823 w 4935888"/>
              <a:gd name="connsiteY150" fmla="*/ 1072896 h 3002280"/>
              <a:gd name="connsiteX151" fmla="*/ 4505391 w 4935888"/>
              <a:gd name="connsiteY151" fmla="*/ 1063752 h 3002280"/>
              <a:gd name="connsiteX152" fmla="*/ 4413951 w 4935888"/>
              <a:gd name="connsiteY152" fmla="*/ 999744 h 3002280"/>
              <a:gd name="connsiteX153" fmla="*/ 4349943 w 4935888"/>
              <a:gd name="connsiteY153" fmla="*/ 981456 h 3002280"/>
              <a:gd name="connsiteX154" fmla="*/ 4313367 w 4935888"/>
              <a:gd name="connsiteY154" fmla="*/ 972312 h 3002280"/>
              <a:gd name="connsiteX155" fmla="*/ 4212783 w 4935888"/>
              <a:gd name="connsiteY155" fmla="*/ 944880 h 3002280"/>
              <a:gd name="connsiteX156" fmla="*/ 4066479 w 4935888"/>
              <a:gd name="connsiteY156" fmla="*/ 880872 h 3002280"/>
              <a:gd name="connsiteX157" fmla="*/ 4020759 w 4935888"/>
              <a:gd name="connsiteY157" fmla="*/ 871728 h 3002280"/>
              <a:gd name="connsiteX158" fmla="*/ 3993327 w 4935888"/>
              <a:gd name="connsiteY158" fmla="*/ 844296 h 3002280"/>
              <a:gd name="connsiteX159" fmla="*/ 3892743 w 4935888"/>
              <a:gd name="connsiteY159" fmla="*/ 780288 h 3002280"/>
              <a:gd name="connsiteX160" fmla="*/ 3837879 w 4935888"/>
              <a:gd name="connsiteY160" fmla="*/ 743712 h 3002280"/>
              <a:gd name="connsiteX161" fmla="*/ 3755583 w 4935888"/>
              <a:gd name="connsiteY161" fmla="*/ 679704 h 3002280"/>
              <a:gd name="connsiteX162" fmla="*/ 3700719 w 4935888"/>
              <a:gd name="connsiteY162" fmla="*/ 652272 h 3002280"/>
              <a:gd name="connsiteX163" fmla="*/ 3645855 w 4935888"/>
              <a:gd name="connsiteY163" fmla="*/ 633984 h 3002280"/>
              <a:gd name="connsiteX164" fmla="*/ 3618423 w 4935888"/>
              <a:gd name="connsiteY164" fmla="*/ 615696 h 3002280"/>
              <a:gd name="connsiteX165" fmla="*/ 3590991 w 4935888"/>
              <a:gd name="connsiteY165" fmla="*/ 606552 h 3002280"/>
              <a:gd name="connsiteX166" fmla="*/ 3508695 w 4935888"/>
              <a:gd name="connsiteY166" fmla="*/ 551688 h 3002280"/>
              <a:gd name="connsiteX167" fmla="*/ 3472119 w 4935888"/>
              <a:gd name="connsiteY167" fmla="*/ 533400 h 3002280"/>
              <a:gd name="connsiteX168" fmla="*/ 3444687 w 4935888"/>
              <a:gd name="connsiteY168" fmla="*/ 505968 h 3002280"/>
              <a:gd name="connsiteX169" fmla="*/ 3408111 w 4935888"/>
              <a:gd name="connsiteY169" fmla="*/ 487680 h 3002280"/>
              <a:gd name="connsiteX170" fmla="*/ 3344103 w 4935888"/>
              <a:gd name="connsiteY170" fmla="*/ 451104 h 3002280"/>
              <a:gd name="connsiteX171" fmla="*/ 3316671 w 4935888"/>
              <a:gd name="connsiteY171" fmla="*/ 441960 h 3002280"/>
              <a:gd name="connsiteX172" fmla="*/ 3289239 w 4935888"/>
              <a:gd name="connsiteY172" fmla="*/ 423672 h 3002280"/>
              <a:gd name="connsiteX173" fmla="*/ 3252663 w 4935888"/>
              <a:gd name="connsiteY173" fmla="*/ 405384 h 3002280"/>
              <a:gd name="connsiteX174" fmla="*/ 3225231 w 4935888"/>
              <a:gd name="connsiteY174" fmla="*/ 377952 h 3002280"/>
              <a:gd name="connsiteX175" fmla="*/ 3197799 w 4935888"/>
              <a:gd name="connsiteY175" fmla="*/ 368808 h 3002280"/>
              <a:gd name="connsiteX176" fmla="*/ 3170367 w 4935888"/>
              <a:gd name="connsiteY176" fmla="*/ 350520 h 3002280"/>
              <a:gd name="connsiteX177" fmla="*/ 3142935 w 4935888"/>
              <a:gd name="connsiteY177" fmla="*/ 341376 h 3002280"/>
              <a:gd name="connsiteX178" fmla="*/ 3115503 w 4935888"/>
              <a:gd name="connsiteY178" fmla="*/ 323088 h 3002280"/>
              <a:gd name="connsiteX179" fmla="*/ 3060639 w 4935888"/>
              <a:gd name="connsiteY179" fmla="*/ 304800 h 3002280"/>
              <a:gd name="connsiteX180" fmla="*/ 3033207 w 4935888"/>
              <a:gd name="connsiteY180" fmla="*/ 295656 h 3002280"/>
              <a:gd name="connsiteX181" fmla="*/ 3005775 w 4935888"/>
              <a:gd name="connsiteY181" fmla="*/ 277368 h 3002280"/>
              <a:gd name="connsiteX182" fmla="*/ 2969199 w 4935888"/>
              <a:gd name="connsiteY182" fmla="*/ 268224 h 3002280"/>
              <a:gd name="connsiteX183" fmla="*/ 2941767 w 4935888"/>
              <a:gd name="connsiteY183" fmla="*/ 259080 h 3002280"/>
              <a:gd name="connsiteX184" fmla="*/ 2896047 w 4935888"/>
              <a:gd name="connsiteY184" fmla="*/ 249936 h 3002280"/>
              <a:gd name="connsiteX185" fmla="*/ 2841183 w 4935888"/>
              <a:gd name="connsiteY185" fmla="*/ 231648 h 3002280"/>
              <a:gd name="connsiteX186" fmla="*/ 2813751 w 4935888"/>
              <a:gd name="connsiteY186" fmla="*/ 222504 h 3002280"/>
              <a:gd name="connsiteX187" fmla="*/ 2777175 w 4935888"/>
              <a:gd name="connsiteY187" fmla="*/ 213360 h 3002280"/>
              <a:gd name="connsiteX188" fmla="*/ 2749743 w 4935888"/>
              <a:gd name="connsiteY188" fmla="*/ 195072 h 3002280"/>
              <a:gd name="connsiteX189" fmla="*/ 2658303 w 4935888"/>
              <a:gd name="connsiteY189" fmla="*/ 167640 h 3002280"/>
              <a:gd name="connsiteX190" fmla="*/ 2576007 w 4935888"/>
              <a:gd name="connsiteY190" fmla="*/ 140208 h 3002280"/>
              <a:gd name="connsiteX191" fmla="*/ 2548575 w 4935888"/>
              <a:gd name="connsiteY191" fmla="*/ 131064 h 3002280"/>
              <a:gd name="connsiteX192" fmla="*/ 2502855 w 4935888"/>
              <a:gd name="connsiteY192" fmla="*/ 121920 h 3002280"/>
              <a:gd name="connsiteX193" fmla="*/ 2447991 w 4935888"/>
              <a:gd name="connsiteY193" fmla="*/ 103632 h 3002280"/>
              <a:gd name="connsiteX194" fmla="*/ 2365695 w 4935888"/>
              <a:gd name="connsiteY194" fmla="*/ 85344 h 3002280"/>
              <a:gd name="connsiteX195" fmla="*/ 2338263 w 4935888"/>
              <a:gd name="connsiteY195" fmla="*/ 67056 h 3002280"/>
              <a:gd name="connsiteX196" fmla="*/ 2246823 w 4935888"/>
              <a:gd name="connsiteY196" fmla="*/ 48768 h 3002280"/>
              <a:gd name="connsiteX197" fmla="*/ 2219391 w 4935888"/>
              <a:gd name="connsiteY197" fmla="*/ 39624 h 3002280"/>
              <a:gd name="connsiteX198" fmla="*/ 2182815 w 4935888"/>
              <a:gd name="connsiteY198" fmla="*/ 30480 h 3002280"/>
              <a:gd name="connsiteX199" fmla="*/ 2063943 w 4935888"/>
              <a:gd name="connsiteY199" fmla="*/ 12192 h 3002280"/>
              <a:gd name="connsiteX200" fmla="*/ 2036511 w 4935888"/>
              <a:gd name="connsiteY200" fmla="*/ 3048 h 300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935888" h="3002280">
                <a:moveTo>
                  <a:pt x="2036511" y="3048"/>
                </a:moveTo>
                <a:cubicBezTo>
                  <a:pt x="2018223" y="6096"/>
                  <a:pt x="1972756" y="17237"/>
                  <a:pt x="1954215" y="30480"/>
                </a:cubicBezTo>
                <a:cubicBezTo>
                  <a:pt x="1945272" y="36868"/>
                  <a:pt x="1944198" y="50675"/>
                  <a:pt x="1935927" y="57912"/>
                </a:cubicBezTo>
                <a:cubicBezTo>
                  <a:pt x="1919386" y="72386"/>
                  <a:pt x="1898647" y="81300"/>
                  <a:pt x="1881063" y="94488"/>
                </a:cubicBezTo>
                <a:cubicBezTo>
                  <a:pt x="1868871" y="103632"/>
                  <a:pt x="1856888" y="113062"/>
                  <a:pt x="1844487" y="121920"/>
                </a:cubicBezTo>
                <a:cubicBezTo>
                  <a:pt x="1835544" y="128308"/>
                  <a:pt x="1825498" y="133173"/>
                  <a:pt x="1817055" y="140208"/>
                </a:cubicBezTo>
                <a:cubicBezTo>
                  <a:pt x="1807121" y="148487"/>
                  <a:pt x="1800383" y="160467"/>
                  <a:pt x="1789623" y="167640"/>
                </a:cubicBezTo>
                <a:cubicBezTo>
                  <a:pt x="1772610" y="178982"/>
                  <a:pt x="1753047" y="185928"/>
                  <a:pt x="1734759" y="195072"/>
                </a:cubicBezTo>
                <a:cubicBezTo>
                  <a:pt x="1700057" y="247126"/>
                  <a:pt x="1736604" y="204468"/>
                  <a:pt x="1689039" y="231648"/>
                </a:cubicBezTo>
                <a:cubicBezTo>
                  <a:pt x="1675807" y="239209"/>
                  <a:pt x="1664034" y="249162"/>
                  <a:pt x="1652463" y="259080"/>
                </a:cubicBezTo>
                <a:cubicBezTo>
                  <a:pt x="1642645" y="267496"/>
                  <a:pt x="1636259" y="280096"/>
                  <a:pt x="1625031" y="286512"/>
                </a:cubicBezTo>
                <a:cubicBezTo>
                  <a:pt x="1614120" y="292747"/>
                  <a:pt x="1600647" y="292608"/>
                  <a:pt x="1588455" y="295656"/>
                </a:cubicBezTo>
                <a:cubicBezTo>
                  <a:pt x="1520347" y="341062"/>
                  <a:pt x="1603997" y="282704"/>
                  <a:pt x="1533591" y="341376"/>
                </a:cubicBezTo>
                <a:cubicBezTo>
                  <a:pt x="1525148" y="348411"/>
                  <a:pt x="1514602" y="352629"/>
                  <a:pt x="1506159" y="359664"/>
                </a:cubicBezTo>
                <a:cubicBezTo>
                  <a:pt x="1435753" y="418336"/>
                  <a:pt x="1519403" y="359978"/>
                  <a:pt x="1451295" y="405384"/>
                </a:cubicBezTo>
                <a:cubicBezTo>
                  <a:pt x="1417767" y="455676"/>
                  <a:pt x="1451295" y="413004"/>
                  <a:pt x="1405575" y="451104"/>
                </a:cubicBezTo>
                <a:cubicBezTo>
                  <a:pt x="1395641" y="459383"/>
                  <a:pt x="1388151" y="470347"/>
                  <a:pt x="1378143" y="478536"/>
                </a:cubicBezTo>
                <a:cubicBezTo>
                  <a:pt x="1308651" y="535393"/>
                  <a:pt x="1330311" y="524960"/>
                  <a:pt x="1277559" y="542544"/>
                </a:cubicBezTo>
                <a:cubicBezTo>
                  <a:pt x="1271463" y="551688"/>
                  <a:pt x="1267042" y="562205"/>
                  <a:pt x="1259271" y="569976"/>
                </a:cubicBezTo>
                <a:cubicBezTo>
                  <a:pt x="1233066" y="596181"/>
                  <a:pt x="1234155" y="582534"/>
                  <a:pt x="1204407" y="597408"/>
                </a:cubicBezTo>
                <a:cubicBezTo>
                  <a:pt x="1190041" y="604591"/>
                  <a:pt x="1150063" y="636225"/>
                  <a:pt x="1140399" y="643128"/>
                </a:cubicBezTo>
                <a:cubicBezTo>
                  <a:pt x="1131456" y="649516"/>
                  <a:pt x="1121410" y="654381"/>
                  <a:pt x="1112967" y="661416"/>
                </a:cubicBezTo>
                <a:cubicBezTo>
                  <a:pt x="1103033" y="669695"/>
                  <a:pt x="1096167" y="681487"/>
                  <a:pt x="1085535" y="688848"/>
                </a:cubicBezTo>
                <a:cubicBezTo>
                  <a:pt x="933427" y="794153"/>
                  <a:pt x="1044670" y="711162"/>
                  <a:pt x="957519" y="762000"/>
                </a:cubicBezTo>
                <a:cubicBezTo>
                  <a:pt x="932681" y="776489"/>
                  <a:pt x="908292" y="791770"/>
                  <a:pt x="884367" y="807720"/>
                </a:cubicBezTo>
                <a:cubicBezTo>
                  <a:pt x="875223" y="813816"/>
                  <a:pt x="866765" y="821093"/>
                  <a:pt x="856935" y="826008"/>
                </a:cubicBezTo>
                <a:cubicBezTo>
                  <a:pt x="848314" y="830319"/>
                  <a:pt x="837929" y="830471"/>
                  <a:pt x="829503" y="835152"/>
                </a:cubicBezTo>
                <a:cubicBezTo>
                  <a:pt x="785331" y="859692"/>
                  <a:pt x="780633" y="874052"/>
                  <a:pt x="738063" y="890016"/>
                </a:cubicBezTo>
                <a:cubicBezTo>
                  <a:pt x="726296" y="894429"/>
                  <a:pt x="713679" y="896112"/>
                  <a:pt x="701487" y="899160"/>
                </a:cubicBezTo>
                <a:lnTo>
                  <a:pt x="610047" y="954024"/>
                </a:lnTo>
                <a:cubicBezTo>
                  <a:pt x="594807" y="963168"/>
                  <a:pt x="580223" y="973508"/>
                  <a:pt x="564327" y="981456"/>
                </a:cubicBezTo>
                <a:cubicBezTo>
                  <a:pt x="539943" y="993648"/>
                  <a:pt x="517038" y="1009411"/>
                  <a:pt x="491175" y="1018032"/>
                </a:cubicBezTo>
                <a:cubicBezTo>
                  <a:pt x="482031" y="1021080"/>
                  <a:pt x="472364" y="1022865"/>
                  <a:pt x="463743" y="1027176"/>
                </a:cubicBezTo>
                <a:cubicBezTo>
                  <a:pt x="377367" y="1070364"/>
                  <a:pt x="452450" y="1043132"/>
                  <a:pt x="390591" y="1063752"/>
                </a:cubicBezTo>
                <a:cubicBezTo>
                  <a:pt x="336431" y="1104372"/>
                  <a:pt x="366695" y="1082730"/>
                  <a:pt x="299151" y="1127760"/>
                </a:cubicBezTo>
                <a:cubicBezTo>
                  <a:pt x="290007" y="1133856"/>
                  <a:pt x="281549" y="1141133"/>
                  <a:pt x="271719" y="1146048"/>
                </a:cubicBezTo>
                <a:cubicBezTo>
                  <a:pt x="259527" y="1152144"/>
                  <a:pt x="246702" y="1157112"/>
                  <a:pt x="235143" y="1164336"/>
                </a:cubicBezTo>
                <a:cubicBezTo>
                  <a:pt x="222220" y="1172413"/>
                  <a:pt x="211490" y="1183691"/>
                  <a:pt x="198567" y="1191768"/>
                </a:cubicBezTo>
                <a:cubicBezTo>
                  <a:pt x="187008" y="1198992"/>
                  <a:pt x="173083" y="1202133"/>
                  <a:pt x="161991" y="1210056"/>
                </a:cubicBezTo>
                <a:cubicBezTo>
                  <a:pt x="151468" y="1217572"/>
                  <a:pt x="144493" y="1229209"/>
                  <a:pt x="134559" y="1237488"/>
                </a:cubicBezTo>
                <a:cubicBezTo>
                  <a:pt x="115172" y="1253644"/>
                  <a:pt x="92910" y="1262884"/>
                  <a:pt x="70551" y="1274064"/>
                </a:cubicBezTo>
                <a:cubicBezTo>
                  <a:pt x="64455" y="1283208"/>
                  <a:pt x="60706" y="1294461"/>
                  <a:pt x="52263" y="1301496"/>
                </a:cubicBezTo>
                <a:cubicBezTo>
                  <a:pt x="41791" y="1310222"/>
                  <a:pt x="22700" y="1308095"/>
                  <a:pt x="15687" y="1319784"/>
                </a:cubicBezTo>
                <a:cubicBezTo>
                  <a:pt x="0" y="1345929"/>
                  <a:pt x="57422" y="1363014"/>
                  <a:pt x="61407" y="1365504"/>
                </a:cubicBezTo>
                <a:cubicBezTo>
                  <a:pt x="74330" y="1373581"/>
                  <a:pt x="84751" y="1385375"/>
                  <a:pt x="97983" y="1392936"/>
                </a:cubicBezTo>
                <a:cubicBezTo>
                  <a:pt x="106352" y="1397718"/>
                  <a:pt x="116556" y="1398283"/>
                  <a:pt x="125415" y="1402080"/>
                </a:cubicBezTo>
                <a:cubicBezTo>
                  <a:pt x="137944" y="1407450"/>
                  <a:pt x="149535" y="1414832"/>
                  <a:pt x="161991" y="1420368"/>
                </a:cubicBezTo>
                <a:cubicBezTo>
                  <a:pt x="176990" y="1427034"/>
                  <a:pt x="192471" y="1432560"/>
                  <a:pt x="207711" y="1438656"/>
                </a:cubicBezTo>
                <a:cubicBezTo>
                  <a:pt x="250404" y="1481349"/>
                  <a:pt x="218018" y="1452550"/>
                  <a:pt x="262575" y="1484376"/>
                </a:cubicBezTo>
                <a:cubicBezTo>
                  <a:pt x="274976" y="1493234"/>
                  <a:pt x="285919" y="1504247"/>
                  <a:pt x="299151" y="1511808"/>
                </a:cubicBezTo>
                <a:cubicBezTo>
                  <a:pt x="307520" y="1516590"/>
                  <a:pt x="317439" y="1517904"/>
                  <a:pt x="326583" y="1520952"/>
                </a:cubicBezTo>
                <a:cubicBezTo>
                  <a:pt x="335727" y="1530096"/>
                  <a:pt x="344081" y="1540105"/>
                  <a:pt x="354015" y="1548384"/>
                </a:cubicBezTo>
                <a:cubicBezTo>
                  <a:pt x="362458" y="1555419"/>
                  <a:pt x="373676" y="1558901"/>
                  <a:pt x="381447" y="1566672"/>
                </a:cubicBezTo>
                <a:cubicBezTo>
                  <a:pt x="427740" y="1612965"/>
                  <a:pt x="388468" y="1597084"/>
                  <a:pt x="445455" y="1639824"/>
                </a:cubicBezTo>
                <a:cubicBezTo>
                  <a:pt x="456360" y="1648003"/>
                  <a:pt x="470939" y="1650189"/>
                  <a:pt x="482031" y="1658112"/>
                </a:cubicBezTo>
                <a:cubicBezTo>
                  <a:pt x="492554" y="1665628"/>
                  <a:pt x="499645" y="1677128"/>
                  <a:pt x="509463" y="1685544"/>
                </a:cubicBezTo>
                <a:cubicBezTo>
                  <a:pt x="542700" y="1714033"/>
                  <a:pt x="545148" y="1712531"/>
                  <a:pt x="582615" y="1731264"/>
                </a:cubicBezTo>
                <a:cubicBezTo>
                  <a:pt x="623515" y="1792615"/>
                  <a:pt x="575334" y="1732506"/>
                  <a:pt x="628335" y="1767840"/>
                </a:cubicBezTo>
                <a:cubicBezTo>
                  <a:pt x="639095" y="1775013"/>
                  <a:pt x="645007" y="1788099"/>
                  <a:pt x="655767" y="1795272"/>
                </a:cubicBezTo>
                <a:cubicBezTo>
                  <a:pt x="663787" y="1800619"/>
                  <a:pt x="674174" y="1801032"/>
                  <a:pt x="683199" y="1804416"/>
                </a:cubicBezTo>
                <a:cubicBezTo>
                  <a:pt x="698568" y="1810179"/>
                  <a:pt x="713679" y="1816608"/>
                  <a:pt x="728919" y="1822704"/>
                </a:cubicBezTo>
                <a:cubicBezTo>
                  <a:pt x="754135" y="1847920"/>
                  <a:pt x="754078" y="1851450"/>
                  <a:pt x="783783" y="1868424"/>
                </a:cubicBezTo>
                <a:cubicBezTo>
                  <a:pt x="795618" y="1875187"/>
                  <a:pt x="808800" y="1879488"/>
                  <a:pt x="820359" y="1886712"/>
                </a:cubicBezTo>
                <a:cubicBezTo>
                  <a:pt x="833282" y="1894789"/>
                  <a:pt x="843703" y="1906583"/>
                  <a:pt x="856935" y="1914144"/>
                </a:cubicBezTo>
                <a:cubicBezTo>
                  <a:pt x="865304" y="1918926"/>
                  <a:pt x="875342" y="1919904"/>
                  <a:pt x="884367" y="1923288"/>
                </a:cubicBezTo>
                <a:cubicBezTo>
                  <a:pt x="899736" y="1929051"/>
                  <a:pt x="915406" y="1934235"/>
                  <a:pt x="930087" y="1941576"/>
                </a:cubicBezTo>
                <a:cubicBezTo>
                  <a:pt x="999068" y="1976066"/>
                  <a:pt x="952463" y="1958281"/>
                  <a:pt x="1003239" y="1987296"/>
                </a:cubicBezTo>
                <a:cubicBezTo>
                  <a:pt x="1015074" y="1994059"/>
                  <a:pt x="1028723" y="1997661"/>
                  <a:pt x="1039815" y="2005584"/>
                </a:cubicBezTo>
                <a:cubicBezTo>
                  <a:pt x="1114343" y="2058818"/>
                  <a:pt x="1010194" y="2010195"/>
                  <a:pt x="1112967" y="2051304"/>
                </a:cubicBezTo>
                <a:cubicBezTo>
                  <a:pt x="1122111" y="2060448"/>
                  <a:pt x="1129433" y="2071882"/>
                  <a:pt x="1140399" y="2078736"/>
                </a:cubicBezTo>
                <a:cubicBezTo>
                  <a:pt x="1154318" y="2087435"/>
                  <a:pt x="1171438" y="2089683"/>
                  <a:pt x="1186119" y="2097024"/>
                </a:cubicBezTo>
                <a:cubicBezTo>
                  <a:pt x="1195949" y="2101939"/>
                  <a:pt x="1203721" y="2110397"/>
                  <a:pt x="1213551" y="2115312"/>
                </a:cubicBezTo>
                <a:cubicBezTo>
                  <a:pt x="1228232" y="2122653"/>
                  <a:pt x="1244923" y="2125629"/>
                  <a:pt x="1259271" y="2133600"/>
                </a:cubicBezTo>
                <a:cubicBezTo>
                  <a:pt x="1272593" y="2141001"/>
                  <a:pt x="1283446" y="2152174"/>
                  <a:pt x="1295847" y="2161032"/>
                </a:cubicBezTo>
                <a:cubicBezTo>
                  <a:pt x="1304790" y="2167420"/>
                  <a:pt x="1313737" y="2173868"/>
                  <a:pt x="1323279" y="2179320"/>
                </a:cubicBezTo>
                <a:cubicBezTo>
                  <a:pt x="1335114" y="2186083"/>
                  <a:pt x="1348763" y="2189685"/>
                  <a:pt x="1359855" y="2197608"/>
                </a:cubicBezTo>
                <a:cubicBezTo>
                  <a:pt x="1370378" y="2205124"/>
                  <a:pt x="1376377" y="2218097"/>
                  <a:pt x="1387287" y="2225040"/>
                </a:cubicBezTo>
                <a:cubicBezTo>
                  <a:pt x="1410287" y="2239676"/>
                  <a:pt x="1438629" y="2245259"/>
                  <a:pt x="1460439" y="2261616"/>
                </a:cubicBezTo>
                <a:cubicBezTo>
                  <a:pt x="1497790" y="2289630"/>
                  <a:pt x="1499624" y="2292965"/>
                  <a:pt x="1542735" y="2316480"/>
                </a:cubicBezTo>
                <a:cubicBezTo>
                  <a:pt x="1560685" y="2326271"/>
                  <a:pt x="1580066" y="2333392"/>
                  <a:pt x="1597599" y="2343912"/>
                </a:cubicBezTo>
                <a:cubicBezTo>
                  <a:pt x="1724682" y="2420162"/>
                  <a:pt x="1510596" y="2312197"/>
                  <a:pt x="1698183" y="2398776"/>
                </a:cubicBezTo>
                <a:cubicBezTo>
                  <a:pt x="1716748" y="2407344"/>
                  <a:pt x="1735514" y="2415688"/>
                  <a:pt x="1753047" y="2426208"/>
                </a:cubicBezTo>
                <a:cubicBezTo>
                  <a:pt x="1766115" y="2434049"/>
                  <a:pt x="1775992" y="2446824"/>
                  <a:pt x="1789623" y="2453640"/>
                </a:cubicBezTo>
                <a:cubicBezTo>
                  <a:pt x="1811885" y="2464771"/>
                  <a:pt x="1854812" y="2474509"/>
                  <a:pt x="1881063" y="2481072"/>
                </a:cubicBezTo>
                <a:cubicBezTo>
                  <a:pt x="1965120" y="2544115"/>
                  <a:pt x="1926953" y="2522305"/>
                  <a:pt x="1990791" y="2554224"/>
                </a:cubicBezTo>
                <a:cubicBezTo>
                  <a:pt x="1996887" y="2563368"/>
                  <a:pt x="2001308" y="2573885"/>
                  <a:pt x="2009079" y="2581656"/>
                </a:cubicBezTo>
                <a:cubicBezTo>
                  <a:pt x="2031517" y="2604094"/>
                  <a:pt x="2054165" y="2603263"/>
                  <a:pt x="2082231" y="2618232"/>
                </a:cubicBezTo>
                <a:cubicBezTo>
                  <a:pt x="2113595" y="2634959"/>
                  <a:pt x="2145235" y="2651769"/>
                  <a:pt x="2173671" y="2673096"/>
                </a:cubicBezTo>
                <a:cubicBezTo>
                  <a:pt x="2198055" y="2691384"/>
                  <a:pt x="2219561" y="2714329"/>
                  <a:pt x="2246823" y="2727960"/>
                </a:cubicBezTo>
                <a:cubicBezTo>
                  <a:pt x="2309118" y="2759108"/>
                  <a:pt x="2271840" y="2739024"/>
                  <a:pt x="2356551" y="2791968"/>
                </a:cubicBezTo>
                <a:cubicBezTo>
                  <a:pt x="2437877" y="2842796"/>
                  <a:pt x="2402424" y="2828595"/>
                  <a:pt x="2457135" y="2846832"/>
                </a:cubicBezTo>
                <a:cubicBezTo>
                  <a:pt x="2463231" y="2855976"/>
                  <a:pt x="2466279" y="2868168"/>
                  <a:pt x="2475423" y="2874264"/>
                </a:cubicBezTo>
                <a:cubicBezTo>
                  <a:pt x="2485880" y="2881235"/>
                  <a:pt x="2500448" y="2878458"/>
                  <a:pt x="2511999" y="2883408"/>
                </a:cubicBezTo>
                <a:cubicBezTo>
                  <a:pt x="2522100" y="2887737"/>
                  <a:pt x="2529824" y="2896359"/>
                  <a:pt x="2539431" y="2901696"/>
                </a:cubicBezTo>
                <a:cubicBezTo>
                  <a:pt x="2557305" y="2911626"/>
                  <a:pt x="2577096" y="2918071"/>
                  <a:pt x="2594295" y="2929128"/>
                </a:cubicBezTo>
                <a:cubicBezTo>
                  <a:pt x="2619934" y="2945610"/>
                  <a:pt x="2642086" y="2967085"/>
                  <a:pt x="2667447" y="2983992"/>
                </a:cubicBezTo>
                <a:lnTo>
                  <a:pt x="2694879" y="3002280"/>
                </a:lnTo>
                <a:cubicBezTo>
                  <a:pt x="2704023" y="2990088"/>
                  <a:pt x="2711077" y="2976002"/>
                  <a:pt x="2722311" y="2965704"/>
                </a:cubicBezTo>
                <a:cubicBezTo>
                  <a:pt x="2747929" y="2942221"/>
                  <a:pt x="2785330" y="2930612"/>
                  <a:pt x="2804607" y="2901696"/>
                </a:cubicBezTo>
                <a:cubicBezTo>
                  <a:pt x="2847706" y="2837047"/>
                  <a:pt x="2791419" y="2914884"/>
                  <a:pt x="2859471" y="2846832"/>
                </a:cubicBezTo>
                <a:cubicBezTo>
                  <a:pt x="2920431" y="2785872"/>
                  <a:pt x="2832039" y="2849880"/>
                  <a:pt x="2905191" y="2801112"/>
                </a:cubicBezTo>
                <a:cubicBezTo>
                  <a:pt x="2945979" y="2719536"/>
                  <a:pt x="2894692" y="2798967"/>
                  <a:pt x="2960055" y="2755392"/>
                </a:cubicBezTo>
                <a:cubicBezTo>
                  <a:pt x="2969199" y="2749296"/>
                  <a:pt x="2969900" y="2734995"/>
                  <a:pt x="2978343" y="2727960"/>
                </a:cubicBezTo>
                <a:cubicBezTo>
                  <a:pt x="2988815" y="2719234"/>
                  <a:pt x="3002727" y="2715768"/>
                  <a:pt x="3014919" y="2709672"/>
                </a:cubicBezTo>
                <a:cubicBezTo>
                  <a:pt x="3078181" y="2614778"/>
                  <a:pt x="2976972" y="2756763"/>
                  <a:pt x="3069783" y="2663952"/>
                </a:cubicBezTo>
                <a:cubicBezTo>
                  <a:pt x="3079422" y="2654313"/>
                  <a:pt x="3078432" y="2637015"/>
                  <a:pt x="3088071" y="2627376"/>
                </a:cubicBezTo>
                <a:cubicBezTo>
                  <a:pt x="3148007" y="2567440"/>
                  <a:pt x="3145709" y="2571587"/>
                  <a:pt x="3197799" y="2554224"/>
                </a:cubicBezTo>
                <a:cubicBezTo>
                  <a:pt x="3209991" y="2545080"/>
                  <a:pt x="3222804" y="2536710"/>
                  <a:pt x="3234375" y="2526792"/>
                </a:cubicBezTo>
                <a:cubicBezTo>
                  <a:pt x="3266804" y="2498996"/>
                  <a:pt x="3258273" y="2494848"/>
                  <a:pt x="3298383" y="2471928"/>
                </a:cubicBezTo>
                <a:cubicBezTo>
                  <a:pt x="3306752" y="2467146"/>
                  <a:pt x="3316671" y="2465832"/>
                  <a:pt x="3325815" y="2462784"/>
                </a:cubicBezTo>
                <a:cubicBezTo>
                  <a:pt x="3355397" y="2418411"/>
                  <a:pt x="3332358" y="2444489"/>
                  <a:pt x="3389823" y="2407920"/>
                </a:cubicBezTo>
                <a:cubicBezTo>
                  <a:pt x="3408366" y="2396120"/>
                  <a:pt x="3425028" y="2381174"/>
                  <a:pt x="3444687" y="2371344"/>
                </a:cubicBezTo>
                <a:cubicBezTo>
                  <a:pt x="3462975" y="2362200"/>
                  <a:pt x="3480937" y="2352373"/>
                  <a:pt x="3499551" y="2343912"/>
                </a:cubicBezTo>
                <a:cubicBezTo>
                  <a:pt x="3514494" y="2337120"/>
                  <a:pt x="3530788" y="2333348"/>
                  <a:pt x="3545271" y="2325624"/>
                </a:cubicBezTo>
                <a:cubicBezTo>
                  <a:pt x="3576635" y="2308897"/>
                  <a:pt x="3604918" y="2286656"/>
                  <a:pt x="3636711" y="2270760"/>
                </a:cubicBezTo>
                <a:cubicBezTo>
                  <a:pt x="3648903" y="2264664"/>
                  <a:pt x="3662382" y="2260651"/>
                  <a:pt x="3673287" y="2252472"/>
                </a:cubicBezTo>
                <a:cubicBezTo>
                  <a:pt x="3687081" y="2242127"/>
                  <a:pt x="3696253" y="2226482"/>
                  <a:pt x="3709863" y="2215896"/>
                </a:cubicBezTo>
                <a:cubicBezTo>
                  <a:pt x="3723892" y="2204985"/>
                  <a:pt x="3741930" y="2199842"/>
                  <a:pt x="3755583" y="2188464"/>
                </a:cubicBezTo>
                <a:cubicBezTo>
                  <a:pt x="3778763" y="2169147"/>
                  <a:pt x="3798255" y="2145792"/>
                  <a:pt x="3819591" y="2124456"/>
                </a:cubicBezTo>
                <a:cubicBezTo>
                  <a:pt x="3831783" y="2112264"/>
                  <a:pt x="3841382" y="2096751"/>
                  <a:pt x="3856167" y="2087880"/>
                </a:cubicBezTo>
                <a:cubicBezTo>
                  <a:pt x="3871407" y="2078736"/>
                  <a:pt x="3887669" y="2071112"/>
                  <a:pt x="3901887" y="2060448"/>
                </a:cubicBezTo>
                <a:cubicBezTo>
                  <a:pt x="3912232" y="2052689"/>
                  <a:pt x="3918796" y="2040532"/>
                  <a:pt x="3929319" y="2033016"/>
                </a:cubicBezTo>
                <a:cubicBezTo>
                  <a:pt x="3940411" y="2025093"/>
                  <a:pt x="3954803" y="2022651"/>
                  <a:pt x="3965895" y="2014728"/>
                </a:cubicBezTo>
                <a:cubicBezTo>
                  <a:pt x="3976418" y="2007212"/>
                  <a:pt x="3983393" y="1995575"/>
                  <a:pt x="3993327" y="1987296"/>
                </a:cubicBezTo>
                <a:cubicBezTo>
                  <a:pt x="4020025" y="1965048"/>
                  <a:pt x="4056346" y="1952204"/>
                  <a:pt x="4075623" y="1923288"/>
                </a:cubicBezTo>
                <a:cubicBezTo>
                  <a:pt x="4102365" y="1883176"/>
                  <a:pt x="4085119" y="1902450"/>
                  <a:pt x="4130487" y="1868424"/>
                </a:cubicBezTo>
                <a:cubicBezTo>
                  <a:pt x="4148288" y="1815020"/>
                  <a:pt x="4125703" y="1864064"/>
                  <a:pt x="4167063" y="1822704"/>
                </a:cubicBezTo>
                <a:cubicBezTo>
                  <a:pt x="4225634" y="1764133"/>
                  <a:pt x="4177235" y="1785785"/>
                  <a:pt x="4231071" y="1767840"/>
                </a:cubicBezTo>
                <a:cubicBezTo>
                  <a:pt x="4240215" y="1758696"/>
                  <a:pt x="4248685" y="1748824"/>
                  <a:pt x="4258503" y="1740408"/>
                </a:cubicBezTo>
                <a:cubicBezTo>
                  <a:pt x="4292401" y="1711352"/>
                  <a:pt x="4290669" y="1717846"/>
                  <a:pt x="4322511" y="1694688"/>
                </a:cubicBezTo>
                <a:cubicBezTo>
                  <a:pt x="4347161" y="1676761"/>
                  <a:pt x="4368401" y="1653455"/>
                  <a:pt x="4395663" y="1639824"/>
                </a:cubicBezTo>
                <a:cubicBezTo>
                  <a:pt x="4407855" y="1633728"/>
                  <a:pt x="4420680" y="1628760"/>
                  <a:pt x="4432239" y="1621536"/>
                </a:cubicBezTo>
                <a:cubicBezTo>
                  <a:pt x="4557563" y="1543208"/>
                  <a:pt x="4391512" y="1641483"/>
                  <a:pt x="4496247" y="1566672"/>
                </a:cubicBezTo>
                <a:cubicBezTo>
                  <a:pt x="4507339" y="1558749"/>
                  <a:pt x="4521731" y="1556307"/>
                  <a:pt x="4532823" y="1548384"/>
                </a:cubicBezTo>
                <a:cubicBezTo>
                  <a:pt x="4543346" y="1540868"/>
                  <a:pt x="4549910" y="1528711"/>
                  <a:pt x="4560255" y="1520952"/>
                </a:cubicBezTo>
                <a:cubicBezTo>
                  <a:pt x="4574473" y="1510288"/>
                  <a:pt x="4591415" y="1503712"/>
                  <a:pt x="4605975" y="1493520"/>
                </a:cubicBezTo>
                <a:cubicBezTo>
                  <a:pt x="4621964" y="1482328"/>
                  <a:pt x="4636082" y="1468654"/>
                  <a:pt x="4651695" y="1456944"/>
                </a:cubicBezTo>
                <a:cubicBezTo>
                  <a:pt x="4660487" y="1450350"/>
                  <a:pt x="4669297" y="1443571"/>
                  <a:pt x="4679127" y="1438656"/>
                </a:cubicBezTo>
                <a:cubicBezTo>
                  <a:pt x="4709956" y="1423242"/>
                  <a:pt x="4711422" y="1436594"/>
                  <a:pt x="4743135" y="1411224"/>
                </a:cubicBezTo>
                <a:cubicBezTo>
                  <a:pt x="4763331" y="1395067"/>
                  <a:pt x="4776480" y="1370706"/>
                  <a:pt x="4797999" y="1356360"/>
                </a:cubicBezTo>
                <a:cubicBezTo>
                  <a:pt x="4824972" y="1338378"/>
                  <a:pt x="4830861" y="1337042"/>
                  <a:pt x="4852863" y="1310640"/>
                </a:cubicBezTo>
                <a:cubicBezTo>
                  <a:pt x="4859898" y="1302197"/>
                  <a:pt x="4863850" y="1291422"/>
                  <a:pt x="4871151" y="1283208"/>
                </a:cubicBezTo>
                <a:cubicBezTo>
                  <a:pt x="4888334" y="1263878"/>
                  <a:pt x="4926015" y="1228344"/>
                  <a:pt x="4926015" y="1228344"/>
                </a:cubicBezTo>
                <a:cubicBezTo>
                  <a:pt x="4866893" y="1188929"/>
                  <a:pt x="4935888" y="1225587"/>
                  <a:pt x="4852863" y="1219200"/>
                </a:cubicBezTo>
                <a:cubicBezTo>
                  <a:pt x="4827803" y="1217272"/>
                  <a:pt x="4803960" y="1207525"/>
                  <a:pt x="4779711" y="1200912"/>
                </a:cubicBezTo>
                <a:cubicBezTo>
                  <a:pt x="4739621" y="1189978"/>
                  <a:pt x="4762844" y="1195193"/>
                  <a:pt x="4724847" y="1173480"/>
                </a:cubicBezTo>
                <a:cubicBezTo>
                  <a:pt x="4713012" y="1166717"/>
                  <a:pt x="4699830" y="1162416"/>
                  <a:pt x="4688271" y="1155192"/>
                </a:cubicBezTo>
                <a:cubicBezTo>
                  <a:pt x="4675348" y="1147115"/>
                  <a:pt x="4664618" y="1135837"/>
                  <a:pt x="4651695" y="1127760"/>
                </a:cubicBezTo>
                <a:cubicBezTo>
                  <a:pt x="4640136" y="1120536"/>
                  <a:pt x="4626954" y="1116235"/>
                  <a:pt x="4615119" y="1109472"/>
                </a:cubicBezTo>
                <a:cubicBezTo>
                  <a:pt x="4605577" y="1104020"/>
                  <a:pt x="4597730" y="1095647"/>
                  <a:pt x="4587687" y="1091184"/>
                </a:cubicBezTo>
                <a:cubicBezTo>
                  <a:pt x="4570071" y="1083355"/>
                  <a:pt x="4551111" y="1078992"/>
                  <a:pt x="4532823" y="1072896"/>
                </a:cubicBezTo>
                <a:lnTo>
                  <a:pt x="4505391" y="1063752"/>
                </a:lnTo>
                <a:cubicBezTo>
                  <a:pt x="4489659" y="1051953"/>
                  <a:pt x="4426074" y="1003208"/>
                  <a:pt x="4413951" y="999744"/>
                </a:cubicBezTo>
                <a:lnTo>
                  <a:pt x="4349943" y="981456"/>
                </a:lnTo>
                <a:cubicBezTo>
                  <a:pt x="4337819" y="978149"/>
                  <a:pt x="4325289" y="976286"/>
                  <a:pt x="4313367" y="972312"/>
                </a:cubicBezTo>
                <a:cubicBezTo>
                  <a:pt x="4225259" y="942943"/>
                  <a:pt x="4312272" y="961462"/>
                  <a:pt x="4212783" y="944880"/>
                </a:cubicBezTo>
                <a:cubicBezTo>
                  <a:pt x="4145204" y="911091"/>
                  <a:pt x="4130420" y="898311"/>
                  <a:pt x="4066479" y="880872"/>
                </a:cubicBezTo>
                <a:cubicBezTo>
                  <a:pt x="4051485" y="876783"/>
                  <a:pt x="4035999" y="874776"/>
                  <a:pt x="4020759" y="871728"/>
                </a:cubicBezTo>
                <a:cubicBezTo>
                  <a:pt x="4011615" y="862584"/>
                  <a:pt x="4003535" y="852235"/>
                  <a:pt x="3993327" y="844296"/>
                </a:cubicBezTo>
                <a:cubicBezTo>
                  <a:pt x="3945417" y="807033"/>
                  <a:pt x="3939730" y="811612"/>
                  <a:pt x="3892743" y="780288"/>
                </a:cubicBezTo>
                <a:cubicBezTo>
                  <a:pt x="3874455" y="768096"/>
                  <a:pt x="3853421" y="759254"/>
                  <a:pt x="3837879" y="743712"/>
                </a:cubicBezTo>
                <a:cubicBezTo>
                  <a:pt x="3814210" y="720043"/>
                  <a:pt x="3788395" y="690641"/>
                  <a:pt x="3755583" y="679704"/>
                </a:cubicBezTo>
                <a:cubicBezTo>
                  <a:pt x="3655539" y="646356"/>
                  <a:pt x="3807074" y="699541"/>
                  <a:pt x="3700719" y="652272"/>
                </a:cubicBezTo>
                <a:cubicBezTo>
                  <a:pt x="3683103" y="644443"/>
                  <a:pt x="3661895" y="644677"/>
                  <a:pt x="3645855" y="633984"/>
                </a:cubicBezTo>
                <a:cubicBezTo>
                  <a:pt x="3636711" y="627888"/>
                  <a:pt x="3628253" y="620611"/>
                  <a:pt x="3618423" y="615696"/>
                </a:cubicBezTo>
                <a:cubicBezTo>
                  <a:pt x="3609802" y="611385"/>
                  <a:pt x="3599317" y="611409"/>
                  <a:pt x="3590991" y="606552"/>
                </a:cubicBezTo>
                <a:cubicBezTo>
                  <a:pt x="3562513" y="589940"/>
                  <a:pt x="3538184" y="566432"/>
                  <a:pt x="3508695" y="551688"/>
                </a:cubicBezTo>
                <a:cubicBezTo>
                  <a:pt x="3496503" y="545592"/>
                  <a:pt x="3483211" y="541323"/>
                  <a:pt x="3472119" y="533400"/>
                </a:cubicBezTo>
                <a:cubicBezTo>
                  <a:pt x="3461596" y="525884"/>
                  <a:pt x="3455210" y="513484"/>
                  <a:pt x="3444687" y="505968"/>
                </a:cubicBezTo>
                <a:cubicBezTo>
                  <a:pt x="3433595" y="498045"/>
                  <a:pt x="3419946" y="494443"/>
                  <a:pt x="3408111" y="487680"/>
                </a:cubicBezTo>
                <a:cubicBezTo>
                  <a:pt x="3362195" y="461442"/>
                  <a:pt x="3399368" y="474789"/>
                  <a:pt x="3344103" y="451104"/>
                </a:cubicBezTo>
                <a:cubicBezTo>
                  <a:pt x="3335244" y="447307"/>
                  <a:pt x="3325292" y="446271"/>
                  <a:pt x="3316671" y="441960"/>
                </a:cubicBezTo>
                <a:cubicBezTo>
                  <a:pt x="3306841" y="437045"/>
                  <a:pt x="3298781" y="429124"/>
                  <a:pt x="3289239" y="423672"/>
                </a:cubicBezTo>
                <a:cubicBezTo>
                  <a:pt x="3277404" y="416909"/>
                  <a:pt x="3263755" y="413307"/>
                  <a:pt x="3252663" y="405384"/>
                </a:cubicBezTo>
                <a:cubicBezTo>
                  <a:pt x="3242140" y="397868"/>
                  <a:pt x="3235991" y="385125"/>
                  <a:pt x="3225231" y="377952"/>
                </a:cubicBezTo>
                <a:cubicBezTo>
                  <a:pt x="3217211" y="372605"/>
                  <a:pt x="3206420" y="373119"/>
                  <a:pt x="3197799" y="368808"/>
                </a:cubicBezTo>
                <a:cubicBezTo>
                  <a:pt x="3187969" y="363893"/>
                  <a:pt x="3180197" y="355435"/>
                  <a:pt x="3170367" y="350520"/>
                </a:cubicBezTo>
                <a:cubicBezTo>
                  <a:pt x="3161746" y="346209"/>
                  <a:pt x="3151556" y="345687"/>
                  <a:pt x="3142935" y="341376"/>
                </a:cubicBezTo>
                <a:cubicBezTo>
                  <a:pt x="3133105" y="336461"/>
                  <a:pt x="3125546" y="327551"/>
                  <a:pt x="3115503" y="323088"/>
                </a:cubicBezTo>
                <a:cubicBezTo>
                  <a:pt x="3097887" y="315259"/>
                  <a:pt x="3078927" y="310896"/>
                  <a:pt x="3060639" y="304800"/>
                </a:cubicBezTo>
                <a:cubicBezTo>
                  <a:pt x="3051495" y="301752"/>
                  <a:pt x="3041227" y="301003"/>
                  <a:pt x="3033207" y="295656"/>
                </a:cubicBezTo>
                <a:cubicBezTo>
                  <a:pt x="3024063" y="289560"/>
                  <a:pt x="3015876" y="281697"/>
                  <a:pt x="3005775" y="277368"/>
                </a:cubicBezTo>
                <a:cubicBezTo>
                  <a:pt x="2994224" y="272418"/>
                  <a:pt x="2981283" y="271676"/>
                  <a:pt x="2969199" y="268224"/>
                </a:cubicBezTo>
                <a:cubicBezTo>
                  <a:pt x="2959931" y="265576"/>
                  <a:pt x="2951118" y="261418"/>
                  <a:pt x="2941767" y="259080"/>
                </a:cubicBezTo>
                <a:cubicBezTo>
                  <a:pt x="2926689" y="255311"/>
                  <a:pt x="2911041" y="254025"/>
                  <a:pt x="2896047" y="249936"/>
                </a:cubicBezTo>
                <a:cubicBezTo>
                  <a:pt x="2877449" y="244864"/>
                  <a:pt x="2859471" y="237744"/>
                  <a:pt x="2841183" y="231648"/>
                </a:cubicBezTo>
                <a:cubicBezTo>
                  <a:pt x="2832039" y="228600"/>
                  <a:pt x="2823102" y="224842"/>
                  <a:pt x="2813751" y="222504"/>
                </a:cubicBezTo>
                <a:lnTo>
                  <a:pt x="2777175" y="213360"/>
                </a:lnTo>
                <a:cubicBezTo>
                  <a:pt x="2768031" y="207264"/>
                  <a:pt x="2759786" y="199535"/>
                  <a:pt x="2749743" y="195072"/>
                </a:cubicBezTo>
                <a:cubicBezTo>
                  <a:pt x="2721120" y="182351"/>
                  <a:pt x="2688701" y="175240"/>
                  <a:pt x="2658303" y="167640"/>
                </a:cubicBezTo>
                <a:cubicBezTo>
                  <a:pt x="2610576" y="135822"/>
                  <a:pt x="2649924" y="156634"/>
                  <a:pt x="2576007" y="140208"/>
                </a:cubicBezTo>
                <a:cubicBezTo>
                  <a:pt x="2566598" y="138117"/>
                  <a:pt x="2557926" y="133402"/>
                  <a:pt x="2548575" y="131064"/>
                </a:cubicBezTo>
                <a:cubicBezTo>
                  <a:pt x="2533497" y="127295"/>
                  <a:pt x="2517849" y="126009"/>
                  <a:pt x="2502855" y="121920"/>
                </a:cubicBezTo>
                <a:cubicBezTo>
                  <a:pt x="2484257" y="116848"/>
                  <a:pt x="2466894" y="107413"/>
                  <a:pt x="2447991" y="103632"/>
                </a:cubicBezTo>
                <a:cubicBezTo>
                  <a:pt x="2389948" y="92023"/>
                  <a:pt x="2417349" y="98257"/>
                  <a:pt x="2365695" y="85344"/>
                </a:cubicBezTo>
                <a:cubicBezTo>
                  <a:pt x="2356551" y="79248"/>
                  <a:pt x="2348364" y="71385"/>
                  <a:pt x="2338263" y="67056"/>
                </a:cubicBezTo>
                <a:cubicBezTo>
                  <a:pt x="2318643" y="58648"/>
                  <a:pt x="2262532" y="52259"/>
                  <a:pt x="2246823" y="48768"/>
                </a:cubicBezTo>
                <a:cubicBezTo>
                  <a:pt x="2237414" y="46677"/>
                  <a:pt x="2228659" y="42272"/>
                  <a:pt x="2219391" y="39624"/>
                </a:cubicBezTo>
                <a:cubicBezTo>
                  <a:pt x="2207307" y="36172"/>
                  <a:pt x="2195138" y="32945"/>
                  <a:pt x="2182815" y="30480"/>
                </a:cubicBezTo>
                <a:cubicBezTo>
                  <a:pt x="2151097" y="24136"/>
                  <a:pt x="2094685" y="16584"/>
                  <a:pt x="2063943" y="12192"/>
                </a:cubicBezTo>
                <a:cubicBezTo>
                  <a:pt x="2030728" y="1120"/>
                  <a:pt x="2054799" y="0"/>
                  <a:pt x="2036511" y="3048"/>
                </a:cubicBezTo>
                <a:close/>
              </a:path>
            </a:pathLst>
          </a:custGeom>
          <a:blipFill>
            <a:blip r:embed="rId2" cstate="print"/>
            <a:tile tx="0" ty="0" sx="100000" sy="100000" flip="none" algn="tl"/>
          </a:blipFill>
          <a:ln w="25400" cap="flat" cmpd="sng" algn="ctr">
            <a:solidFill>
              <a:srgbClr val="9AC2C0">
                <a:shade val="50000"/>
              </a:srgbClr>
            </a:solidFill>
            <a:prstDash val="solid"/>
          </a:ln>
          <a:effectLst/>
        </p:spPr>
        <p:txBody>
          <a:bodyPr anchor="ctr"/>
          <a:lstStyle/>
          <a:p>
            <a:pPr algn="ctr" defTabSz="914400">
              <a:defRPr/>
            </a:pPr>
            <a:endParaRPr lang="en-US" kern="0">
              <a:solidFill>
                <a:srgbClr val="FFFFFF"/>
              </a:solidFill>
              <a:latin typeface="Verdana"/>
              <a:cs typeface="Arial"/>
            </a:endParaRPr>
          </a:p>
        </p:txBody>
      </p:sp>
      <p:grpSp>
        <p:nvGrpSpPr>
          <p:cNvPr id="5" name="Group 45"/>
          <p:cNvGrpSpPr>
            <a:grpSpLocks/>
          </p:cNvGrpSpPr>
          <p:nvPr/>
        </p:nvGrpSpPr>
        <p:grpSpPr bwMode="auto">
          <a:xfrm>
            <a:off x="4470400" y="1673225"/>
            <a:ext cx="4310063" cy="2249488"/>
            <a:chOff x="4469638" y="1672938"/>
            <a:chExt cx="4310677" cy="2250480"/>
          </a:xfrm>
        </p:grpSpPr>
        <p:grpSp>
          <p:nvGrpSpPr>
            <p:cNvPr id="6" name="Group 32"/>
            <p:cNvGrpSpPr>
              <a:grpSpLocks/>
            </p:cNvGrpSpPr>
            <p:nvPr/>
          </p:nvGrpSpPr>
          <p:grpSpPr bwMode="auto">
            <a:xfrm>
              <a:off x="4469638" y="1672938"/>
              <a:ext cx="4310677" cy="1737264"/>
              <a:chOff x="4833323" y="1527464"/>
              <a:chExt cx="4310677" cy="1737264"/>
            </a:xfrm>
          </p:grpSpPr>
          <p:sp>
            <p:nvSpPr>
              <p:cNvPr id="9" name="Freeform 8"/>
              <p:cNvSpPr/>
              <p:nvPr/>
            </p:nvSpPr>
            <p:spPr>
              <a:xfrm>
                <a:off x="4833323" y="2483561"/>
                <a:ext cx="2003710" cy="781395"/>
              </a:xfrm>
              <a:custGeom>
                <a:avLst/>
                <a:gdLst>
                  <a:gd name="connsiteX0" fmla="*/ 1806468 w 2003895"/>
                  <a:gd name="connsiteY0" fmla="*/ 758537 h 781301"/>
                  <a:gd name="connsiteX1" fmla="*/ 1629822 w 2003895"/>
                  <a:gd name="connsiteY1" fmla="*/ 768928 h 781301"/>
                  <a:gd name="connsiteX2" fmla="*/ 1525913 w 2003895"/>
                  <a:gd name="connsiteY2" fmla="*/ 737755 h 781301"/>
                  <a:gd name="connsiteX3" fmla="*/ 1494741 w 2003895"/>
                  <a:gd name="connsiteY3" fmla="*/ 727364 h 781301"/>
                  <a:gd name="connsiteX4" fmla="*/ 1463568 w 2003895"/>
                  <a:gd name="connsiteY4" fmla="*/ 706582 h 781301"/>
                  <a:gd name="connsiteX5" fmla="*/ 1401222 w 2003895"/>
                  <a:gd name="connsiteY5" fmla="*/ 685800 h 781301"/>
                  <a:gd name="connsiteX6" fmla="*/ 1328486 w 2003895"/>
                  <a:gd name="connsiteY6" fmla="*/ 665018 h 781301"/>
                  <a:gd name="connsiteX7" fmla="*/ 1234968 w 2003895"/>
                  <a:gd name="connsiteY7" fmla="*/ 654628 h 781301"/>
                  <a:gd name="connsiteX8" fmla="*/ 1203795 w 2003895"/>
                  <a:gd name="connsiteY8" fmla="*/ 644237 h 781301"/>
                  <a:gd name="connsiteX9" fmla="*/ 1110277 w 2003895"/>
                  <a:gd name="connsiteY9" fmla="*/ 592282 h 781301"/>
                  <a:gd name="connsiteX10" fmla="*/ 1027150 w 2003895"/>
                  <a:gd name="connsiteY10" fmla="*/ 519546 h 781301"/>
                  <a:gd name="connsiteX11" fmla="*/ 995977 w 2003895"/>
                  <a:gd name="connsiteY11" fmla="*/ 509155 h 781301"/>
                  <a:gd name="connsiteX12" fmla="*/ 933632 w 2003895"/>
                  <a:gd name="connsiteY12" fmla="*/ 467591 h 781301"/>
                  <a:gd name="connsiteX13" fmla="*/ 871286 w 2003895"/>
                  <a:gd name="connsiteY13" fmla="*/ 446809 h 781301"/>
                  <a:gd name="connsiteX14" fmla="*/ 840113 w 2003895"/>
                  <a:gd name="connsiteY14" fmla="*/ 436418 h 781301"/>
                  <a:gd name="connsiteX15" fmla="*/ 788159 w 2003895"/>
                  <a:gd name="connsiteY15" fmla="*/ 426028 h 781301"/>
                  <a:gd name="connsiteX16" fmla="*/ 756986 w 2003895"/>
                  <a:gd name="connsiteY16" fmla="*/ 415637 h 781301"/>
                  <a:gd name="connsiteX17" fmla="*/ 694641 w 2003895"/>
                  <a:gd name="connsiteY17" fmla="*/ 405246 h 781301"/>
                  <a:gd name="connsiteX18" fmla="*/ 632295 w 2003895"/>
                  <a:gd name="connsiteY18" fmla="*/ 374073 h 781301"/>
                  <a:gd name="connsiteX19" fmla="*/ 601122 w 2003895"/>
                  <a:gd name="connsiteY19" fmla="*/ 353291 h 781301"/>
                  <a:gd name="connsiteX20" fmla="*/ 538777 w 2003895"/>
                  <a:gd name="connsiteY20" fmla="*/ 332509 h 781301"/>
                  <a:gd name="connsiteX21" fmla="*/ 507604 w 2003895"/>
                  <a:gd name="connsiteY21" fmla="*/ 311728 h 781301"/>
                  <a:gd name="connsiteX22" fmla="*/ 393304 w 2003895"/>
                  <a:gd name="connsiteY22" fmla="*/ 280555 h 781301"/>
                  <a:gd name="connsiteX23" fmla="*/ 289395 w 2003895"/>
                  <a:gd name="connsiteY23" fmla="*/ 270164 h 781301"/>
                  <a:gd name="connsiteX24" fmla="*/ 237441 w 2003895"/>
                  <a:gd name="connsiteY24" fmla="*/ 228600 h 781301"/>
                  <a:gd name="connsiteX25" fmla="*/ 195877 w 2003895"/>
                  <a:gd name="connsiteY25" fmla="*/ 218209 h 781301"/>
                  <a:gd name="connsiteX26" fmla="*/ 133532 w 2003895"/>
                  <a:gd name="connsiteY26" fmla="*/ 197428 h 781301"/>
                  <a:gd name="connsiteX27" fmla="*/ 102359 w 2003895"/>
                  <a:gd name="connsiteY27" fmla="*/ 187037 h 781301"/>
                  <a:gd name="connsiteX28" fmla="*/ 71186 w 2003895"/>
                  <a:gd name="connsiteY28" fmla="*/ 176646 h 781301"/>
                  <a:gd name="connsiteX29" fmla="*/ 40013 w 2003895"/>
                  <a:gd name="connsiteY29" fmla="*/ 145473 h 781301"/>
                  <a:gd name="connsiteX30" fmla="*/ 8841 w 2003895"/>
                  <a:gd name="connsiteY30" fmla="*/ 124691 h 781301"/>
                  <a:gd name="connsiteX31" fmla="*/ 50404 w 2003895"/>
                  <a:gd name="connsiteY31" fmla="*/ 10391 h 781301"/>
                  <a:gd name="connsiteX32" fmla="*/ 91968 w 2003895"/>
                  <a:gd name="connsiteY32" fmla="*/ 0 h 781301"/>
                  <a:gd name="connsiteX33" fmla="*/ 289395 w 2003895"/>
                  <a:gd name="connsiteY33" fmla="*/ 10391 h 781301"/>
                  <a:gd name="connsiteX34" fmla="*/ 351741 w 2003895"/>
                  <a:gd name="connsiteY34" fmla="*/ 31173 h 781301"/>
                  <a:gd name="connsiteX35" fmla="*/ 445259 w 2003895"/>
                  <a:gd name="connsiteY35" fmla="*/ 62346 h 781301"/>
                  <a:gd name="connsiteX36" fmla="*/ 476432 w 2003895"/>
                  <a:gd name="connsiteY36" fmla="*/ 72737 h 781301"/>
                  <a:gd name="connsiteX37" fmla="*/ 528386 w 2003895"/>
                  <a:gd name="connsiteY37" fmla="*/ 83128 h 781301"/>
                  <a:gd name="connsiteX38" fmla="*/ 601122 w 2003895"/>
                  <a:gd name="connsiteY38" fmla="*/ 103909 h 781301"/>
                  <a:gd name="connsiteX39" fmla="*/ 694641 w 2003895"/>
                  <a:gd name="connsiteY39" fmla="*/ 114300 h 781301"/>
                  <a:gd name="connsiteX40" fmla="*/ 725813 w 2003895"/>
                  <a:gd name="connsiteY40" fmla="*/ 124691 h 781301"/>
                  <a:gd name="connsiteX41" fmla="*/ 850504 w 2003895"/>
                  <a:gd name="connsiteY41" fmla="*/ 145473 h 781301"/>
                  <a:gd name="connsiteX42" fmla="*/ 1016759 w 2003895"/>
                  <a:gd name="connsiteY42" fmla="*/ 166255 h 781301"/>
                  <a:gd name="connsiteX43" fmla="*/ 1089495 w 2003895"/>
                  <a:gd name="connsiteY43" fmla="*/ 176646 h 781301"/>
                  <a:gd name="connsiteX44" fmla="*/ 1183013 w 2003895"/>
                  <a:gd name="connsiteY44" fmla="*/ 166255 h 781301"/>
                  <a:gd name="connsiteX45" fmla="*/ 1463568 w 2003895"/>
                  <a:gd name="connsiteY45" fmla="*/ 187037 h 781301"/>
                  <a:gd name="connsiteX46" fmla="*/ 1546695 w 2003895"/>
                  <a:gd name="connsiteY46" fmla="*/ 207818 h 781301"/>
                  <a:gd name="connsiteX47" fmla="*/ 1609041 w 2003895"/>
                  <a:gd name="connsiteY47" fmla="*/ 228600 h 781301"/>
                  <a:gd name="connsiteX48" fmla="*/ 1640213 w 2003895"/>
                  <a:gd name="connsiteY48" fmla="*/ 238991 h 781301"/>
                  <a:gd name="connsiteX49" fmla="*/ 1671386 w 2003895"/>
                  <a:gd name="connsiteY49" fmla="*/ 259773 h 781301"/>
                  <a:gd name="connsiteX50" fmla="*/ 1702559 w 2003895"/>
                  <a:gd name="connsiteY50" fmla="*/ 270164 h 781301"/>
                  <a:gd name="connsiteX51" fmla="*/ 1796077 w 2003895"/>
                  <a:gd name="connsiteY51" fmla="*/ 322118 h 781301"/>
                  <a:gd name="connsiteX52" fmla="*/ 1837641 w 2003895"/>
                  <a:gd name="connsiteY52" fmla="*/ 374073 h 781301"/>
                  <a:gd name="connsiteX53" fmla="*/ 1858422 w 2003895"/>
                  <a:gd name="connsiteY53" fmla="*/ 405246 h 781301"/>
                  <a:gd name="connsiteX54" fmla="*/ 1920768 w 2003895"/>
                  <a:gd name="connsiteY54" fmla="*/ 457200 h 781301"/>
                  <a:gd name="connsiteX55" fmla="*/ 1972722 w 2003895"/>
                  <a:gd name="connsiteY55" fmla="*/ 509155 h 781301"/>
                  <a:gd name="connsiteX56" fmla="*/ 2003895 w 2003895"/>
                  <a:gd name="connsiteY56" fmla="*/ 571500 h 781301"/>
                  <a:gd name="connsiteX57" fmla="*/ 1993504 w 2003895"/>
                  <a:gd name="connsiteY57" fmla="*/ 685800 h 781301"/>
                  <a:gd name="connsiteX58" fmla="*/ 1983113 w 2003895"/>
                  <a:gd name="connsiteY58" fmla="*/ 716973 h 781301"/>
                  <a:gd name="connsiteX59" fmla="*/ 1951941 w 2003895"/>
                  <a:gd name="connsiteY59" fmla="*/ 727364 h 781301"/>
                  <a:gd name="connsiteX60" fmla="*/ 1920768 w 2003895"/>
                  <a:gd name="connsiteY60" fmla="*/ 748146 h 781301"/>
                  <a:gd name="connsiteX61" fmla="*/ 1806468 w 2003895"/>
                  <a:gd name="connsiteY61" fmla="*/ 758537 h 78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003895" h="781301">
                    <a:moveTo>
                      <a:pt x="1806468" y="758537"/>
                    </a:moveTo>
                    <a:cubicBezTo>
                      <a:pt x="1757977" y="762001"/>
                      <a:pt x="1765938" y="781301"/>
                      <a:pt x="1629822" y="768928"/>
                    </a:cubicBezTo>
                    <a:cubicBezTo>
                      <a:pt x="1567009" y="753224"/>
                      <a:pt x="1601804" y="763052"/>
                      <a:pt x="1525913" y="737755"/>
                    </a:cubicBezTo>
                    <a:cubicBezTo>
                      <a:pt x="1515522" y="734291"/>
                      <a:pt x="1503854" y="733439"/>
                      <a:pt x="1494741" y="727364"/>
                    </a:cubicBezTo>
                    <a:cubicBezTo>
                      <a:pt x="1484350" y="720437"/>
                      <a:pt x="1474980" y="711654"/>
                      <a:pt x="1463568" y="706582"/>
                    </a:cubicBezTo>
                    <a:cubicBezTo>
                      <a:pt x="1443550" y="697685"/>
                      <a:pt x="1422004" y="692727"/>
                      <a:pt x="1401222" y="685800"/>
                    </a:cubicBezTo>
                    <a:cubicBezTo>
                      <a:pt x="1377943" y="678040"/>
                      <a:pt x="1352719" y="668746"/>
                      <a:pt x="1328486" y="665018"/>
                    </a:cubicBezTo>
                    <a:cubicBezTo>
                      <a:pt x="1297486" y="660249"/>
                      <a:pt x="1266141" y="658091"/>
                      <a:pt x="1234968" y="654628"/>
                    </a:cubicBezTo>
                    <a:cubicBezTo>
                      <a:pt x="1224577" y="651164"/>
                      <a:pt x="1213370" y="649556"/>
                      <a:pt x="1203795" y="644237"/>
                    </a:cubicBezTo>
                    <a:cubicBezTo>
                      <a:pt x="1096607" y="584687"/>
                      <a:pt x="1180814" y="615794"/>
                      <a:pt x="1110277" y="592282"/>
                    </a:cubicBezTo>
                    <a:cubicBezTo>
                      <a:pt x="1086031" y="555914"/>
                      <a:pt x="1079105" y="536864"/>
                      <a:pt x="1027150" y="519546"/>
                    </a:cubicBezTo>
                    <a:cubicBezTo>
                      <a:pt x="1016759" y="516082"/>
                      <a:pt x="1005552" y="514474"/>
                      <a:pt x="995977" y="509155"/>
                    </a:cubicBezTo>
                    <a:cubicBezTo>
                      <a:pt x="974144" y="497025"/>
                      <a:pt x="957327" y="475489"/>
                      <a:pt x="933632" y="467591"/>
                    </a:cubicBezTo>
                    <a:lnTo>
                      <a:pt x="871286" y="446809"/>
                    </a:lnTo>
                    <a:cubicBezTo>
                      <a:pt x="860895" y="443345"/>
                      <a:pt x="850853" y="438566"/>
                      <a:pt x="840113" y="436418"/>
                    </a:cubicBezTo>
                    <a:cubicBezTo>
                      <a:pt x="822795" y="432955"/>
                      <a:pt x="805293" y="430311"/>
                      <a:pt x="788159" y="426028"/>
                    </a:cubicBezTo>
                    <a:cubicBezTo>
                      <a:pt x="777533" y="423372"/>
                      <a:pt x="767678" y="418013"/>
                      <a:pt x="756986" y="415637"/>
                    </a:cubicBezTo>
                    <a:cubicBezTo>
                      <a:pt x="736419" y="411067"/>
                      <a:pt x="715423" y="408710"/>
                      <a:pt x="694641" y="405246"/>
                    </a:cubicBezTo>
                    <a:cubicBezTo>
                      <a:pt x="605304" y="345688"/>
                      <a:pt x="718336" y="417094"/>
                      <a:pt x="632295" y="374073"/>
                    </a:cubicBezTo>
                    <a:cubicBezTo>
                      <a:pt x="621125" y="368488"/>
                      <a:pt x="612534" y="358363"/>
                      <a:pt x="601122" y="353291"/>
                    </a:cubicBezTo>
                    <a:cubicBezTo>
                      <a:pt x="581104" y="344394"/>
                      <a:pt x="557004" y="344660"/>
                      <a:pt x="538777" y="332509"/>
                    </a:cubicBezTo>
                    <a:cubicBezTo>
                      <a:pt x="528386" y="325582"/>
                      <a:pt x="519016" y="316800"/>
                      <a:pt x="507604" y="311728"/>
                    </a:cubicBezTo>
                    <a:cubicBezTo>
                      <a:pt x="476270" y="297802"/>
                      <a:pt x="428229" y="285212"/>
                      <a:pt x="393304" y="280555"/>
                    </a:cubicBezTo>
                    <a:cubicBezTo>
                      <a:pt x="358800" y="275954"/>
                      <a:pt x="324031" y="273628"/>
                      <a:pt x="289395" y="270164"/>
                    </a:cubicBezTo>
                    <a:cubicBezTo>
                      <a:pt x="187485" y="236194"/>
                      <a:pt x="331441" y="291268"/>
                      <a:pt x="237441" y="228600"/>
                    </a:cubicBezTo>
                    <a:cubicBezTo>
                      <a:pt x="225558" y="220678"/>
                      <a:pt x="209556" y="222313"/>
                      <a:pt x="195877" y="218209"/>
                    </a:cubicBezTo>
                    <a:cubicBezTo>
                      <a:pt x="174895" y="211915"/>
                      <a:pt x="154314" y="204355"/>
                      <a:pt x="133532" y="197428"/>
                    </a:cubicBezTo>
                    <a:lnTo>
                      <a:pt x="102359" y="187037"/>
                    </a:lnTo>
                    <a:lnTo>
                      <a:pt x="71186" y="176646"/>
                    </a:lnTo>
                    <a:cubicBezTo>
                      <a:pt x="60795" y="166255"/>
                      <a:pt x="51302" y="154881"/>
                      <a:pt x="40013" y="145473"/>
                    </a:cubicBezTo>
                    <a:cubicBezTo>
                      <a:pt x="30419" y="137478"/>
                      <a:pt x="11290" y="136937"/>
                      <a:pt x="8841" y="124691"/>
                    </a:cubicBezTo>
                    <a:cubicBezTo>
                      <a:pt x="0" y="80484"/>
                      <a:pt x="10566" y="33156"/>
                      <a:pt x="50404" y="10391"/>
                    </a:cubicBezTo>
                    <a:cubicBezTo>
                      <a:pt x="62803" y="3306"/>
                      <a:pt x="78113" y="3464"/>
                      <a:pt x="91968" y="0"/>
                    </a:cubicBezTo>
                    <a:cubicBezTo>
                      <a:pt x="157777" y="3464"/>
                      <a:pt x="223964" y="2539"/>
                      <a:pt x="289395" y="10391"/>
                    </a:cubicBezTo>
                    <a:cubicBezTo>
                      <a:pt x="311145" y="13001"/>
                      <a:pt x="330959" y="24246"/>
                      <a:pt x="351741" y="31173"/>
                    </a:cubicBezTo>
                    <a:lnTo>
                      <a:pt x="445259" y="62346"/>
                    </a:lnTo>
                    <a:cubicBezTo>
                      <a:pt x="455650" y="65810"/>
                      <a:pt x="465692" y="70589"/>
                      <a:pt x="476432" y="72737"/>
                    </a:cubicBezTo>
                    <a:cubicBezTo>
                      <a:pt x="493750" y="76201"/>
                      <a:pt x="511252" y="78845"/>
                      <a:pt x="528386" y="83128"/>
                    </a:cubicBezTo>
                    <a:cubicBezTo>
                      <a:pt x="571825" y="93987"/>
                      <a:pt x="550605" y="96137"/>
                      <a:pt x="601122" y="103909"/>
                    </a:cubicBezTo>
                    <a:cubicBezTo>
                      <a:pt x="632122" y="108678"/>
                      <a:pt x="663468" y="110836"/>
                      <a:pt x="694641" y="114300"/>
                    </a:cubicBezTo>
                    <a:cubicBezTo>
                      <a:pt x="705032" y="117764"/>
                      <a:pt x="715187" y="122035"/>
                      <a:pt x="725813" y="124691"/>
                    </a:cubicBezTo>
                    <a:cubicBezTo>
                      <a:pt x="766329" y="134820"/>
                      <a:pt x="809451" y="139608"/>
                      <a:pt x="850504" y="145473"/>
                    </a:cubicBezTo>
                    <a:cubicBezTo>
                      <a:pt x="928022" y="171312"/>
                      <a:pt x="856316" y="150211"/>
                      <a:pt x="1016759" y="166255"/>
                    </a:cubicBezTo>
                    <a:cubicBezTo>
                      <a:pt x="1041129" y="168692"/>
                      <a:pt x="1065250" y="173182"/>
                      <a:pt x="1089495" y="176646"/>
                    </a:cubicBezTo>
                    <a:cubicBezTo>
                      <a:pt x="1120668" y="173182"/>
                      <a:pt x="1151648" y="166255"/>
                      <a:pt x="1183013" y="166255"/>
                    </a:cubicBezTo>
                    <a:cubicBezTo>
                      <a:pt x="1246900" y="166255"/>
                      <a:pt x="1390807" y="180422"/>
                      <a:pt x="1463568" y="187037"/>
                    </a:cubicBezTo>
                    <a:cubicBezTo>
                      <a:pt x="1558155" y="218566"/>
                      <a:pt x="1408766" y="170202"/>
                      <a:pt x="1546695" y="207818"/>
                    </a:cubicBezTo>
                    <a:cubicBezTo>
                      <a:pt x="1567829" y="213582"/>
                      <a:pt x="1588259" y="221673"/>
                      <a:pt x="1609041" y="228600"/>
                    </a:cubicBezTo>
                    <a:cubicBezTo>
                      <a:pt x="1619432" y="232064"/>
                      <a:pt x="1631100" y="232916"/>
                      <a:pt x="1640213" y="238991"/>
                    </a:cubicBezTo>
                    <a:cubicBezTo>
                      <a:pt x="1650604" y="245918"/>
                      <a:pt x="1660216" y="254188"/>
                      <a:pt x="1671386" y="259773"/>
                    </a:cubicBezTo>
                    <a:cubicBezTo>
                      <a:pt x="1681183" y="264671"/>
                      <a:pt x="1692984" y="264845"/>
                      <a:pt x="1702559" y="270164"/>
                    </a:cubicBezTo>
                    <a:cubicBezTo>
                      <a:pt x="1809742" y="329711"/>
                      <a:pt x="1725543" y="298609"/>
                      <a:pt x="1796077" y="322118"/>
                    </a:cubicBezTo>
                    <a:cubicBezTo>
                      <a:pt x="1816307" y="382807"/>
                      <a:pt x="1790640" y="327071"/>
                      <a:pt x="1837641" y="374073"/>
                    </a:cubicBezTo>
                    <a:cubicBezTo>
                      <a:pt x="1846471" y="382904"/>
                      <a:pt x="1850427" y="395652"/>
                      <a:pt x="1858422" y="405246"/>
                    </a:cubicBezTo>
                    <a:cubicBezTo>
                      <a:pt x="1883422" y="435246"/>
                      <a:pt x="1890119" y="436768"/>
                      <a:pt x="1920768" y="457200"/>
                    </a:cubicBezTo>
                    <a:cubicBezTo>
                      <a:pt x="1976187" y="540329"/>
                      <a:pt x="1903450" y="439881"/>
                      <a:pt x="1972722" y="509155"/>
                    </a:cubicBezTo>
                    <a:cubicBezTo>
                      <a:pt x="1992865" y="529298"/>
                      <a:pt x="1995444" y="546146"/>
                      <a:pt x="2003895" y="571500"/>
                    </a:cubicBezTo>
                    <a:cubicBezTo>
                      <a:pt x="2000431" y="609600"/>
                      <a:pt x="1998914" y="647927"/>
                      <a:pt x="1993504" y="685800"/>
                    </a:cubicBezTo>
                    <a:cubicBezTo>
                      <a:pt x="1991955" y="696643"/>
                      <a:pt x="1990858" y="709228"/>
                      <a:pt x="1983113" y="716973"/>
                    </a:cubicBezTo>
                    <a:cubicBezTo>
                      <a:pt x="1975368" y="724718"/>
                      <a:pt x="1961737" y="722466"/>
                      <a:pt x="1951941" y="727364"/>
                    </a:cubicBezTo>
                    <a:cubicBezTo>
                      <a:pt x="1940771" y="732949"/>
                      <a:pt x="1931938" y="742561"/>
                      <a:pt x="1920768" y="748146"/>
                    </a:cubicBezTo>
                    <a:cubicBezTo>
                      <a:pt x="1878080" y="769490"/>
                      <a:pt x="1854959" y="755073"/>
                      <a:pt x="1806468" y="758537"/>
                    </a:cubicBezTo>
                    <a:close/>
                  </a:path>
                </a:pathLst>
              </a:custGeom>
              <a:solidFill>
                <a:srgbClr val="45473E"/>
              </a:solidFill>
              <a:ln w="25400" cap="flat" cmpd="sng" algn="ctr">
                <a:solidFill>
                  <a:srgbClr val="9AC2C0">
                    <a:shade val="50000"/>
                  </a:srgbClr>
                </a:solidFill>
                <a:prstDash val="solid"/>
              </a:ln>
              <a:effectLst/>
            </p:spPr>
            <p:txBody>
              <a:bodyPr anchor="ctr"/>
              <a:lstStyle/>
              <a:p>
                <a:pPr algn="ctr" defTabSz="914400">
                  <a:defRPr/>
                </a:pPr>
                <a:endParaRPr lang="en-US" kern="0">
                  <a:solidFill>
                    <a:srgbClr val="FFFFFF"/>
                  </a:solidFill>
                  <a:latin typeface="Verdana"/>
                  <a:cs typeface="Arial"/>
                </a:endParaRPr>
              </a:p>
            </p:txBody>
          </p:sp>
          <p:sp>
            <p:nvSpPr>
              <p:cNvPr id="10" name="Oval 9"/>
              <p:cNvSpPr/>
              <p:nvPr/>
            </p:nvSpPr>
            <p:spPr>
              <a:xfrm>
                <a:off x="8672445" y="1527464"/>
                <a:ext cx="471555" cy="436756"/>
              </a:xfrm>
              <a:prstGeom prst="ellipse">
                <a:avLst/>
              </a:prstGeom>
              <a:solidFill>
                <a:srgbClr val="FFFF00"/>
              </a:solidFill>
              <a:ln w="25400" cap="flat" cmpd="sng" algn="ctr">
                <a:solidFill>
                  <a:srgbClr val="9AC2C0">
                    <a:shade val="50000"/>
                  </a:srgbClr>
                </a:solidFill>
                <a:prstDash val="solid"/>
              </a:ln>
              <a:effectLst/>
            </p:spPr>
            <p:txBody>
              <a:bodyPr anchor="ctr"/>
              <a:lstStyle/>
              <a:p>
                <a:pPr algn="ctr" defTabSz="914400">
                  <a:defRPr/>
                </a:pPr>
                <a:endParaRPr lang="en-US" kern="0">
                  <a:solidFill>
                    <a:srgbClr val="FFFFFF"/>
                  </a:solidFill>
                  <a:latin typeface="Verdana"/>
                  <a:cs typeface="Arial"/>
                </a:endParaRPr>
              </a:p>
            </p:txBody>
          </p:sp>
        </p:grpSp>
        <p:cxnSp>
          <p:nvCxnSpPr>
            <p:cNvPr id="7" name="Straight Connector 6"/>
            <p:cNvCxnSpPr>
              <a:stCxn id="10" idx="4"/>
            </p:cNvCxnSpPr>
            <p:nvPr/>
          </p:nvCxnSpPr>
          <p:spPr>
            <a:xfrm rot="5400000">
              <a:off x="7638469" y="3016556"/>
              <a:ext cx="1813724" cy="0"/>
            </a:xfrm>
            <a:prstGeom prst="line">
              <a:avLst/>
            </a:prstGeom>
            <a:noFill/>
            <a:ln w="9525" cap="flat" cmpd="sng" algn="ctr">
              <a:solidFill>
                <a:srgbClr val="FFFF00"/>
              </a:solidFill>
              <a:prstDash val="solid"/>
            </a:ln>
            <a:effectLst/>
          </p:spPr>
        </p:cxnSp>
        <p:cxnSp>
          <p:nvCxnSpPr>
            <p:cNvPr id="8" name="Straight Connector 7"/>
            <p:cNvCxnSpPr/>
            <p:nvPr/>
          </p:nvCxnSpPr>
          <p:spPr>
            <a:xfrm>
              <a:off x="6144690" y="3272256"/>
              <a:ext cx="2386352" cy="651162"/>
            </a:xfrm>
            <a:prstGeom prst="line">
              <a:avLst/>
            </a:prstGeom>
            <a:noFill/>
            <a:ln w="9525" cap="flat" cmpd="sng" algn="ctr">
              <a:solidFill>
                <a:srgbClr val="FFFF00"/>
              </a:solidFill>
              <a:prstDash val="solid"/>
            </a:ln>
            <a:effectLst/>
          </p:spPr>
        </p:cxnSp>
      </p:grpSp>
      <p:sp>
        <p:nvSpPr>
          <p:cNvPr id="11" name="Freeform 10"/>
          <p:cNvSpPr/>
          <p:nvPr/>
        </p:nvSpPr>
        <p:spPr>
          <a:xfrm>
            <a:off x="5154613" y="2235200"/>
            <a:ext cx="1695450" cy="1058863"/>
          </a:xfrm>
          <a:custGeom>
            <a:avLst/>
            <a:gdLst>
              <a:gd name="connsiteX0" fmla="*/ 561109 w 1694280"/>
              <a:gd name="connsiteY0" fmla="*/ 903130 h 1058994"/>
              <a:gd name="connsiteX1" fmla="*/ 581891 w 1694280"/>
              <a:gd name="connsiteY1" fmla="*/ 799221 h 1058994"/>
              <a:gd name="connsiteX2" fmla="*/ 613063 w 1694280"/>
              <a:gd name="connsiteY2" fmla="*/ 736875 h 1058994"/>
              <a:gd name="connsiteX3" fmla="*/ 623454 w 1694280"/>
              <a:gd name="connsiteY3" fmla="*/ 632966 h 1058994"/>
              <a:gd name="connsiteX4" fmla="*/ 654627 w 1694280"/>
              <a:gd name="connsiteY4" fmla="*/ 612185 h 1058994"/>
              <a:gd name="connsiteX5" fmla="*/ 633845 w 1694280"/>
              <a:gd name="connsiteY5" fmla="*/ 529057 h 1058994"/>
              <a:gd name="connsiteX6" fmla="*/ 644236 w 1694280"/>
              <a:gd name="connsiteY6" fmla="*/ 466712 h 1058994"/>
              <a:gd name="connsiteX7" fmla="*/ 665018 w 1694280"/>
              <a:gd name="connsiteY7" fmla="*/ 404366 h 1058994"/>
              <a:gd name="connsiteX8" fmla="*/ 633845 w 1694280"/>
              <a:gd name="connsiteY8" fmla="*/ 383585 h 1058994"/>
              <a:gd name="connsiteX9" fmla="*/ 602672 w 1694280"/>
              <a:gd name="connsiteY9" fmla="*/ 373194 h 1058994"/>
              <a:gd name="connsiteX10" fmla="*/ 571500 w 1694280"/>
              <a:gd name="connsiteY10" fmla="*/ 342021 h 1058994"/>
              <a:gd name="connsiteX11" fmla="*/ 561109 w 1694280"/>
              <a:gd name="connsiteY11" fmla="*/ 310848 h 1058994"/>
              <a:gd name="connsiteX12" fmla="*/ 436418 w 1694280"/>
              <a:gd name="connsiteY12" fmla="*/ 258894 h 1058994"/>
              <a:gd name="connsiteX13" fmla="*/ 415636 w 1694280"/>
              <a:gd name="connsiteY13" fmla="*/ 227721 h 1058994"/>
              <a:gd name="connsiteX14" fmla="*/ 353291 w 1694280"/>
              <a:gd name="connsiteY14" fmla="*/ 217330 h 1058994"/>
              <a:gd name="connsiteX15" fmla="*/ 301336 w 1694280"/>
              <a:gd name="connsiteY15" fmla="*/ 206939 h 1058994"/>
              <a:gd name="connsiteX16" fmla="*/ 270163 w 1694280"/>
              <a:gd name="connsiteY16" fmla="*/ 186157 h 1058994"/>
              <a:gd name="connsiteX17" fmla="*/ 197427 w 1694280"/>
              <a:gd name="connsiteY17" fmla="*/ 165375 h 1058994"/>
              <a:gd name="connsiteX18" fmla="*/ 135082 w 1694280"/>
              <a:gd name="connsiteY18" fmla="*/ 144594 h 1058994"/>
              <a:gd name="connsiteX19" fmla="*/ 103909 w 1694280"/>
              <a:gd name="connsiteY19" fmla="*/ 134203 h 1058994"/>
              <a:gd name="connsiteX20" fmla="*/ 62345 w 1694280"/>
              <a:gd name="connsiteY20" fmla="*/ 123812 h 1058994"/>
              <a:gd name="connsiteX21" fmla="*/ 0 w 1694280"/>
              <a:gd name="connsiteY21" fmla="*/ 103030 h 1058994"/>
              <a:gd name="connsiteX22" fmla="*/ 31172 w 1694280"/>
              <a:gd name="connsiteY22" fmla="*/ 82248 h 1058994"/>
              <a:gd name="connsiteX23" fmla="*/ 218209 w 1694280"/>
              <a:gd name="connsiteY23" fmla="*/ 61466 h 1058994"/>
              <a:gd name="connsiteX24" fmla="*/ 561109 w 1694280"/>
              <a:gd name="connsiteY24" fmla="*/ 51075 h 1058994"/>
              <a:gd name="connsiteX25" fmla="*/ 665018 w 1694280"/>
              <a:gd name="connsiteY25" fmla="*/ 30294 h 1058994"/>
              <a:gd name="connsiteX26" fmla="*/ 893618 w 1694280"/>
              <a:gd name="connsiteY26" fmla="*/ 19903 h 1058994"/>
              <a:gd name="connsiteX27" fmla="*/ 1340427 w 1694280"/>
              <a:gd name="connsiteY27" fmla="*/ 19903 h 1058994"/>
              <a:gd name="connsiteX28" fmla="*/ 1371600 w 1694280"/>
              <a:gd name="connsiteY28" fmla="*/ 30294 h 1058994"/>
              <a:gd name="connsiteX29" fmla="*/ 1475509 w 1694280"/>
              <a:gd name="connsiteY29" fmla="*/ 61466 h 1058994"/>
              <a:gd name="connsiteX30" fmla="*/ 1537854 w 1694280"/>
              <a:gd name="connsiteY30" fmla="*/ 103030 h 1058994"/>
              <a:gd name="connsiteX31" fmla="*/ 1569027 w 1694280"/>
              <a:gd name="connsiteY31" fmla="*/ 123812 h 1058994"/>
              <a:gd name="connsiteX32" fmla="*/ 1600200 w 1694280"/>
              <a:gd name="connsiteY32" fmla="*/ 134203 h 1058994"/>
              <a:gd name="connsiteX33" fmla="*/ 1672936 w 1694280"/>
              <a:gd name="connsiteY33" fmla="*/ 217330 h 1058994"/>
              <a:gd name="connsiteX34" fmla="*/ 1693718 w 1694280"/>
              <a:gd name="connsiteY34" fmla="*/ 279675 h 1058994"/>
              <a:gd name="connsiteX35" fmla="*/ 1683327 w 1694280"/>
              <a:gd name="connsiteY35" fmla="*/ 352412 h 1058994"/>
              <a:gd name="connsiteX36" fmla="*/ 1652154 w 1694280"/>
              <a:gd name="connsiteY36" fmla="*/ 362803 h 1058994"/>
              <a:gd name="connsiteX37" fmla="*/ 1620982 w 1694280"/>
              <a:gd name="connsiteY37" fmla="*/ 383585 h 1058994"/>
              <a:gd name="connsiteX38" fmla="*/ 1558636 w 1694280"/>
              <a:gd name="connsiteY38" fmla="*/ 404366 h 1058994"/>
              <a:gd name="connsiteX39" fmla="*/ 1527463 w 1694280"/>
              <a:gd name="connsiteY39" fmla="*/ 414757 h 1058994"/>
              <a:gd name="connsiteX40" fmla="*/ 1413163 w 1694280"/>
              <a:gd name="connsiteY40" fmla="*/ 445930 h 1058994"/>
              <a:gd name="connsiteX41" fmla="*/ 1392382 w 1694280"/>
              <a:gd name="connsiteY41" fmla="*/ 508275 h 1058994"/>
              <a:gd name="connsiteX42" fmla="*/ 1361209 w 1694280"/>
              <a:gd name="connsiteY42" fmla="*/ 684921 h 1058994"/>
              <a:gd name="connsiteX43" fmla="*/ 1402772 w 1694280"/>
              <a:gd name="connsiteY43" fmla="*/ 726485 h 1058994"/>
              <a:gd name="connsiteX44" fmla="*/ 1423554 w 1694280"/>
              <a:gd name="connsiteY44" fmla="*/ 757657 h 1058994"/>
              <a:gd name="connsiteX45" fmla="*/ 1423554 w 1694280"/>
              <a:gd name="connsiteY45" fmla="*/ 851175 h 1058994"/>
              <a:gd name="connsiteX46" fmla="*/ 1392382 w 1694280"/>
              <a:gd name="connsiteY46" fmla="*/ 871957 h 1058994"/>
              <a:gd name="connsiteX47" fmla="*/ 1402772 w 1694280"/>
              <a:gd name="connsiteY47" fmla="*/ 923912 h 1058994"/>
              <a:gd name="connsiteX48" fmla="*/ 1433945 w 1694280"/>
              <a:gd name="connsiteY48" fmla="*/ 944694 h 1058994"/>
              <a:gd name="connsiteX49" fmla="*/ 1454727 w 1694280"/>
              <a:gd name="connsiteY49" fmla="*/ 975866 h 1058994"/>
              <a:gd name="connsiteX50" fmla="*/ 1444336 w 1694280"/>
              <a:gd name="connsiteY50" fmla="*/ 1048603 h 1058994"/>
              <a:gd name="connsiteX51" fmla="*/ 1413163 w 1694280"/>
              <a:gd name="connsiteY51" fmla="*/ 1058994 h 1058994"/>
              <a:gd name="connsiteX52" fmla="*/ 924791 w 1694280"/>
              <a:gd name="connsiteY52" fmla="*/ 1048603 h 1058994"/>
              <a:gd name="connsiteX53" fmla="*/ 779318 w 1694280"/>
              <a:gd name="connsiteY53" fmla="*/ 1027821 h 1058994"/>
              <a:gd name="connsiteX54" fmla="*/ 716972 w 1694280"/>
              <a:gd name="connsiteY54" fmla="*/ 1017430 h 1058994"/>
              <a:gd name="connsiteX55" fmla="*/ 685800 w 1694280"/>
              <a:gd name="connsiteY55" fmla="*/ 1007039 h 1058994"/>
              <a:gd name="connsiteX56" fmla="*/ 623454 w 1694280"/>
              <a:gd name="connsiteY56" fmla="*/ 965475 h 1058994"/>
              <a:gd name="connsiteX57" fmla="*/ 592282 w 1694280"/>
              <a:gd name="connsiteY57" fmla="*/ 955085 h 1058994"/>
              <a:gd name="connsiteX58" fmla="*/ 561109 w 1694280"/>
              <a:gd name="connsiteY58" fmla="*/ 934303 h 1058994"/>
              <a:gd name="connsiteX59" fmla="*/ 561109 w 1694280"/>
              <a:gd name="connsiteY59" fmla="*/ 903130 h 105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694280" h="1058994">
                <a:moveTo>
                  <a:pt x="561109" y="903130"/>
                </a:moveTo>
                <a:cubicBezTo>
                  <a:pt x="564573" y="880616"/>
                  <a:pt x="567382" y="828240"/>
                  <a:pt x="581891" y="799221"/>
                </a:cubicBezTo>
                <a:cubicBezTo>
                  <a:pt x="622176" y="718648"/>
                  <a:pt x="586945" y="815230"/>
                  <a:pt x="613063" y="736875"/>
                </a:cubicBezTo>
                <a:cubicBezTo>
                  <a:pt x="616527" y="702239"/>
                  <a:pt x="612446" y="665989"/>
                  <a:pt x="623454" y="632966"/>
                </a:cubicBezTo>
                <a:cubicBezTo>
                  <a:pt x="627403" y="621119"/>
                  <a:pt x="651196" y="624193"/>
                  <a:pt x="654627" y="612185"/>
                </a:cubicBezTo>
                <a:cubicBezTo>
                  <a:pt x="658485" y="598681"/>
                  <a:pt x="639652" y="546477"/>
                  <a:pt x="633845" y="529057"/>
                </a:cubicBezTo>
                <a:cubicBezTo>
                  <a:pt x="637309" y="508275"/>
                  <a:pt x="639126" y="487151"/>
                  <a:pt x="644236" y="466712"/>
                </a:cubicBezTo>
                <a:cubicBezTo>
                  <a:pt x="649549" y="445460"/>
                  <a:pt x="665018" y="404366"/>
                  <a:pt x="665018" y="404366"/>
                </a:cubicBezTo>
                <a:cubicBezTo>
                  <a:pt x="654627" y="397439"/>
                  <a:pt x="645015" y="389170"/>
                  <a:pt x="633845" y="383585"/>
                </a:cubicBezTo>
                <a:cubicBezTo>
                  <a:pt x="624048" y="378687"/>
                  <a:pt x="611785" y="379270"/>
                  <a:pt x="602672" y="373194"/>
                </a:cubicBezTo>
                <a:cubicBezTo>
                  <a:pt x="590445" y="365043"/>
                  <a:pt x="581891" y="352412"/>
                  <a:pt x="571500" y="342021"/>
                </a:cubicBezTo>
                <a:cubicBezTo>
                  <a:pt x="568036" y="331630"/>
                  <a:pt x="564118" y="321380"/>
                  <a:pt x="561109" y="310848"/>
                </a:cubicBezTo>
                <a:cubicBezTo>
                  <a:pt x="538554" y="231908"/>
                  <a:pt x="572668" y="271280"/>
                  <a:pt x="436418" y="258894"/>
                </a:cubicBezTo>
                <a:cubicBezTo>
                  <a:pt x="429491" y="248503"/>
                  <a:pt x="426806" y="233306"/>
                  <a:pt x="415636" y="227721"/>
                </a:cubicBezTo>
                <a:cubicBezTo>
                  <a:pt x="396792" y="218299"/>
                  <a:pt x="374019" y="221099"/>
                  <a:pt x="353291" y="217330"/>
                </a:cubicBezTo>
                <a:cubicBezTo>
                  <a:pt x="335915" y="214171"/>
                  <a:pt x="318654" y="210403"/>
                  <a:pt x="301336" y="206939"/>
                </a:cubicBezTo>
                <a:cubicBezTo>
                  <a:pt x="290945" y="200012"/>
                  <a:pt x="281333" y="191742"/>
                  <a:pt x="270163" y="186157"/>
                </a:cubicBezTo>
                <a:cubicBezTo>
                  <a:pt x="252702" y="177426"/>
                  <a:pt x="214074" y="170369"/>
                  <a:pt x="197427" y="165375"/>
                </a:cubicBezTo>
                <a:cubicBezTo>
                  <a:pt x="176445" y="159081"/>
                  <a:pt x="155864" y="151521"/>
                  <a:pt x="135082" y="144594"/>
                </a:cubicBezTo>
                <a:cubicBezTo>
                  <a:pt x="124691" y="141130"/>
                  <a:pt x="114535" y="136860"/>
                  <a:pt x="103909" y="134203"/>
                </a:cubicBezTo>
                <a:cubicBezTo>
                  <a:pt x="90054" y="130739"/>
                  <a:pt x="76024" y="127916"/>
                  <a:pt x="62345" y="123812"/>
                </a:cubicBezTo>
                <a:cubicBezTo>
                  <a:pt x="41363" y="117517"/>
                  <a:pt x="0" y="103030"/>
                  <a:pt x="0" y="103030"/>
                </a:cubicBezTo>
                <a:cubicBezTo>
                  <a:pt x="10391" y="96103"/>
                  <a:pt x="19325" y="86197"/>
                  <a:pt x="31172" y="82248"/>
                </a:cubicBezTo>
                <a:cubicBezTo>
                  <a:pt x="65047" y="70956"/>
                  <a:pt x="210325" y="61816"/>
                  <a:pt x="218209" y="61466"/>
                </a:cubicBezTo>
                <a:cubicBezTo>
                  <a:pt x="332449" y="56389"/>
                  <a:pt x="446809" y="54539"/>
                  <a:pt x="561109" y="51075"/>
                </a:cubicBezTo>
                <a:cubicBezTo>
                  <a:pt x="595479" y="42483"/>
                  <a:pt x="629354" y="32841"/>
                  <a:pt x="665018" y="30294"/>
                </a:cubicBezTo>
                <a:cubicBezTo>
                  <a:pt x="741103" y="24859"/>
                  <a:pt x="817418" y="23367"/>
                  <a:pt x="893618" y="19903"/>
                </a:cubicBezTo>
                <a:cubicBezTo>
                  <a:pt x="1092648" y="0"/>
                  <a:pt x="1024048" y="2326"/>
                  <a:pt x="1340427" y="19903"/>
                </a:cubicBezTo>
                <a:cubicBezTo>
                  <a:pt x="1351363" y="20511"/>
                  <a:pt x="1361068" y="27285"/>
                  <a:pt x="1371600" y="30294"/>
                </a:cubicBezTo>
                <a:cubicBezTo>
                  <a:pt x="1397009" y="37554"/>
                  <a:pt x="1456994" y="49122"/>
                  <a:pt x="1475509" y="61466"/>
                </a:cubicBezTo>
                <a:lnTo>
                  <a:pt x="1537854" y="103030"/>
                </a:lnTo>
                <a:cubicBezTo>
                  <a:pt x="1548245" y="109957"/>
                  <a:pt x="1557179" y="119863"/>
                  <a:pt x="1569027" y="123812"/>
                </a:cubicBezTo>
                <a:lnTo>
                  <a:pt x="1600200" y="134203"/>
                </a:lnTo>
                <a:cubicBezTo>
                  <a:pt x="1636567" y="158448"/>
                  <a:pt x="1655618" y="165377"/>
                  <a:pt x="1672936" y="217330"/>
                </a:cubicBezTo>
                <a:lnTo>
                  <a:pt x="1693718" y="279675"/>
                </a:lnTo>
                <a:cubicBezTo>
                  <a:pt x="1690254" y="303921"/>
                  <a:pt x="1694280" y="330506"/>
                  <a:pt x="1683327" y="352412"/>
                </a:cubicBezTo>
                <a:cubicBezTo>
                  <a:pt x="1678429" y="362209"/>
                  <a:pt x="1661951" y="357905"/>
                  <a:pt x="1652154" y="362803"/>
                </a:cubicBezTo>
                <a:cubicBezTo>
                  <a:pt x="1640984" y="368388"/>
                  <a:pt x="1632394" y="378513"/>
                  <a:pt x="1620982" y="383585"/>
                </a:cubicBezTo>
                <a:cubicBezTo>
                  <a:pt x="1600964" y="392482"/>
                  <a:pt x="1579418" y="397439"/>
                  <a:pt x="1558636" y="404366"/>
                </a:cubicBezTo>
                <a:cubicBezTo>
                  <a:pt x="1548245" y="407830"/>
                  <a:pt x="1538089" y="412100"/>
                  <a:pt x="1527463" y="414757"/>
                </a:cubicBezTo>
                <a:cubicBezTo>
                  <a:pt x="1433710" y="438196"/>
                  <a:pt x="1471432" y="426507"/>
                  <a:pt x="1413163" y="445930"/>
                </a:cubicBezTo>
                <a:cubicBezTo>
                  <a:pt x="1406236" y="466712"/>
                  <a:pt x="1393943" y="486425"/>
                  <a:pt x="1392382" y="508275"/>
                </a:cubicBezTo>
                <a:cubicBezTo>
                  <a:pt x="1381101" y="666205"/>
                  <a:pt x="1408957" y="613298"/>
                  <a:pt x="1361209" y="684921"/>
                </a:cubicBezTo>
                <a:cubicBezTo>
                  <a:pt x="1383880" y="752934"/>
                  <a:pt x="1352393" y="686182"/>
                  <a:pt x="1402772" y="726485"/>
                </a:cubicBezTo>
                <a:cubicBezTo>
                  <a:pt x="1412524" y="734286"/>
                  <a:pt x="1416627" y="747266"/>
                  <a:pt x="1423554" y="757657"/>
                </a:cubicBezTo>
                <a:cubicBezTo>
                  <a:pt x="1435537" y="793606"/>
                  <a:pt x="1445499" y="807285"/>
                  <a:pt x="1423554" y="851175"/>
                </a:cubicBezTo>
                <a:cubicBezTo>
                  <a:pt x="1417969" y="862345"/>
                  <a:pt x="1402773" y="865030"/>
                  <a:pt x="1392382" y="871957"/>
                </a:cubicBezTo>
                <a:cubicBezTo>
                  <a:pt x="1395845" y="889275"/>
                  <a:pt x="1394010" y="908578"/>
                  <a:pt x="1402772" y="923912"/>
                </a:cubicBezTo>
                <a:cubicBezTo>
                  <a:pt x="1408968" y="934755"/>
                  <a:pt x="1425114" y="935863"/>
                  <a:pt x="1433945" y="944694"/>
                </a:cubicBezTo>
                <a:cubicBezTo>
                  <a:pt x="1442776" y="953524"/>
                  <a:pt x="1447800" y="965475"/>
                  <a:pt x="1454727" y="975866"/>
                </a:cubicBezTo>
                <a:cubicBezTo>
                  <a:pt x="1451263" y="1000112"/>
                  <a:pt x="1455289" y="1026697"/>
                  <a:pt x="1444336" y="1048603"/>
                </a:cubicBezTo>
                <a:cubicBezTo>
                  <a:pt x="1439438" y="1058400"/>
                  <a:pt x="1424116" y="1058994"/>
                  <a:pt x="1413163" y="1058994"/>
                </a:cubicBezTo>
                <a:cubicBezTo>
                  <a:pt x="1250335" y="1058994"/>
                  <a:pt x="1087582" y="1052067"/>
                  <a:pt x="924791" y="1048603"/>
                </a:cubicBezTo>
                <a:cubicBezTo>
                  <a:pt x="839765" y="1027347"/>
                  <a:pt x="921061" y="1045539"/>
                  <a:pt x="779318" y="1027821"/>
                </a:cubicBezTo>
                <a:cubicBezTo>
                  <a:pt x="758412" y="1025208"/>
                  <a:pt x="737754" y="1020894"/>
                  <a:pt x="716972" y="1017430"/>
                </a:cubicBezTo>
                <a:cubicBezTo>
                  <a:pt x="706581" y="1013966"/>
                  <a:pt x="695374" y="1012358"/>
                  <a:pt x="685800" y="1007039"/>
                </a:cubicBezTo>
                <a:cubicBezTo>
                  <a:pt x="663966" y="994909"/>
                  <a:pt x="647149" y="973373"/>
                  <a:pt x="623454" y="965475"/>
                </a:cubicBezTo>
                <a:lnTo>
                  <a:pt x="592282" y="955085"/>
                </a:lnTo>
                <a:cubicBezTo>
                  <a:pt x="581891" y="948158"/>
                  <a:pt x="568910" y="944055"/>
                  <a:pt x="561109" y="934303"/>
                </a:cubicBezTo>
                <a:cubicBezTo>
                  <a:pt x="533542" y="899844"/>
                  <a:pt x="557645" y="925644"/>
                  <a:pt x="561109" y="903130"/>
                </a:cubicBezTo>
                <a:close/>
              </a:path>
            </a:pathLst>
          </a:custGeom>
          <a:gradFill flip="none" rotWithShape="1">
            <a:gsLst>
              <a:gs pos="0">
                <a:srgbClr val="DDDDDD">
                  <a:shade val="30000"/>
                  <a:satMod val="115000"/>
                </a:srgbClr>
              </a:gs>
              <a:gs pos="50000">
                <a:srgbClr val="DDDDDD">
                  <a:shade val="67500"/>
                  <a:satMod val="115000"/>
                </a:srgbClr>
              </a:gs>
              <a:gs pos="100000">
                <a:srgbClr val="DDDDDD">
                  <a:shade val="100000"/>
                  <a:satMod val="115000"/>
                </a:srgbClr>
              </a:gs>
            </a:gsLst>
            <a:lin ang="16200000" scaled="1"/>
            <a:tileRect/>
          </a:gradFill>
          <a:ln w="25400" cap="flat" cmpd="sng" algn="ctr">
            <a:solidFill>
              <a:srgbClr val="9AC2C0">
                <a:shade val="50000"/>
              </a:srgbClr>
            </a:solidFill>
            <a:prstDash val="solid"/>
          </a:ln>
          <a:effectLst/>
        </p:spPr>
        <p:txBody>
          <a:bodyPr anchor="ctr"/>
          <a:lstStyle/>
          <a:p>
            <a:pPr algn="ctr" defTabSz="914400">
              <a:defRPr/>
            </a:pPr>
            <a:endParaRPr lang="en-US" kern="0">
              <a:solidFill>
                <a:srgbClr val="FFFFFF"/>
              </a:solidFill>
              <a:latin typeface="Verdana"/>
              <a:cs typeface="Arial"/>
            </a:endParaRPr>
          </a:p>
        </p:txBody>
      </p:sp>
      <p:sp>
        <p:nvSpPr>
          <p:cNvPr id="12" name="Freeform 11"/>
          <p:cNvSpPr/>
          <p:nvPr/>
        </p:nvSpPr>
        <p:spPr>
          <a:xfrm>
            <a:off x="5715000" y="3024188"/>
            <a:ext cx="877888" cy="269875"/>
          </a:xfrm>
          <a:custGeom>
            <a:avLst/>
            <a:gdLst>
              <a:gd name="connsiteX0" fmla="*/ 0 w 878312"/>
              <a:gd name="connsiteY0" fmla="*/ 135081 h 270163"/>
              <a:gd name="connsiteX1" fmla="*/ 10391 w 878312"/>
              <a:gd name="connsiteY1" fmla="*/ 103909 h 270163"/>
              <a:gd name="connsiteX2" fmla="*/ 72736 w 878312"/>
              <a:gd name="connsiteY2" fmla="*/ 72736 h 270163"/>
              <a:gd name="connsiteX3" fmla="*/ 93518 w 878312"/>
              <a:gd name="connsiteY3" fmla="*/ 41563 h 270163"/>
              <a:gd name="connsiteX4" fmla="*/ 155864 w 878312"/>
              <a:gd name="connsiteY4" fmla="*/ 31172 h 270163"/>
              <a:gd name="connsiteX5" fmla="*/ 197427 w 878312"/>
              <a:gd name="connsiteY5" fmla="*/ 20781 h 270163"/>
              <a:gd name="connsiteX6" fmla="*/ 228600 w 878312"/>
              <a:gd name="connsiteY6" fmla="*/ 10390 h 270163"/>
              <a:gd name="connsiteX7" fmla="*/ 436418 w 878312"/>
              <a:gd name="connsiteY7" fmla="*/ 0 h 270163"/>
              <a:gd name="connsiteX8" fmla="*/ 540327 w 878312"/>
              <a:gd name="connsiteY8" fmla="*/ 10390 h 270163"/>
              <a:gd name="connsiteX9" fmla="*/ 602673 w 878312"/>
              <a:gd name="connsiteY9" fmla="*/ 41563 h 270163"/>
              <a:gd name="connsiteX10" fmla="*/ 665018 w 878312"/>
              <a:gd name="connsiteY10" fmla="*/ 62345 h 270163"/>
              <a:gd name="connsiteX11" fmla="*/ 727364 w 878312"/>
              <a:gd name="connsiteY11" fmla="*/ 93518 h 270163"/>
              <a:gd name="connsiteX12" fmla="*/ 789709 w 878312"/>
              <a:gd name="connsiteY12" fmla="*/ 114300 h 270163"/>
              <a:gd name="connsiteX13" fmla="*/ 841664 w 878312"/>
              <a:gd name="connsiteY13" fmla="*/ 155863 h 270163"/>
              <a:gd name="connsiteX14" fmla="*/ 862445 w 878312"/>
              <a:gd name="connsiteY14" fmla="*/ 187036 h 270163"/>
              <a:gd name="connsiteX15" fmla="*/ 872836 w 878312"/>
              <a:gd name="connsiteY15" fmla="*/ 270163 h 27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8312" h="270163">
                <a:moveTo>
                  <a:pt x="0" y="135081"/>
                </a:moveTo>
                <a:cubicBezTo>
                  <a:pt x="3464" y="124690"/>
                  <a:pt x="3549" y="112462"/>
                  <a:pt x="10391" y="103909"/>
                </a:cubicBezTo>
                <a:cubicBezTo>
                  <a:pt x="25041" y="85597"/>
                  <a:pt x="52201" y="79581"/>
                  <a:pt x="72736" y="72736"/>
                </a:cubicBezTo>
                <a:cubicBezTo>
                  <a:pt x="79663" y="62345"/>
                  <a:pt x="82348" y="47148"/>
                  <a:pt x="93518" y="41563"/>
                </a:cubicBezTo>
                <a:cubicBezTo>
                  <a:pt x="112362" y="32141"/>
                  <a:pt x="135204" y="35304"/>
                  <a:pt x="155864" y="31172"/>
                </a:cubicBezTo>
                <a:cubicBezTo>
                  <a:pt x="169867" y="28371"/>
                  <a:pt x="183696" y="24704"/>
                  <a:pt x="197427" y="20781"/>
                </a:cubicBezTo>
                <a:cubicBezTo>
                  <a:pt x="207959" y="17772"/>
                  <a:pt x="217688" y="11339"/>
                  <a:pt x="228600" y="10390"/>
                </a:cubicBezTo>
                <a:cubicBezTo>
                  <a:pt x="297698" y="4382"/>
                  <a:pt x="367145" y="3463"/>
                  <a:pt x="436418" y="0"/>
                </a:cubicBezTo>
                <a:cubicBezTo>
                  <a:pt x="471054" y="3463"/>
                  <a:pt x="505923" y="5097"/>
                  <a:pt x="540327" y="10390"/>
                </a:cubicBezTo>
                <a:cubicBezTo>
                  <a:pt x="583794" y="17077"/>
                  <a:pt x="561877" y="23431"/>
                  <a:pt x="602673" y="41563"/>
                </a:cubicBezTo>
                <a:cubicBezTo>
                  <a:pt x="622691" y="50460"/>
                  <a:pt x="644236" y="55418"/>
                  <a:pt x="665018" y="62345"/>
                </a:cubicBezTo>
                <a:cubicBezTo>
                  <a:pt x="778705" y="100241"/>
                  <a:pt x="606505" y="39803"/>
                  <a:pt x="727364" y="93518"/>
                </a:cubicBezTo>
                <a:cubicBezTo>
                  <a:pt x="747382" y="102415"/>
                  <a:pt x="789709" y="114300"/>
                  <a:pt x="789709" y="114300"/>
                </a:cubicBezTo>
                <a:cubicBezTo>
                  <a:pt x="849271" y="203640"/>
                  <a:pt x="769960" y="98499"/>
                  <a:pt x="841664" y="155863"/>
                </a:cubicBezTo>
                <a:cubicBezTo>
                  <a:pt x="851416" y="163664"/>
                  <a:pt x="856860" y="175866"/>
                  <a:pt x="862445" y="187036"/>
                </a:cubicBezTo>
                <a:cubicBezTo>
                  <a:pt x="878312" y="218772"/>
                  <a:pt x="872836" y="232342"/>
                  <a:pt x="872836" y="270163"/>
                </a:cubicBezTo>
              </a:path>
            </a:pathLst>
          </a:custGeom>
          <a:noFill/>
          <a:ln w="9525" cap="flat" cmpd="sng" algn="ctr">
            <a:solidFill>
              <a:srgbClr val="9AC2C0">
                <a:shade val="95000"/>
                <a:satMod val="105000"/>
              </a:srgbClr>
            </a:solidFill>
            <a:prstDash val="dash"/>
          </a:ln>
          <a:effectLst/>
        </p:spPr>
        <p:txBody>
          <a:bodyPr anchor="ctr"/>
          <a:lstStyle/>
          <a:p>
            <a:pPr algn="ctr" defTabSz="914400">
              <a:defRPr/>
            </a:pPr>
            <a:endParaRPr lang="en-US" kern="0">
              <a:solidFill>
                <a:srgbClr val="FFFFFF"/>
              </a:solidFill>
              <a:latin typeface="Verdana"/>
              <a:cs typeface="Arial"/>
            </a:endParaRPr>
          </a:p>
        </p:txBody>
      </p:sp>
      <p:sp>
        <p:nvSpPr>
          <p:cNvPr id="13" name="Freeform 12"/>
          <p:cNvSpPr/>
          <p:nvPr/>
        </p:nvSpPr>
        <p:spPr>
          <a:xfrm>
            <a:off x="5154613" y="2235200"/>
            <a:ext cx="1695450" cy="1058863"/>
          </a:xfrm>
          <a:custGeom>
            <a:avLst/>
            <a:gdLst>
              <a:gd name="connsiteX0" fmla="*/ 561109 w 1694280"/>
              <a:gd name="connsiteY0" fmla="*/ 903130 h 1058994"/>
              <a:gd name="connsiteX1" fmla="*/ 581891 w 1694280"/>
              <a:gd name="connsiteY1" fmla="*/ 799221 h 1058994"/>
              <a:gd name="connsiteX2" fmla="*/ 613063 w 1694280"/>
              <a:gd name="connsiteY2" fmla="*/ 736875 h 1058994"/>
              <a:gd name="connsiteX3" fmla="*/ 623454 w 1694280"/>
              <a:gd name="connsiteY3" fmla="*/ 632966 h 1058994"/>
              <a:gd name="connsiteX4" fmla="*/ 654627 w 1694280"/>
              <a:gd name="connsiteY4" fmla="*/ 612185 h 1058994"/>
              <a:gd name="connsiteX5" fmla="*/ 633845 w 1694280"/>
              <a:gd name="connsiteY5" fmla="*/ 529057 h 1058994"/>
              <a:gd name="connsiteX6" fmla="*/ 644236 w 1694280"/>
              <a:gd name="connsiteY6" fmla="*/ 466712 h 1058994"/>
              <a:gd name="connsiteX7" fmla="*/ 665018 w 1694280"/>
              <a:gd name="connsiteY7" fmla="*/ 404366 h 1058994"/>
              <a:gd name="connsiteX8" fmla="*/ 633845 w 1694280"/>
              <a:gd name="connsiteY8" fmla="*/ 383585 h 1058994"/>
              <a:gd name="connsiteX9" fmla="*/ 602672 w 1694280"/>
              <a:gd name="connsiteY9" fmla="*/ 373194 h 1058994"/>
              <a:gd name="connsiteX10" fmla="*/ 571500 w 1694280"/>
              <a:gd name="connsiteY10" fmla="*/ 342021 h 1058994"/>
              <a:gd name="connsiteX11" fmla="*/ 561109 w 1694280"/>
              <a:gd name="connsiteY11" fmla="*/ 310848 h 1058994"/>
              <a:gd name="connsiteX12" fmla="*/ 436418 w 1694280"/>
              <a:gd name="connsiteY12" fmla="*/ 258894 h 1058994"/>
              <a:gd name="connsiteX13" fmla="*/ 415636 w 1694280"/>
              <a:gd name="connsiteY13" fmla="*/ 227721 h 1058994"/>
              <a:gd name="connsiteX14" fmla="*/ 353291 w 1694280"/>
              <a:gd name="connsiteY14" fmla="*/ 217330 h 1058994"/>
              <a:gd name="connsiteX15" fmla="*/ 301336 w 1694280"/>
              <a:gd name="connsiteY15" fmla="*/ 206939 h 1058994"/>
              <a:gd name="connsiteX16" fmla="*/ 270163 w 1694280"/>
              <a:gd name="connsiteY16" fmla="*/ 186157 h 1058994"/>
              <a:gd name="connsiteX17" fmla="*/ 197427 w 1694280"/>
              <a:gd name="connsiteY17" fmla="*/ 165375 h 1058994"/>
              <a:gd name="connsiteX18" fmla="*/ 135082 w 1694280"/>
              <a:gd name="connsiteY18" fmla="*/ 144594 h 1058994"/>
              <a:gd name="connsiteX19" fmla="*/ 103909 w 1694280"/>
              <a:gd name="connsiteY19" fmla="*/ 134203 h 1058994"/>
              <a:gd name="connsiteX20" fmla="*/ 62345 w 1694280"/>
              <a:gd name="connsiteY20" fmla="*/ 123812 h 1058994"/>
              <a:gd name="connsiteX21" fmla="*/ 0 w 1694280"/>
              <a:gd name="connsiteY21" fmla="*/ 103030 h 1058994"/>
              <a:gd name="connsiteX22" fmla="*/ 31172 w 1694280"/>
              <a:gd name="connsiteY22" fmla="*/ 82248 h 1058994"/>
              <a:gd name="connsiteX23" fmla="*/ 218209 w 1694280"/>
              <a:gd name="connsiteY23" fmla="*/ 61466 h 1058994"/>
              <a:gd name="connsiteX24" fmla="*/ 561109 w 1694280"/>
              <a:gd name="connsiteY24" fmla="*/ 51075 h 1058994"/>
              <a:gd name="connsiteX25" fmla="*/ 665018 w 1694280"/>
              <a:gd name="connsiteY25" fmla="*/ 30294 h 1058994"/>
              <a:gd name="connsiteX26" fmla="*/ 893618 w 1694280"/>
              <a:gd name="connsiteY26" fmla="*/ 19903 h 1058994"/>
              <a:gd name="connsiteX27" fmla="*/ 1340427 w 1694280"/>
              <a:gd name="connsiteY27" fmla="*/ 19903 h 1058994"/>
              <a:gd name="connsiteX28" fmla="*/ 1371600 w 1694280"/>
              <a:gd name="connsiteY28" fmla="*/ 30294 h 1058994"/>
              <a:gd name="connsiteX29" fmla="*/ 1475509 w 1694280"/>
              <a:gd name="connsiteY29" fmla="*/ 61466 h 1058994"/>
              <a:gd name="connsiteX30" fmla="*/ 1537854 w 1694280"/>
              <a:gd name="connsiteY30" fmla="*/ 103030 h 1058994"/>
              <a:gd name="connsiteX31" fmla="*/ 1569027 w 1694280"/>
              <a:gd name="connsiteY31" fmla="*/ 123812 h 1058994"/>
              <a:gd name="connsiteX32" fmla="*/ 1600200 w 1694280"/>
              <a:gd name="connsiteY32" fmla="*/ 134203 h 1058994"/>
              <a:gd name="connsiteX33" fmla="*/ 1672936 w 1694280"/>
              <a:gd name="connsiteY33" fmla="*/ 217330 h 1058994"/>
              <a:gd name="connsiteX34" fmla="*/ 1693718 w 1694280"/>
              <a:gd name="connsiteY34" fmla="*/ 279675 h 1058994"/>
              <a:gd name="connsiteX35" fmla="*/ 1683327 w 1694280"/>
              <a:gd name="connsiteY35" fmla="*/ 352412 h 1058994"/>
              <a:gd name="connsiteX36" fmla="*/ 1652154 w 1694280"/>
              <a:gd name="connsiteY36" fmla="*/ 362803 h 1058994"/>
              <a:gd name="connsiteX37" fmla="*/ 1620982 w 1694280"/>
              <a:gd name="connsiteY37" fmla="*/ 383585 h 1058994"/>
              <a:gd name="connsiteX38" fmla="*/ 1558636 w 1694280"/>
              <a:gd name="connsiteY38" fmla="*/ 404366 h 1058994"/>
              <a:gd name="connsiteX39" fmla="*/ 1527463 w 1694280"/>
              <a:gd name="connsiteY39" fmla="*/ 414757 h 1058994"/>
              <a:gd name="connsiteX40" fmla="*/ 1413163 w 1694280"/>
              <a:gd name="connsiteY40" fmla="*/ 445930 h 1058994"/>
              <a:gd name="connsiteX41" fmla="*/ 1392382 w 1694280"/>
              <a:gd name="connsiteY41" fmla="*/ 508275 h 1058994"/>
              <a:gd name="connsiteX42" fmla="*/ 1361209 w 1694280"/>
              <a:gd name="connsiteY42" fmla="*/ 684921 h 1058994"/>
              <a:gd name="connsiteX43" fmla="*/ 1402772 w 1694280"/>
              <a:gd name="connsiteY43" fmla="*/ 726485 h 1058994"/>
              <a:gd name="connsiteX44" fmla="*/ 1423554 w 1694280"/>
              <a:gd name="connsiteY44" fmla="*/ 757657 h 1058994"/>
              <a:gd name="connsiteX45" fmla="*/ 1423554 w 1694280"/>
              <a:gd name="connsiteY45" fmla="*/ 851175 h 1058994"/>
              <a:gd name="connsiteX46" fmla="*/ 1392382 w 1694280"/>
              <a:gd name="connsiteY46" fmla="*/ 871957 h 1058994"/>
              <a:gd name="connsiteX47" fmla="*/ 1402772 w 1694280"/>
              <a:gd name="connsiteY47" fmla="*/ 923912 h 1058994"/>
              <a:gd name="connsiteX48" fmla="*/ 1433945 w 1694280"/>
              <a:gd name="connsiteY48" fmla="*/ 944694 h 1058994"/>
              <a:gd name="connsiteX49" fmla="*/ 1454727 w 1694280"/>
              <a:gd name="connsiteY49" fmla="*/ 975866 h 1058994"/>
              <a:gd name="connsiteX50" fmla="*/ 1444336 w 1694280"/>
              <a:gd name="connsiteY50" fmla="*/ 1048603 h 1058994"/>
              <a:gd name="connsiteX51" fmla="*/ 1413163 w 1694280"/>
              <a:gd name="connsiteY51" fmla="*/ 1058994 h 1058994"/>
              <a:gd name="connsiteX52" fmla="*/ 924791 w 1694280"/>
              <a:gd name="connsiteY52" fmla="*/ 1048603 h 1058994"/>
              <a:gd name="connsiteX53" fmla="*/ 779318 w 1694280"/>
              <a:gd name="connsiteY53" fmla="*/ 1027821 h 1058994"/>
              <a:gd name="connsiteX54" fmla="*/ 716972 w 1694280"/>
              <a:gd name="connsiteY54" fmla="*/ 1017430 h 1058994"/>
              <a:gd name="connsiteX55" fmla="*/ 685800 w 1694280"/>
              <a:gd name="connsiteY55" fmla="*/ 1007039 h 1058994"/>
              <a:gd name="connsiteX56" fmla="*/ 623454 w 1694280"/>
              <a:gd name="connsiteY56" fmla="*/ 965475 h 1058994"/>
              <a:gd name="connsiteX57" fmla="*/ 592282 w 1694280"/>
              <a:gd name="connsiteY57" fmla="*/ 955085 h 1058994"/>
              <a:gd name="connsiteX58" fmla="*/ 561109 w 1694280"/>
              <a:gd name="connsiteY58" fmla="*/ 934303 h 1058994"/>
              <a:gd name="connsiteX59" fmla="*/ 561109 w 1694280"/>
              <a:gd name="connsiteY59" fmla="*/ 903130 h 105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694280" h="1058994">
                <a:moveTo>
                  <a:pt x="561109" y="903130"/>
                </a:moveTo>
                <a:cubicBezTo>
                  <a:pt x="564573" y="880616"/>
                  <a:pt x="567382" y="828240"/>
                  <a:pt x="581891" y="799221"/>
                </a:cubicBezTo>
                <a:cubicBezTo>
                  <a:pt x="622176" y="718648"/>
                  <a:pt x="586945" y="815230"/>
                  <a:pt x="613063" y="736875"/>
                </a:cubicBezTo>
                <a:cubicBezTo>
                  <a:pt x="616527" y="702239"/>
                  <a:pt x="612446" y="665989"/>
                  <a:pt x="623454" y="632966"/>
                </a:cubicBezTo>
                <a:cubicBezTo>
                  <a:pt x="627403" y="621119"/>
                  <a:pt x="651196" y="624193"/>
                  <a:pt x="654627" y="612185"/>
                </a:cubicBezTo>
                <a:cubicBezTo>
                  <a:pt x="658485" y="598681"/>
                  <a:pt x="639652" y="546477"/>
                  <a:pt x="633845" y="529057"/>
                </a:cubicBezTo>
                <a:cubicBezTo>
                  <a:pt x="637309" y="508275"/>
                  <a:pt x="639126" y="487151"/>
                  <a:pt x="644236" y="466712"/>
                </a:cubicBezTo>
                <a:cubicBezTo>
                  <a:pt x="649549" y="445460"/>
                  <a:pt x="665018" y="404366"/>
                  <a:pt x="665018" y="404366"/>
                </a:cubicBezTo>
                <a:cubicBezTo>
                  <a:pt x="654627" y="397439"/>
                  <a:pt x="645015" y="389170"/>
                  <a:pt x="633845" y="383585"/>
                </a:cubicBezTo>
                <a:cubicBezTo>
                  <a:pt x="624048" y="378687"/>
                  <a:pt x="611785" y="379270"/>
                  <a:pt x="602672" y="373194"/>
                </a:cubicBezTo>
                <a:cubicBezTo>
                  <a:pt x="590445" y="365043"/>
                  <a:pt x="581891" y="352412"/>
                  <a:pt x="571500" y="342021"/>
                </a:cubicBezTo>
                <a:cubicBezTo>
                  <a:pt x="568036" y="331630"/>
                  <a:pt x="564118" y="321380"/>
                  <a:pt x="561109" y="310848"/>
                </a:cubicBezTo>
                <a:cubicBezTo>
                  <a:pt x="538554" y="231908"/>
                  <a:pt x="572668" y="271280"/>
                  <a:pt x="436418" y="258894"/>
                </a:cubicBezTo>
                <a:cubicBezTo>
                  <a:pt x="429491" y="248503"/>
                  <a:pt x="426806" y="233306"/>
                  <a:pt x="415636" y="227721"/>
                </a:cubicBezTo>
                <a:cubicBezTo>
                  <a:pt x="396792" y="218299"/>
                  <a:pt x="374019" y="221099"/>
                  <a:pt x="353291" y="217330"/>
                </a:cubicBezTo>
                <a:cubicBezTo>
                  <a:pt x="335915" y="214171"/>
                  <a:pt x="318654" y="210403"/>
                  <a:pt x="301336" y="206939"/>
                </a:cubicBezTo>
                <a:cubicBezTo>
                  <a:pt x="290945" y="200012"/>
                  <a:pt x="281333" y="191742"/>
                  <a:pt x="270163" y="186157"/>
                </a:cubicBezTo>
                <a:cubicBezTo>
                  <a:pt x="252702" y="177426"/>
                  <a:pt x="214074" y="170369"/>
                  <a:pt x="197427" y="165375"/>
                </a:cubicBezTo>
                <a:cubicBezTo>
                  <a:pt x="176445" y="159081"/>
                  <a:pt x="155864" y="151521"/>
                  <a:pt x="135082" y="144594"/>
                </a:cubicBezTo>
                <a:cubicBezTo>
                  <a:pt x="124691" y="141130"/>
                  <a:pt x="114535" y="136860"/>
                  <a:pt x="103909" y="134203"/>
                </a:cubicBezTo>
                <a:cubicBezTo>
                  <a:pt x="90054" y="130739"/>
                  <a:pt x="76024" y="127916"/>
                  <a:pt x="62345" y="123812"/>
                </a:cubicBezTo>
                <a:cubicBezTo>
                  <a:pt x="41363" y="117517"/>
                  <a:pt x="0" y="103030"/>
                  <a:pt x="0" y="103030"/>
                </a:cubicBezTo>
                <a:cubicBezTo>
                  <a:pt x="10391" y="96103"/>
                  <a:pt x="19325" y="86197"/>
                  <a:pt x="31172" y="82248"/>
                </a:cubicBezTo>
                <a:cubicBezTo>
                  <a:pt x="65047" y="70956"/>
                  <a:pt x="210325" y="61816"/>
                  <a:pt x="218209" y="61466"/>
                </a:cubicBezTo>
                <a:cubicBezTo>
                  <a:pt x="332449" y="56389"/>
                  <a:pt x="446809" y="54539"/>
                  <a:pt x="561109" y="51075"/>
                </a:cubicBezTo>
                <a:cubicBezTo>
                  <a:pt x="595479" y="42483"/>
                  <a:pt x="629354" y="32841"/>
                  <a:pt x="665018" y="30294"/>
                </a:cubicBezTo>
                <a:cubicBezTo>
                  <a:pt x="741103" y="24859"/>
                  <a:pt x="817418" y="23367"/>
                  <a:pt x="893618" y="19903"/>
                </a:cubicBezTo>
                <a:cubicBezTo>
                  <a:pt x="1092648" y="0"/>
                  <a:pt x="1024048" y="2326"/>
                  <a:pt x="1340427" y="19903"/>
                </a:cubicBezTo>
                <a:cubicBezTo>
                  <a:pt x="1351363" y="20511"/>
                  <a:pt x="1361068" y="27285"/>
                  <a:pt x="1371600" y="30294"/>
                </a:cubicBezTo>
                <a:cubicBezTo>
                  <a:pt x="1397009" y="37554"/>
                  <a:pt x="1456994" y="49122"/>
                  <a:pt x="1475509" y="61466"/>
                </a:cubicBezTo>
                <a:lnTo>
                  <a:pt x="1537854" y="103030"/>
                </a:lnTo>
                <a:cubicBezTo>
                  <a:pt x="1548245" y="109957"/>
                  <a:pt x="1557179" y="119863"/>
                  <a:pt x="1569027" y="123812"/>
                </a:cubicBezTo>
                <a:lnTo>
                  <a:pt x="1600200" y="134203"/>
                </a:lnTo>
                <a:cubicBezTo>
                  <a:pt x="1636567" y="158448"/>
                  <a:pt x="1655618" y="165377"/>
                  <a:pt x="1672936" y="217330"/>
                </a:cubicBezTo>
                <a:lnTo>
                  <a:pt x="1693718" y="279675"/>
                </a:lnTo>
                <a:cubicBezTo>
                  <a:pt x="1690254" y="303921"/>
                  <a:pt x="1694280" y="330506"/>
                  <a:pt x="1683327" y="352412"/>
                </a:cubicBezTo>
                <a:cubicBezTo>
                  <a:pt x="1678429" y="362209"/>
                  <a:pt x="1661951" y="357905"/>
                  <a:pt x="1652154" y="362803"/>
                </a:cubicBezTo>
                <a:cubicBezTo>
                  <a:pt x="1640984" y="368388"/>
                  <a:pt x="1632394" y="378513"/>
                  <a:pt x="1620982" y="383585"/>
                </a:cubicBezTo>
                <a:cubicBezTo>
                  <a:pt x="1600964" y="392482"/>
                  <a:pt x="1579418" y="397439"/>
                  <a:pt x="1558636" y="404366"/>
                </a:cubicBezTo>
                <a:cubicBezTo>
                  <a:pt x="1548245" y="407830"/>
                  <a:pt x="1538089" y="412100"/>
                  <a:pt x="1527463" y="414757"/>
                </a:cubicBezTo>
                <a:cubicBezTo>
                  <a:pt x="1433710" y="438196"/>
                  <a:pt x="1471432" y="426507"/>
                  <a:pt x="1413163" y="445930"/>
                </a:cubicBezTo>
                <a:cubicBezTo>
                  <a:pt x="1406236" y="466712"/>
                  <a:pt x="1393943" y="486425"/>
                  <a:pt x="1392382" y="508275"/>
                </a:cubicBezTo>
                <a:cubicBezTo>
                  <a:pt x="1381101" y="666205"/>
                  <a:pt x="1408957" y="613298"/>
                  <a:pt x="1361209" y="684921"/>
                </a:cubicBezTo>
                <a:cubicBezTo>
                  <a:pt x="1383880" y="752934"/>
                  <a:pt x="1352393" y="686182"/>
                  <a:pt x="1402772" y="726485"/>
                </a:cubicBezTo>
                <a:cubicBezTo>
                  <a:pt x="1412524" y="734286"/>
                  <a:pt x="1416627" y="747266"/>
                  <a:pt x="1423554" y="757657"/>
                </a:cubicBezTo>
                <a:cubicBezTo>
                  <a:pt x="1435537" y="793606"/>
                  <a:pt x="1445499" y="807285"/>
                  <a:pt x="1423554" y="851175"/>
                </a:cubicBezTo>
                <a:cubicBezTo>
                  <a:pt x="1417969" y="862345"/>
                  <a:pt x="1402773" y="865030"/>
                  <a:pt x="1392382" y="871957"/>
                </a:cubicBezTo>
                <a:cubicBezTo>
                  <a:pt x="1395845" y="889275"/>
                  <a:pt x="1394010" y="908578"/>
                  <a:pt x="1402772" y="923912"/>
                </a:cubicBezTo>
                <a:cubicBezTo>
                  <a:pt x="1408968" y="934755"/>
                  <a:pt x="1425114" y="935863"/>
                  <a:pt x="1433945" y="944694"/>
                </a:cubicBezTo>
                <a:cubicBezTo>
                  <a:pt x="1442776" y="953524"/>
                  <a:pt x="1447800" y="965475"/>
                  <a:pt x="1454727" y="975866"/>
                </a:cubicBezTo>
                <a:cubicBezTo>
                  <a:pt x="1451263" y="1000112"/>
                  <a:pt x="1455289" y="1026697"/>
                  <a:pt x="1444336" y="1048603"/>
                </a:cubicBezTo>
                <a:cubicBezTo>
                  <a:pt x="1439438" y="1058400"/>
                  <a:pt x="1424116" y="1058994"/>
                  <a:pt x="1413163" y="1058994"/>
                </a:cubicBezTo>
                <a:cubicBezTo>
                  <a:pt x="1250335" y="1058994"/>
                  <a:pt x="1087582" y="1052067"/>
                  <a:pt x="924791" y="1048603"/>
                </a:cubicBezTo>
                <a:cubicBezTo>
                  <a:pt x="839765" y="1027347"/>
                  <a:pt x="921061" y="1045539"/>
                  <a:pt x="779318" y="1027821"/>
                </a:cubicBezTo>
                <a:cubicBezTo>
                  <a:pt x="758412" y="1025208"/>
                  <a:pt x="737754" y="1020894"/>
                  <a:pt x="716972" y="1017430"/>
                </a:cubicBezTo>
                <a:cubicBezTo>
                  <a:pt x="706581" y="1013966"/>
                  <a:pt x="695374" y="1012358"/>
                  <a:pt x="685800" y="1007039"/>
                </a:cubicBezTo>
                <a:cubicBezTo>
                  <a:pt x="663966" y="994909"/>
                  <a:pt x="647149" y="973373"/>
                  <a:pt x="623454" y="965475"/>
                </a:cubicBezTo>
                <a:lnTo>
                  <a:pt x="592282" y="955085"/>
                </a:lnTo>
                <a:cubicBezTo>
                  <a:pt x="581891" y="948158"/>
                  <a:pt x="568910" y="944055"/>
                  <a:pt x="561109" y="934303"/>
                </a:cubicBezTo>
                <a:cubicBezTo>
                  <a:pt x="533542" y="899844"/>
                  <a:pt x="557645" y="925644"/>
                  <a:pt x="561109" y="903130"/>
                </a:cubicBezTo>
                <a:close/>
              </a:path>
            </a:pathLst>
          </a:custGeom>
          <a:solidFill>
            <a:srgbClr val="45473E"/>
          </a:solidFill>
          <a:ln w="25400" cap="flat" cmpd="sng" algn="ctr">
            <a:solidFill>
              <a:srgbClr val="9AC2C0">
                <a:shade val="50000"/>
              </a:srgbClr>
            </a:solidFill>
            <a:prstDash val="solid"/>
          </a:ln>
          <a:effectLst/>
        </p:spPr>
        <p:txBody>
          <a:bodyPr anchor="ctr"/>
          <a:lstStyle/>
          <a:p>
            <a:pPr algn="ctr" defTabSz="914400">
              <a:defRPr/>
            </a:pPr>
            <a:r>
              <a:rPr lang="en-US" kern="0" dirty="0">
                <a:solidFill>
                  <a:srgbClr val="FF0000"/>
                </a:solidFill>
                <a:latin typeface="Verdana"/>
                <a:cs typeface="Arial"/>
              </a:rPr>
              <a:t>    </a:t>
            </a:r>
            <a:r>
              <a:rPr lang="en-US" sz="4000" kern="0" dirty="0">
                <a:solidFill>
                  <a:srgbClr val="FF0000"/>
                </a:solidFill>
                <a:latin typeface="Verdana"/>
                <a:cs typeface="Arial"/>
              </a:rPr>
              <a:t>X</a:t>
            </a:r>
          </a:p>
        </p:txBody>
      </p:sp>
      <p:sp>
        <p:nvSpPr>
          <p:cNvPr id="14" name="TextBox 47"/>
          <p:cNvSpPr txBox="1">
            <a:spLocks noChangeArrowheads="1"/>
          </p:cNvSpPr>
          <p:nvPr/>
        </p:nvSpPr>
        <p:spPr bwMode="auto">
          <a:xfrm>
            <a:off x="3762375" y="1163638"/>
            <a:ext cx="42796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400" eaLnBrk="1" hangingPunct="1">
              <a:defRPr/>
            </a:pPr>
            <a:r>
              <a:rPr lang="en-US" sz="1400" i="1" kern="0" dirty="0" smtClean="0">
                <a:latin typeface="Arial"/>
                <a:cs typeface="Arial"/>
              </a:rPr>
              <a:t>Imagine we are viewing this cloud from the satellite</a:t>
            </a:r>
          </a:p>
        </p:txBody>
      </p:sp>
      <p:sp>
        <p:nvSpPr>
          <p:cNvPr id="15" name="Oval 14"/>
          <p:cNvSpPr/>
          <p:nvPr/>
        </p:nvSpPr>
        <p:spPr>
          <a:xfrm>
            <a:off x="4679950" y="2711450"/>
            <a:ext cx="155575" cy="125413"/>
          </a:xfrm>
          <a:prstGeom prst="ellipse">
            <a:avLst/>
          </a:prstGeom>
          <a:solidFill>
            <a:srgbClr val="00B050"/>
          </a:solidFill>
          <a:ln w="25400" cap="flat" cmpd="sng" algn="ctr">
            <a:solidFill>
              <a:srgbClr val="9AC2C0">
                <a:shade val="50000"/>
              </a:srgbClr>
            </a:solidFill>
            <a:prstDash val="solid"/>
          </a:ln>
          <a:effectLst/>
        </p:spPr>
        <p:txBody>
          <a:bodyPr anchor="ctr"/>
          <a:lstStyle/>
          <a:p>
            <a:pPr algn="ctr" defTabSz="914400">
              <a:defRPr/>
            </a:pPr>
            <a:endParaRPr lang="en-US" kern="0">
              <a:solidFill>
                <a:srgbClr val="FFFFFF"/>
              </a:solidFill>
              <a:latin typeface="Verdana"/>
              <a:cs typeface="Arial"/>
            </a:endParaRPr>
          </a:p>
        </p:txBody>
      </p:sp>
      <p:cxnSp>
        <p:nvCxnSpPr>
          <p:cNvPr id="16" name="Straight Connector 15"/>
          <p:cNvCxnSpPr/>
          <p:nvPr/>
        </p:nvCxnSpPr>
        <p:spPr>
          <a:xfrm rot="5400000">
            <a:off x="4213225" y="3105151"/>
            <a:ext cx="808037" cy="233362"/>
          </a:xfrm>
          <a:prstGeom prst="line">
            <a:avLst/>
          </a:prstGeom>
          <a:noFill/>
          <a:ln w="19050" cap="flat" cmpd="sng" algn="ctr">
            <a:solidFill>
              <a:srgbClr val="00B050"/>
            </a:solidFill>
            <a:prstDash val="solid"/>
          </a:ln>
          <a:effectLst/>
        </p:spPr>
      </p:cxnSp>
      <p:sp>
        <p:nvSpPr>
          <p:cNvPr id="17" name="TextBox 36"/>
          <p:cNvSpPr txBox="1">
            <a:spLocks noChangeArrowheads="1"/>
          </p:cNvSpPr>
          <p:nvPr/>
        </p:nvSpPr>
        <p:spPr bwMode="auto">
          <a:xfrm>
            <a:off x="3919538" y="3584575"/>
            <a:ext cx="10056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400" eaLnBrk="1" hangingPunct="1">
              <a:defRPr/>
            </a:pPr>
            <a:r>
              <a:rPr lang="en-US" sz="1600" kern="0" dirty="0" smtClean="0">
                <a:latin typeface="Arial"/>
                <a:cs typeface="Arial"/>
              </a:rPr>
              <a:t>PV Array</a:t>
            </a:r>
          </a:p>
        </p:txBody>
      </p:sp>
      <p:sp>
        <p:nvSpPr>
          <p:cNvPr id="19" name="TextBox 18"/>
          <p:cNvSpPr txBox="1"/>
          <p:nvPr/>
        </p:nvSpPr>
        <p:spPr>
          <a:xfrm>
            <a:off x="348015" y="1513424"/>
            <a:ext cx="3175521" cy="1631216"/>
          </a:xfrm>
          <a:prstGeom prst="rect">
            <a:avLst/>
          </a:prstGeom>
          <a:noFill/>
        </p:spPr>
        <p:txBody>
          <a:bodyPr wrap="square" rtlCol="0">
            <a:spAutoFit/>
          </a:bodyPr>
          <a:lstStyle/>
          <a:p>
            <a:pPr defTabSz="457200"/>
            <a:r>
              <a:rPr lang="en-US" sz="2000" dirty="0" smtClean="0">
                <a:latin typeface="Arial"/>
                <a:cs typeface="Arial"/>
              </a:rPr>
              <a:t>Without account for sensor/sun geometry, the placement of cloud shadows can be 10’s of km in error</a:t>
            </a:r>
            <a:endParaRPr lang="en-US" sz="2000" dirty="0">
              <a:latin typeface="Arial"/>
              <a:cs typeface="Arial"/>
            </a:endParaRPr>
          </a:p>
        </p:txBody>
      </p:sp>
      <p:grpSp>
        <p:nvGrpSpPr>
          <p:cNvPr id="75" name="Group 74"/>
          <p:cNvGrpSpPr/>
          <p:nvPr/>
        </p:nvGrpSpPr>
        <p:grpSpPr>
          <a:xfrm>
            <a:off x="340052" y="3529157"/>
            <a:ext cx="8440411" cy="3185542"/>
            <a:chOff x="340052" y="3529157"/>
            <a:chExt cx="8440411" cy="3185542"/>
          </a:xfrm>
        </p:grpSpPr>
        <p:cxnSp>
          <p:nvCxnSpPr>
            <p:cNvPr id="50" name="Straight Connector 49"/>
            <p:cNvCxnSpPr/>
            <p:nvPr/>
          </p:nvCxnSpPr>
          <p:spPr>
            <a:xfrm flipH="1">
              <a:off x="2120021" y="5584481"/>
              <a:ext cx="1201004" cy="1083876"/>
            </a:xfrm>
            <a:prstGeom prst="line">
              <a:avLst/>
            </a:prstGeom>
            <a:ln>
              <a:solidFill>
                <a:srgbClr val="FFFF00"/>
              </a:solidFill>
              <a:prstDash val="dash"/>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4066120" y="5598417"/>
              <a:ext cx="1201004" cy="1083876"/>
            </a:xfrm>
            <a:prstGeom prst="line">
              <a:avLst/>
            </a:prstGeom>
            <a:ln>
              <a:solidFill>
                <a:srgbClr val="FFFF00"/>
              </a:solidFill>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395782" y="5581934"/>
              <a:ext cx="1201004" cy="1083876"/>
            </a:xfrm>
            <a:prstGeom prst="line">
              <a:avLst/>
            </a:prstGeom>
            <a:ln>
              <a:solidFill>
                <a:srgbClr val="FFFF00"/>
              </a:solidFill>
              <a:prstDash val="dash"/>
            </a:ln>
          </p:spPr>
          <p:style>
            <a:lnRef idx="2">
              <a:schemeClr val="accent1"/>
            </a:lnRef>
            <a:fillRef idx="0">
              <a:schemeClr val="accent1"/>
            </a:fillRef>
            <a:effectRef idx="1">
              <a:schemeClr val="accent1"/>
            </a:effectRef>
            <a:fontRef idx="minor">
              <a:schemeClr val="tx1"/>
            </a:fontRef>
          </p:style>
        </p:cxnSp>
        <p:pic>
          <p:nvPicPr>
            <p:cNvPr id="18" name="Picture 17" descr="test_loop_ctp_2min.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94980" y="4229216"/>
              <a:ext cx="2485483" cy="2485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Arrow Connector 22"/>
            <p:cNvCxnSpPr/>
            <p:nvPr/>
          </p:nvCxnSpPr>
          <p:spPr>
            <a:xfrm>
              <a:off x="402608" y="6537278"/>
              <a:ext cx="549323"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02607" y="6307541"/>
              <a:ext cx="784748"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02607" y="6077803"/>
              <a:ext cx="100311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391233" y="5843517"/>
              <a:ext cx="123285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91233" y="4995081"/>
              <a:ext cx="0" cy="1692322"/>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391235" y="6682293"/>
              <a:ext cx="5323765" cy="511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120021" y="4997356"/>
              <a:ext cx="0" cy="1692322"/>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051107" y="5022377"/>
              <a:ext cx="0" cy="1692322"/>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4051107" y="6537278"/>
              <a:ext cx="407387"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4066120" y="6141493"/>
              <a:ext cx="492232" cy="16604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4051107" y="5581934"/>
              <a:ext cx="784418" cy="48222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4051107" y="4749421"/>
              <a:ext cx="946343" cy="108272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2120021" y="6537278"/>
              <a:ext cx="773304"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2120021" y="6224517"/>
              <a:ext cx="773304" cy="898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2120021" y="5718412"/>
              <a:ext cx="773304" cy="37986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2120021" y="5172501"/>
              <a:ext cx="466548" cy="69603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545910" y="5198997"/>
              <a:ext cx="4931350" cy="369332"/>
            </a:xfrm>
            <a:prstGeom prst="rect">
              <a:avLst/>
            </a:prstGeom>
            <a:noFill/>
          </p:spPr>
          <p:txBody>
            <a:bodyPr wrap="none" rtlCol="0">
              <a:spAutoFit/>
            </a:bodyPr>
            <a:lstStyle/>
            <a:p>
              <a:pPr defTabSz="457200"/>
              <a:r>
                <a:rPr lang="en-US" dirty="0" smtClean="0"/>
                <a:t>Speed                             Directional                      Both</a:t>
              </a:r>
              <a:endParaRPr lang="en-US" dirty="0"/>
            </a:p>
          </p:txBody>
        </p:sp>
        <p:sp>
          <p:nvSpPr>
            <p:cNvPr id="73" name="TextBox 72"/>
            <p:cNvSpPr txBox="1"/>
            <p:nvPr/>
          </p:nvSpPr>
          <p:spPr>
            <a:xfrm>
              <a:off x="1845208" y="4625749"/>
              <a:ext cx="2332754" cy="369332"/>
            </a:xfrm>
            <a:prstGeom prst="rect">
              <a:avLst/>
            </a:prstGeom>
            <a:noFill/>
          </p:spPr>
          <p:txBody>
            <a:bodyPr wrap="none" rtlCol="0">
              <a:spAutoFit/>
            </a:bodyPr>
            <a:lstStyle/>
            <a:p>
              <a:pPr defTabSz="457200"/>
              <a:r>
                <a:rPr lang="en-US" dirty="0" smtClean="0"/>
                <a:t>TYPES OF WIND SHEAR</a:t>
              </a:r>
              <a:endParaRPr lang="en-US" dirty="0"/>
            </a:p>
          </p:txBody>
        </p:sp>
        <p:sp>
          <p:nvSpPr>
            <p:cNvPr id="74" name="TextBox 73"/>
            <p:cNvSpPr txBox="1"/>
            <p:nvPr/>
          </p:nvSpPr>
          <p:spPr>
            <a:xfrm>
              <a:off x="340052" y="3529157"/>
              <a:ext cx="3484236" cy="1015663"/>
            </a:xfrm>
            <a:prstGeom prst="rect">
              <a:avLst/>
            </a:prstGeom>
            <a:noFill/>
          </p:spPr>
          <p:txBody>
            <a:bodyPr wrap="square" rtlCol="0">
              <a:spAutoFit/>
            </a:bodyPr>
            <a:lstStyle/>
            <a:p>
              <a:pPr defTabSz="457200"/>
              <a:r>
                <a:rPr lang="en-US" sz="2000" dirty="0">
                  <a:latin typeface="Arial"/>
                  <a:cs typeface="Arial"/>
                </a:rPr>
                <a:t>A</a:t>
              </a:r>
              <a:r>
                <a:rPr lang="en-US" sz="2000" dirty="0" smtClean="0">
                  <a:latin typeface="Arial"/>
                  <a:cs typeface="Arial"/>
                </a:rPr>
                <a:t>dvection of complex cloud layers requires proper account for wind shear</a:t>
              </a:r>
              <a:endParaRPr lang="en-US" sz="2000" dirty="0">
                <a:latin typeface="Arial"/>
                <a:cs typeface="Arial"/>
              </a:endParaRPr>
            </a:p>
          </p:txBody>
        </p:sp>
      </p:grpSp>
      <p:sp>
        <p:nvSpPr>
          <p:cNvPr id="45" name="TextBox 44"/>
          <p:cNvSpPr txBox="1"/>
          <p:nvPr/>
        </p:nvSpPr>
        <p:spPr>
          <a:xfrm>
            <a:off x="1374775" y="6657201"/>
            <a:ext cx="6473825" cy="276999"/>
          </a:xfrm>
          <a:prstGeom prst="rect">
            <a:avLst/>
          </a:prstGeom>
          <a:noFill/>
        </p:spPr>
        <p:txBody>
          <a:bodyPr wrap="square" rtlCol="0">
            <a:spAutoFit/>
          </a:bodyPr>
          <a:lstStyle/>
          <a:p>
            <a:r>
              <a:rPr lang="en-US" sz="1200" dirty="0" smtClean="0"/>
              <a:t>Matt Rogers &amp; Steve Miller: Colorado State University</a:t>
            </a:r>
            <a:endParaRPr lang="en-US" sz="1200" dirty="0"/>
          </a:p>
        </p:txBody>
      </p:sp>
    </p:spTree>
    <p:extLst>
      <p:ext uri="{BB962C8B-B14F-4D97-AF65-F5344CB8AC3E}">
        <p14:creationId xmlns:p14="http://schemas.microsoft.com/office/powerpoint/2010/main" val="19123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3" descr="plt_tr_tr_airs.gif"/>
          <p:cNvPicPr>
            <a:picLocks noChangeAspect="1"/>
          </p:cNvPicPr>
          <p:nvPr/>
        </p:nvPicPr>
        <p:blipFill>
          <a:blip r:embed="rId2"/>
          <a:srcRect/>
          <a:stretch>
            <a:fillRect/>
          </a:stretch>
        </p:blipFill>
        <p:spPr bwMode="auto">
          <a:xfrm>
            <a:off x="0" y="855663"/>
            <a:ext cx="3048000" cy="3943350"/>
          </a:xfrm>
          <a:prstGeom prst="rect">
            <a:avLst/>
          </a:prstGeom>
          <a:noFill/>
          <a:ln w="9525">
            <a:noFill/>
            <a:miter lim="800000"/>
            <a:headEnd/>
            <a:tailEnd/>
          </a:ln>
        </p:spPr>
      </p:pic>
      <p:pic>
        <p:nvPicPr>
          <p:cNvPr id="107523" name="Picture 2" descr="plt_tr_tr_goes.gif"/>
          <p:cNvPicPr>
            <a:picLocks noChangeAspect="1"/>
          </p:cNvPicPr>
          <p:nvPr/>
        </p:nvPicPr>
        <p:blipFill>
          <a:blip r:embed="rId3"/>
          <a:srcRect/>
          <a:stretch>
            <a:fillRect/>
          </a:stretch>
        </p:blipFill>
        <p:spPr bwMode="auto">
          <a:xfrm>
            <a:off x="0" y="3751263"/>
            <a:ext cx="3048000" cy="3943350"/>
          </a:xfrm>
          <a:prstGeom prst="rect">
            <a:avLst/>
          </a:prstGeom>
          <a:noFill/>
          <a:ln w="9525">
            <a:noFill/>
            <a:miter lim="800000"/>
            <a:headEnd/>
            <a:tailEnd/>
          </a:ln>
        </p:spPr>
      </p:pic>
      <p:pic>
        <p:nvPicPr>
          <p:cNvPr id="107524" name="Picture 3" descr="plt_tr_tr_iasi.gif"/>
          <p:cNvPicPr>
            <a:picLocks noChangeAspect="1"/>
          </p:cNvPicPr>
          <p:nvPr/>
        </p:nvPicPr>
        <p:blipFill>
          <a:blip r:embed="rId4"/>
          <a:srcRect/>
          <a:stretch>
            <a:fillRect/>
          </a:stretch>
        </p:blipFill>
        <p:spPr bwMode="auto">
          <a:xfrm>
            <a:off x="2895600" y="839788"/>
            <a:ext cx="3059113" cy="3959225"/>
          </a:xfrm>
          <a:prstGeom prst="rect">
            <a:avLst/>
          </a:prstGeom>
          <a:noFill/>
          <a:ln w="9525">
            <a:noFill/>
            <a:miter lim="800000"/>
            <a:headEnd/>
            <a:tailEnd/>
          </a:ln>
        </p:spPr>
      </p:pic>
      <p:pic>
        <p:nvPicPr>
          <p:cNvPr id="107525" name="Picture 4" descr="plt_tr_tr_img.gif"/>
          <p:cNvPicPr>
            <a:picLocks noChangeAspect="1"/>
          </p:cNvPicPr>
          <p:nvPr/>
        </p:nvPicPr>
        <p:blipFill>
          <a:blip r:embed="rId5"/>
          <a:srcRect/>
          <a:stretch>
            <a:fillRect/>
          </a:stretch>
        </p:blipFill>
        <p:spPr bwMode="auto">
          <a:xfrm>
            <a:off x="2895600" y="3735388"/>
            <a:ext cx="3059113" cy="3959225"/>
          </a:xfrm>
          <a:prstGeom prst="rect">
            <a:avLst/>
          </a:prstGeom>
          <a:noFill/>
          <a:ln w="9525">
            <a:noFill/>
            <a:miter lim="800000"/>
            <a:headEnd/>
            <a:tailEnd/>
          </a:ln>
        </p:spPr>
      </p:pic>
      <p:pic>
        <p:nvPicPr>
          <p:cNvPr id="107526" name="Picture 5" descr="plt_tr_tr_modis.gif"/>
          <p:cNvPicPr>
            <a:picLocks noChangeAspect="1"/>
          </p:cNvPicPr>
          <p:nvPr/>
        </p:nvPicPr>
        <p:blipFill>
          <a:blip r:embed="rId6"/>
          <a:srcRect/>
          <a:stretch>
            <a:fillRect/>
          </a:stretch>
        </p:blipFill>
        <p:spPr bwMode="auto">
          <a:xfrm>
            <a:off x="5943600" y="839788"/>
            <a:ext cx="3086100" cy="3992562"/>
          </a:xfrm>
          <a:prstGeom prst="rect">
            <a:avLst/>
          </a:prstGeom>
          <a:noFill/>
          <a:ln w="9525">
            <a:noFill/>
            <a:miter lim="800000"/>
            <a:headEnd/>
            <a:tailEnd/>
          </a:ln>
        </p:spPr>
      </p:pic>
      <p:sp>
        <p:nvSpPr>
          <p:cNvPr id="7" name="Rectangle 6"/>
          <p:cNvSpPr/>
          <p:nvPr/>
        </p:nvSpPr>
        <p:spPr bwMode="auto">
          <a:xfrm>
            <a:off x="304800" y="990600"/>
            <a:ext cx="8610600" cy="304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Helvetica" pitchFamily="1" charset="0"/>
              <a:ea typeface="ＭＳ Ｐゴシック" pitchFamily="1" charset="-128"/>
              <a:cs typeface="ＭＳ Ｐゴシック" pitchFamily="1" charset="-128"/>
            </a:endParaRPr>
          </a:p>
        </p:txBody>
      </p:sp>
      <p:sp>
        <p:nvSpPr>
          <p:cNvPr id="8" name="Rectangle 7"/>
          <p:cNvSpPr/>
          <p:nvPr/>
        </p:nvSpPr>
        <p:spPr bwMode="auto">
          <a:xfrm>
            <a:off x="76200" y="3886200"/>
            <a:ext cx="4343400" cy="304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Helvetica" pitchFamily="1" charset="0"/>
              <a:ea typeface="ＭＳ Ｐゴシック" pitchFamily="1" charset="-128"/>
              <a:cs typeface="ＭＳ Ｐゴシック" pitchFamily="1" charset="-128"/>
            </a:endParaRPr>
          </a:p>
        </p:txBody>
      </p:sp>
      <p:sp>
        <p:nvSpPr>
          <p:cNvPr id="9" name="Rectangle 8"/>
          <p:cNvSpPr/>
          <p:nvPr/>
        </p:nvSpPr>
        <p:spPr bwMode="auto">
          <a:xfrm>
            <a:off x="5943600" y="4419600"/>
            <a:ext cx="2819400" cy="304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Helvetica" pitchFamily="1" charset="0"/>
              <a:ea typeface="ＭＳ Ｐゴシック" pitchFamily="1" charset="-128"/>
              <a:cs typeface="ＭＳ Ｐゴシック" pitchFamily="1" charset="-128"/>
            </a:endParaRPr>
          </a:p>
        </p:txBody>
      </p:sp>
      <p:sp>
        <p:nvSpPr>
          <p:cNvPr id="11" name="Rectangle 10"/>
          <p:cNvSpPr/>
          <p:nvPr/>
        </p:nvSpPr>
        <p:spPr>
          <a:xfrm>
            <a:off x="500757" y="2976265"/>
            <a:ext cx="903012" cy="461665"/>
          </a:xfrm>
          <a:prstGeom prst="rect">
            <a:avLst/>
          </a:prstGeom>
        </p:spPr>
        <p:txBody>
          <a:bodyPr wrap="none">
            <a:spAutoFit/>
          </a:bodyPr>
          <a:lstStyle/>
          <a:p>
            <a:r>
              <a:rPr lang="en-US" dirty="0" smtClean="0">
                <a:solidFill>
                  <a:prstClr val="black"/>
                </a:solidFill>
              </a:rPr>
              <a:t>AIRS</a:t>
            </a:r>
            <a:endParaRPr lang="en-US" dirty="0">
              <a:solidFill>
                <a:prstClr val="black"/>
              </a:solidFill>
            </a:endParaRPr>
          </a:p>
        </p:txBody>
      </p:sp>
      <p:sp>
        <p:nvSpPr>
          <p:cNvPr id="12" name="Rectangle 11"/>
          <p:cNvSpPr/>
          <p:nvPr/>
        </p:nvSpPr>
        <p:spPr>
          <a:xfrm>
            <a:off x="3424745" y="2976265"/>
            <a:ext cx="766255" cy="461665"/>
          </a:xfrm>
          <a:prstGeom prst="rect">
            <a:avLst/>
          </a:prstGeom>
        </p:spPr>
        <p:txBody>
          <a:bodyPr wrap="none">
            <a:spAutoFit/>
          </a:bodyPr>
          <a:lstStyle/>
          <a:p>
            <a:r>
              <a:rPr lang="en-US" dirty="0" smtClean="0">
                <a:solidFill>
                  <a:prstClr val="black"/>
                </a:solidFill>
              </a:rPr>
              <a:t>IASI</a:t>
            </a:r>
            <a:endParaRPr lang="en-US" dirty="0">
              <a:solidFill>
                <a:prstClr val="black"/>
              </a:solidFill>
            </a:endParaRPr>
          </a:p>
        </p:txBody>
      </p:sp>
      <p:sp>
        <p:nvSpPr>
          <p:cNvPr id="13" name="Rectangle 12"/>
          <p:cNvSpPr/>
          <p:nvPr/>
        </p:nvSpPr>
        <p:spPr>
          <a:xfrm>
            <a:off x="6350001" y="2976265"/>
            <a:ext cx="1193506" cy="461665"/>
          </a:xfrm>
          <a:prstGeom prst="rect">
            <a:avLst/>
          </a:prstGeom>
        </p:spPr>
        <p:txBody>
          <a:bodyPr wrap="none">
            <a:spAutoFit/>
          </a:bodyPr>
          <a:lstStyle/>
          <a:p>
            <a:r>
              <a:rPr lang="en-US" dirty="0" smtClean="0">
                <a:solidFill>
                  <a:prstClr val="black"/>
                </a:solidFill>
              </a:rPr>
              <a:t>MODIS</a:t>
            </a:r>
            <a:endParaRPr lang="en-US" dirty="0">
              <a:solidFill>
                <a:prstClr val="black"/>
              </a:solidFill>
            </a:endParaRPr>
          </a:p>
        </p:txBody>
      </p:sp>
      <p:sp>
        <p:nvSpPr>
          <p:cNvPr id="14" name="Rectangle 13"/>
          <p:cNvSpPr/>
          <p:nvPr/>
        </p:nvSpPr>
        <p:spPr>
          <a:xfrm>
            <a:off x="407620" y="5960533"/>
            <a:ext cx="1538778" cy="369332"/>
          </a:xfrm>
          <a:prstGeom prst="rect">
            <a:avLst/>
          </a:prstGeom>
        </p:spPr>
        <p:txBody>
          <a:bodyPr wrap="none">
            <a:spAutoFit/>
          </a:bodyPr>
          <a:lstStyle/>
          <a:p>
            <a:r>
              <a:rPr lang="en-US" dirty="0" smtClean="0">
                <a:solidFill>
                  <a:prstClr val="black"/>
                </a:solidFill>
              </a:rPr>
              <a:t>GOES Sounder</a:t>
            </a:r>
            <a:endParaRPr lang="en-US" dirty="0">
              <a:solidFill>
                <a:prstClr val="black"/>
              </a:solidFill>
            </a:endParaRPr>
          </a:p>
        </p:txBody>
      </p:sp>
      <p:sp>
        <p:nvSpPr>
          <p:cNvPr id="15" name="Rectangle 14"/>
          <p:cNvSpPr/>
          <p:nvPr/>
        </p:nvSpPr>
        <p:spPr>
          <a:xfrm>
            <a:off x="3288582" y="5960533"/>
            <a:ext cx="1485569" cy="369332"/>
          </a:xfrm>
          <a:prstGeom prst="rect">
            <a:avLst/>
          </a:prstGeom>
        </p:spPr>
        <p:txBody>
          <a:bodyPr wrap="square">
            <a:spAutoFit/>
          </a:bodyPr>
          <a:lstStyle/>
          <a:p>
            <a:r>
              <a:rPr lang="en-US" dirty="0" smtClean="0">
                <a:solidFill>
                  <a:prstClr val="black"/>
                </a:solidFill>
              </a:rPr>
              <a:t>GOES Imager</a:t>
            </a:r>
            <a:endParaRPr lang="en-US" dirty="0">
              <a:solidFill>
                <a:prstClr val="black"/>
              </a:solidFill>
            </a:endParaRPr>
          </a:p>
        </p:txBody>
      </p:sp>
      <p:sp>
        <p:nvSpPr>
          <p:cNvPr id="20" name="Rectangle 19"/>
          <p:cNvSpPr/>
          <p:nvPr/>
        </p:nvSpPr>
        <p:spPr bwMode="auto">
          <a:xfrm>
            <a:off x="6172200" y="3886200"/>
            <a:ext cx="2857500" cy="304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Helvetica" pitchFamily="1" charset="0"/>
              <a:ea typeface="ＭＳ Ｐゴシック" pitchFamily="1" charset="-128"/>
              <a:cs typeface="ＭＳ Ｐゴシック" pitchFamily="1" charset="-128"/>
            </a:endParaRPr>
          </a:p>
        </p:txBody>
      </p:sp>
      <p:pic>
        <p:nvPicPr>
          <p:cNvPr id="22" name="Picture 6" descr="plt_tr_tr_cldfra.pdf"/>
          <p:cNvPicPr>
            <a:picLocks noChangeAspect="1"/>
          </p:cNvPicPr>
          <p:nvPr/>
        </p:nvPicPr>
        <p:blipFill>
          <a:blip r:embed="rId7"/>
          <a:srcRect/>
          <a:stretch>
            <a:fillRect/>
          </a:stretch>
        </p:blipFill>
        <p:spPr bwMode="auto">
          <a:xfrm>
            <a:off x="5954713" y="3714681"/>
            <a:ext cx="3076041" cy="3981519"/>
          </a:xfrm>
          <a:prstGeom prst="rect">
            <a:avLst/>
          </a:prstGeom>
          <a:noFill/>
          <a:ln w="9525">
            <a:noFill/>
            <a:miter lim="800000"/>
            <a:headEnd/>
            <a:tailEnd/>
          </a:ln>
        </p:spPr>
      </p:pic>
      <p:sp>
        <p:nvSpPr>
          <p:cNvPr id="16" name="TextBox 15"/>
          <p:cNvSpPr txBox="1"/>
          <p:nvPr/>
        </p:nvSpPr>
        <p:spPr>
          <a:xfrm>
            <a:off x="6333067" y="5952066"/>
            <a:ext cx="2590800" cy="369332"/>
          </a:xfrm>
          <a:prstGeom prst="rect">
            <a:avLst/>
          </a:prstGeom>
          <a:noFill/>
        </p:spPr>
        <p:txBody>
          <a:bodyPr wrap="square" rtlCol="0">
            <a:spAutoFit/>
          </a:bodyPr>
          <a:lstStyle/>
          <a:p>
            <a:r>
              <a:rPr lang="en-US" b="1" dirty="0" smtClean="0">
                <a:solidFill>
                  <a:srgbClr val="FF0000"/>
                </a:solidFill>
              </a:rPr>
              <a:t>Multi-sensor</a:t>
            </a:r>
          </a:p>
        </p:txBody>
      </p:sp>
      <p:sp>
        <p:nvSpPr>
          <p:cNvPr id="21" name="Title 1"/>
          <p:cNvSpPr>
            <a:spLocks noGrp="1"/>
          </p:cNvSpPr>
          <p:nvPr>
            <p:ph type="title"/>
          </p:nvPr>
        </p:nvSpPr>
        <p:spPr>
          <a:xfrm>
            <a:off x="0" y="0"/>
            <a:ext cx="9144000" cy="1143000"/>
          </a:xfrm>
        </p:spPr>
        <p:txBody>
          <a:bodyPr>
            <a:normAutofit fontScale="90000"/>
          </a:bodyPr>
          <a:lstStyle/>
          <a:p>
            <a:r>
              <a:rPr lang="en-US" sz="6000" dirty="0" err="1" smtClean="0">
                <a:effectLst>
                  <a:outerShdw blurRad="38100" dist="38100" dir="2700000" algn="tl">
                    <a:srgbClr val="000000">
                      <a:alpha val="43137"/>
                    </a:srgbClr>
                  </a:outerShdw>
                </a:effectLst>
              </a:rPr>
              <a:t>MADCast</a:t>
            </a:r>
            <a:r>
              <a:rPr lang="en-US" dirty="0" smtClean="0"/>
              <a:t/>
            </a:r>
            <a:br>
              <a:rPr lang="en-US" dirty="0" smtClean="0"/>
            </a:br>
            <a:r>
              <a:rPr lang="en-US" sz="4000" dirty="0" smtClean="0">
                <a:solidFill>
                  <a:schemeClr val="tx1"/>
                </a:solidFill>
              </a:rPr>
              <a:t>Multi-sensor </a:t>
            </a:r>
            <a:r>
              <a:rPr lang="en-US" sz="4000" dirty="0" err="1" smtClean="0">
                <a:solidFill>
                  <a:schemeClr val="tx1"/>
                </a:solidFill>
              </a:rPr>
              <a:t>Advective</a:t>
            </a:r>
            <a:r>
              <a:rPr lang="en-US" sz="4000" dirty="0" smtClean="0">
                <a:solidFill>
                  <a:schemeClr val="tx1"/>
                </a:solidFill>
              </a:rPr>
              <a:t> Diffusive </a:t>
            </a:r>
            <a:r>
              <a:rPr lang="en-US" sz="4000" dirty="0" err="1" smtClean="0">
                <a:solidFill>
                  <a:schemeClr val="tx1"/>
                </a:solidFill>
              </a:rPr>
              <a:t>foreCast</a:t>
            </a:r>
            <a:endParaRPr lang="en-US" sz="4000" dirty="0">
              <a:solidFill>
                <a:schemeClr val="tx1"/>
              </a:solidFill>
            </a:endParaRPr>
          </a:p>
        </p:txBody>
      </p:sp>
      <p:sp>
        <p:nvSpPr>
          <p:cNvPr id="19" name="Rectangle 18"/>
          <p:cNvSpPr/>
          <p:nvPr/>
        </p:nvSpPr>
        <p:spPr>
          <a:xfrm>
            <a:off x="5473431" y="1141511"/>
            <a:ext cx="3632469" cy="307777"/>
          </a:xfrm>
          <a:prstGeom prst="rect">
            <a:avLst/>
          </a:prstGeom>
        </p:spPr>
        <p:txBody>
          <a:bodyPr wrap="none">
            <a:spAutoFit/>
          </a:bodyPr>
          <a:lstStyle/>
          <a:p>
            <a:r>
              <a:rPr lang="en-US" sz="1400" i="1" dirty="0" smtClean="0">
                <a:solidFill>
                  <a:prstClr val="black"/>
                </a:solidFill>
              </a:rPr>
              <a:t>Tom </a:t>
            </a:r>
            <a:r>
              <a:rPr lang="en-US" sz="1400" i="1" dirty="0" err="1" smtClean="0">
                <a:solidFill>
                  <a:prstClr val="black"/>
                </a:solidFill>
              </a:rPr>
              <a:t>Auligne</a:t>
            </a:r>
            <a:r>
              <a:rPr lang="en-US" sz="1400" i="1" dirty="0" smtClean="0">
                <a:solidFill>
                  <a:prstClr val="black"/>
                </a:solidFill>
              </a:rPr>
              <a:t>; Xu et al. (Adv. in Atmos. Sci. 2014)</a:t>
            </a:r>
            <a:endParaRPr lang="en-US" sz="1400" i="1" dirty="0">
              <a:solidFill>
                <a:prstClr val="black"/>
              </a:solidFill>
            </a:endParaRPr>
          </a:p>
        </p:txBody>
      </p:sp>
    </p:spTree>
    <p:extLst>
      <p:ext uri="{BB962C8B-B14F-4D97-AF65-F5344CB8AC3E}">
        <p14:creationId xmlns:p14="http://schemas.microsoft.com/office/powerpoint/2010/main" val="204778617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800" b="1" dirty="0" smtClean="0">
                <a:effectLst>
                  <a:outerShdw blurRad="38100" dist="38100" dir="2700000" algn="tl">
                    <a:srgbClr val="000000">
                      <a:alpha val="43137"/>
                    </a:srgbClr>
                  </a:outerShdw>
                </a:effectLst>
              </a:rPr>
              <a:t>Quantify Value </a:t>
            </a:r>
            <a:r>
              <a:rPr lang="en-US" sz="4800" b="1" dirty="0">
                <a:effectLst>
                  <a:outerShdw blurRad="38100" dist="38100" dir="2700000" algn="tl">
                    <a:srgbClr val="000000">
                      <a:alpha val="43137"/>
                    </a:srgbClr>
                  </a:outerShdw>
                </a:effectLst>
              </a:rPr>
              <a:t>- Metrics</a:t>
            </a:r>
            <a:endParaRPr lang="en-US" sz="4800" dirty="0"/>
          </a:p>
        </p:txBody>
      </p:sp>
      <p:sp>
        <p:nvSpPr>
          <p:cNvPr id="3" name="Content Placeholder 2"/>
          <p:cNvSpPr>
            <a:spLocks noGrp="1"/>
          </p:cNvSpPr>
          <p:nvPr>
            <p:ph idx="1"/>
          </p:nvPr>
        </p:nvSpPr>
        <p:spPr/>
        <p:txBody>
          <a:bodyPr/>
          <a:lstStyle/>
          <a:p>
            <a:endParaRPr lang="en-US" dirty="0"/>
          </a:p>
        </p:txBody>
      </p:sp>
      <p:graphicFrame>
        <p:nvGraphicFramePr>
          <p:cNvPr id="7" name="Table 6"/>
          <p:cNvGraphicFramePr>
            <a:graphicFrameLocks noGrp="1"/>
          </p:cNvGraphicFramePr>
          <p:nvPr>
            <p:extLst/>
          </p:nvPr>
        </p:nvGraphicFramePr>
        <p:xfrm>
          <a:off x="323850" y="1044575"/>
          <a:ext cx="8458200" cy="5676901"/>
        </p:xfrm>
        <a:graphic>
          <a:graphicData uri="http://schemas.openxmlformats.org/drawingml/2006/table">
            <a:tbl>
              <a:tblPr firstRow="1" bandRow="1"/>
              <a:tblGrid>
                <a:gridCol w="390525">
                  <a:extLst>
                    <a:ext uri="{9D8B030D-6E8A-4147-A177-3AD203B41FA5}">
                      <a16:colId xmlns:a16="http://schemas.microsoft.com/office/drawing/2014/main" val="20000"/>
                    </a:ext>
                  </a:extLst>
                </a:gridCol>
                <a:gridCol w="5457825">
                  <a:extLst>
                    <a:ext uri="{9D8B030D-6E8A-4147-A177-3AD203B41FA5}">
                      <a16:colId xmlns:a16="http://schemas.microsoft.com/office/drawing/2014/main" val="20001"/>
                    </a:ext>
                  </a:extLst>
                </a:gridCol>
                <a:gridCol w="2609850">
                  <a:extLst>
                    <a:ext uri="{9D8B030D-6E8A-4147-A177-3AD203B41FA5}">
                      <a16:colId xmlns:a16="http://schemas.microsoft.com/office/drawing/2014/main" val="20002"/>
                    </a:ext>
                  </a:extLst>
                </a:gridCol>
              </a:tblGrid>
              <a:tr h="380752">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endParaRPr lang="en-US" dirty="0"/>
                    </a:p>
                  </a:txBody>
                  <a:tcPr>
                    <a:lnL w="12700" cap="flat" cmpd="sng" algn="ctr">
                      <a:solidFill>
                        <a:sysClr val="windowText" lastClr="000000"/>
                      </a:solidFill>
                      <a:prstDash val="solid"/>
                      <a:round/>
                      <a:headEnd type="none" w="med" len="med"/>
                      <a:tailEnd type="none" w="med" len="med"/>
                    </a:lnL>
                    <a:lnR w="12700" cmpd="sng">
                      <a:solidFill>
                        <a:srgbClr val="9BBB59"/>
                      </a:solidFill>
                    </a:lnR>
                    <a:lnT w="12700" cap="flat" cmpd="sng" algn="ctr">
                      <a:solidFill>
                        <a:sysClr val="windowText" lastClr="000000"/>
                      </a:solidFill>
                      <a:prstDash val="solid"/>
                      <a:round/>
                      <a:headEnd type="none" w="med" len="med"/>
                      <a:tailEnd type="none" w="med" len="med"/>
                    </a:lnT>
                    <a:lnB w="12700" cmpd="sng">
                      <a:solidFill>
                        <a:srgbClr val="9BBB59"/>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algn="ctr"/>
                      <a:r>
                        <a:rPr lang="en-US" dirty="0" smtClean="0"/>
                        <a:t>Model-Model</a:t>
                      </a:r>
                      <a:r>
                        <a:rPr lang="en-US" baseline="0" dirty="0" smtClean="0"/>
                        <a:t> Comparison</a:t>
                      </a:r>
                      <a:endParaRPr lang="en-US" dirty="0">
                        <a:solidFill>
                          <a:schemeClr val="tx1"/>
                        </a:solidFill>
                      </a:endParaRPr>
                    </a:p>
                  </a:txBody>
                  <a:tcPr>
                    <a:lnL w="12700" cmpd="sng">
                      <a:solidFill>
                        <a:srgbClr val="9BBB59"/>
                      </a:solidFill>
                    </a:lnL>
                    <a:lnR w="12700" cmpd="sng">
                      <a:solidFill>
                        <a:srgbClr val="9BBB59"/>
                      </a:solidFill>
                    </a:lnR>
                    <a:lnT w="12700" cmpd="sng">
                      <a:solidFill>
                        <a:srgbClr val="9BBB59"/>
                      </a:solidFill>
                    </a:lnT>
                    <a:lnB w="12700" cmpd="sng">
                      <a:solidFill>
                        <a:srgbClr val="9BBB59"/>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pPr algn="ctr"/>
                      <a:r>
                        <a:rPr lang="en-US" dirty="0" smtClean="0"/>
                        <a:t>Economic Value</a:t>
                      </a:r>
                      <a:endParaRPr lang="en-US" dirty="0">
                        <a:solidFill>
                          <a:schemeClr val="tx1"/>
                        </a:solidFill>
                      </a:endParaRPr>
                    </a:p>
                  </a:txBody>
                  <a:tcPr>
                    <a:lnL w="12700" cmpd="sng">
                      <a:solidFill>
                        <a:srgbClr val="9BBB59"/>
                      </a:solidFill>
                    </a:lnL>
                    <a:lnR w="12700" cmpd="sng">
                      <a:solidFill>
                        <a:srgbClr val="9BBB59"/>
                      </a:solidFill>
                    </a:lnR>
                    <a:lnT w="12700" cmpd="sng">
                      <a:solidFill>
                        <a:srgbClr val="9BBB59"/>
                      </a:solidFill>
                    </a:lnT>
                    <a:lnB w="12700" cmpd="sng">
                      <a:solidFill>
                        <a:srgbClr val="9BBB59"/>
                      </a:solidFill>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10000"/>
                  </a:ext>
                </a:extLst>
              </a:tr>
              <a:tr h="113961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dirty="0" smtClean="0"/>
                        <a:t>Base</a:t>
                      </a:r>
                    </a:p>
                  </a:txBody>
                  <a:tcPr vert="vert270">
                    <a:lnL w="12700" cmpd="sng">
                      <a:solidFill>
                        <a:srgbClr val="9BBB59"/>
                      </a:solidFill>
                    </a:lnL>
                    <a:lnR w="12700" cmpd="sng">
                      <a:solidFill>
                        <a:srgbClr val="9BBB59"/>
                      </a:solidFill>
                    </a:lnR>
                    <a:lnT w="12700" cmpd="sng">
                      <a:solidFill>
                        <a:srgbClr val="9BBB59"/>
                      </a:solidFill>
                    </a:lnT>
                    <a:lnB w="12700" cmpd="sng">
                      <a:solidFill>
                        <a:srgbClr val="9BBB59"/>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85750" indent="-285750">
                        <a:buFont typeface="Arial" panose="020B0604020202020204" pitchFamily="34" charset="0"/>
                        <a:buChar char="•"/>
                      </a:pPr>
                      <a:r>
                        <a:rPr lang="en-US" sz="1600" b="1" dirty="0" smtClean="0"/>
                        <a:t>Mean Absolute</a:t>
                      </a:r>
                      <a:r>
                        <a:rPr lang="en-US" sz="1600" b="1" baseline="0" dirty="0" smtClean="0"/>
                        <a:t> Error</a:t>
                      </a:r>
                    </a:p>
                    <a:p>
                      <a:pPr marL="285750" indent="-285750">
                        <a:buFont typeface="Arial" panose="020B0604020202020204" pitchFamily="34" charset="0"/>
                        <a:buChar char="•"/>
                      </a:pPr>
                      <a:r>
                        <a:rPr lang="en-US" sz="1600" b="1" baseline="0" dirty="0" smtClean="0"/>
                        <a:t>Root Mean Square Error</a:t>
                      </a:r>
                    </a:p>
                    <a:p>
                      <a:pPr marL="285750" indent="-285750">
                        <a:buFont typeface="Arial" panose="020B0604020202020204" pitchFamily="34" charset="0"/>
                        <a:buChar char="•"/>
                      </a:pPr>
                      <a:r>
                        <a:rPr lang="en-US" sz="1600" b="1" baseline="0" dirty="0" smtClean="0">
                          <a:solidFill>
                            <a:schemeClr val="accent6">
                              <a:lumMod val="75000"/>
                            </a:schemeClr>
                          </a:solidFill>
                        </a:rPr>
                        <a:t>Distribution (Statistical Moments and </a:t>
                      </a:r>
                      <a:r>
                        <a:rPr lang="en-US" sz="1600" b="1" baseline="0" dirty="0" err="1" smtClean="0">
                          <a:solidFill>
                            <a:schemeClr val="accent6">
                              <a:lumMod val="75000"/>
                            </a:schemeClr>
                          </a:solidFill>
                        </a:rPr>
                        <a:t>Quantiles</a:t>
                      </a:r>
                      <a:r>
                        <a:rPr lang="en-US" sz="1600" b="1" baseline="0" dirty="0" smtClean="0">
                          <a:solidFill>
                            <a:schemeClr val="accent6">
                              <a:lumMod val="75000"/>
                            </a:schemeClr>
                          </a:solidFill>
                        </a:rPr>
                        <a:t>)</a:t>
                      </a:r>
                    </a:p>
                    <a:p>
                      <a:pPr marL="285750" indent="-285750">
                        <a:buFont typeface="Arial" panose="020B0604020202020204" pitchFamily="34" charset="0"/>
                        <a:buChar char="•"/>
                      </a:pPr>
                      <a:r>
                        <a:rPr lang="en-US" sz="1600" b="1" baseline="0" dirty="0" smtClean="0">
                          <a:solidFill>
                            <a:srgbClr val="00B0F0"/>
                          </a:solidFill>
                        </a:rPr>
                        <a:t>Categorical Statistics for Events</a:t>
                      </a:r>
                      <a:endParaRPr lang="en-US" sz="1600" b="1" dirty="0">
                        <a:solidFill>
                          <a:srgbClr val="00B0F0"/>
                        </a:solidFill>
                      </a:endParaRPr>
                    </a:p>
                  </a:txBody>
                  <a:tcPr>
                    <a:lnL w="12700" cmpd="sng">
                      <a:solidFill>
                        <a:srgbClr val="9BBB59"/>
                      </a:solidFill>
                    </a:lnL>
                    <a:lnR w="12700" cmpd="sng">
                      <a:solidFill>
                        <a:srgbClr val="9BBB59"/>
                      </a:solidFill>
                    </a:lnR>
                    <a:lnT w="12700" cmpd="sng">
                      <a:solidFill>
                        <a:srgbClr val="9BBB59"/>
                      </a:solidFill>
                    </a:lnT>
                    <a:lnB w="12700" cmpd="sng">
                      <a:solidFill>
                        <a:srgbClr val="9BBB59"/>
                      </a:solid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85750" indent="-285750">
                        <a:buFont typeface="Arial" panose="020B0604020202020204" pitchFamily="34" charset="0"/>
                        <a:buChar char="•"/>
                      </a:pPr>
                      <a:r>
                        <a:rPr lang="en-US" sz="1600" dirty="0" smtClean="0"/>
                        <a:t>Operating Reserves Analysis</a:t>
                      </a:r>
                    </a:p>
                    <a:p>
                      <a:pPr marL="285750" indent="-285750">
                        <a:buFont typeface="Arial" panose="020B0604020202020204" pitchFamily="34" charset="0"/>
                        <a:buChar char="•"/>
                      </a:pPr>
                      <a:r>
                        <a:rPr lang="en-US" sz="1600" dirty="0" smtClean="0"/>
                        <a:t>Production Cost</a:t>
                      </a:r>
                      <a:endParaRPr lang="en-US" sz="1600" dirty="0"/>
                    </a:p>
                  </a:txBody>
                  <a:tcPr>
                    <a:lnL w="12700" cmpd="sng">
                      <a:solidFill>
                        <a:srgbClr val="9BBB59"/>
                      </a:solidFill>
                    </a:lnL>
                    <a:lnR w="12700" cmpd="sng">
                      <a:solidFill>
                        <a:srgbClr val="9BBB59"/>
                      </a:solidFill>
                    </a:lnR>
                    <a:lnT w="12700" cmpd="sng">
                      <a:solidFill>
                        <a:srgbClr val="9BBB59"/>
                      </a:solidFill>
                    </a:lnT>
                    <a:lnB w="12700" cmpd="sng">
                      <a:solidFill>
                        <a:srgbClr val="9BBB59"/>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val="10001"/>
                  </a:ext>
                </a:extLst>
              </a:tr>
              <a:tr h="415653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b="1" dirty="0" smtClean="0"/>
                        <a:t>Enhanced</a:t>
                      </a:r>
                      <a:endParaRPr lang="en-US" b="1" dirty="0"/>
                    </a:p>
                  </a:txBody>
                  <a:tcPr vert="vert270">
                    <a:lnL w="12700" cmpd="sng">
                      <a:solidFill>
                        <a:srgbClr val="9BBB59"/>
                      </a:solidFill>
                    </a:lnL>
                    <a:lnR w="12700" cmpd="sng">
                      <a:solidFill>
                        <a:srgbClr val="9BBB59"/>
                      </a:solidFill>
                    </a:lnR>
                    <a:lnT w="12700" cmpd="sng">
                      <a:solidFill>
                        <a:srgbClr val="9BBB59"/>
                      </a:solidFill>
                    </a:lnT>
                    <a:lnB w="12700" cmpd="sng">
                      <a:solidFill>
                        <a:srgbClr val="9BBB59"/>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85750" indent="-285750">
                        <a:buFont typeface="Arial" panose="020B0604020202020204" pitchFamily="34" charset="0"/>
                        <a:buChar char="•"/>
                      </a:pPr>
                      <a:r>
                        <a:rPr lang="en-US" sz="1600" b="1" kern="1200" dirty="0" smtClean="0">
                          <a:effectLst/>
                        </a:rPr>
                        <a:t>Maximum Absolute Error </a:t>
                      </a:r>
                    </a:p>
                    <a:p>
                      <a:pPr marL="285750" indent="-285750">
                        <a:buFont typeface="Arial" panose="020B0604020202020204" pitchFamily="34" charset="0"/>
                        <a:buChar char="•"/>
                      </a:pPr>
                      <a:r>
                        <a:rPr lang="en-US" sz="1600" b="1" kern="1200" dirty="0" smtClean="0">
                          <a:effectLst/>
                        </a:rPr>
                        <a:t>Pearson's Correlation Coefficient </a:t>
                      </a:r>
                    </a:p>
                    <a:p>
                      <a:pPr marL="285750" indent="-285750">
                        <a:buFont typeface="Arial" panose="020B0604020202020204" pitchFamily="34" charset="0"/>
                        <a:buChar char="•"/>
                      </a:pPr>
                      <a:r>
                        <a:rPr lang="en-US" sz="1600" b="1" kern="1200" dirty="0" smtClean="0">
                          <a:solidFill>
                            <a:schemeClr val="accent6">
                              <a:lumMod val="75000"/>
                            </a:schemeClr>
                          </a:solidFill>
                          <a:effectLst/>
                        </a:rPr>
                        <a:t>Kolmogorov-Smirnov Integral </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kern="1200" dirty="0" smtClean="0">
                          <a:solidFill>
                            <a:schemeClr val="accent6">
                              <a:lumMod val="75000"/>
                            </a:schemeClr>
                          </a:solidFill>
                          <a:effectLst/>
                        </a:rPr>
                        <a:t>Statistical Tests for Mean and Variance</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kern="1200" dirty="0" smtClean="0">
                          <a:solidFill>
                            <a:srgbClr val="00B0F0"/>
                          </a:solidFill>
                          <a:effectLst/>
                        </a:rPr>
                        <a:t>OVER Metric</a:t>
                      </a:r>
                      <a:endParaRPr lang="en-US" sz="1600" b="1" kern="1200" dirty="0" smtClean="0">
                        <a:solidFill>
                          <a:schemeClr val="accent6">
                            <a:lumMod val="75000"/>
                          </a:schemeClr>
                        </a:solidFill>
                        <a:effectLst/>
                      </a:endParaRPr>
                    </a:p>
                    <a:p>
                      <a:pPr marL="285750" indent="-285750">
                        <a:buFont typeface="Arial" panose="020B0604020202020204" pitchFamily="34" charset="0"/>
                        <a:buChar char="•"/>
                      </a:pPr>
                      <a:r>
                        <a:rPr lang="en-US" sz="1600" b="1" kern="1200" dirty="0" err="1" smtClean="0">
                          <a:solidFill>
                            <a:schemeClr val="accent2">
                              <a:lumMod val="75000"/>
                            </a:schemeClr>
                          </a:solidFill>
                          <a:effectLst/>
                        </a:rPr>
                        <a:t>Renyi</a:t>
                      </a:r>
                      <a:r>
                        <a:rPr lang="en-US" sz="1600" b="1" kern="1200" dirty="0" smtClean="0">
                          <a:solidFill>
                            <a:schemeClr val="accent2">
                              <a:lumMod val="75000"/>
                            </a:schemeClr>
                          </a:solidFill>
                          <a:effectLst/>
                        </a:rPr>
                        <a:t> Entropy</a:t>
                      </a:r>
                      <a:r>
                        <a:rPr lang="en-US" sz="1600" b="1" kern="1200" dirty="0" smtClean="0">
                          <a:solidFill>
                            <a:schemeClr val="accent6">
                              <a:lumMod val="60000"/>
                              <a:lumOff val="40000"/>
                            </a:schemeClr>
                          </a:solidFill>
                          <a:effectLst/>
                        </a:rPr>
                        <a:t> </a:t>
                      </a:r>
                    </a:p>
                    <a:p>
                      <a:pPr marL="285750" indent="-285750">
                        <a:buFont typeface="Arial" panose="020B0604020202020204" pitchFamily="34" charset="0"/>
                        <a:buChar char="•"/>
                      </a:pPr>
                      <a:r>
                        <a:rPr lang="en-US" sz="1600" b="1" kern="1200" dirty="0" smtClean="0">
                          <a:solidFill>
                            <a:schemeClr val="accent2">
                              <a:lumMod val="75000"/>
                            </a:schemeClr>
                          </a:solidFill>
                          <a:effectLst/>
                        </a:rPr>
                        <a:t>Brier Score incl. decomposition for probability forecasts </a:t>
                      </a:r>
                    </a:p>
                    <a:p>
                      <a:pPr marL="285750" indent="-285750">
                        <a:buFont typeface="Arial" panose="020B0604020202020204" pitchFamily="34" charset="0"/>
                        <a:buChar char="•"/>
                      </a:pPr>
                      <a:r>
                        <a:rPr lang="en-US" sz="1600" b="1" kern="1200" dirty="0" smtClean="0">
                          <a:solidFill>
                            <a:schemeClr val="accent2">
                              <a:lumMod val="75000"/>
                            </a:schemeClr>
                          </a:solidFill>
                          <a:effectLst/>
                        </a:rPr>
                        <a:t>Receiver Operating Characteristic (ROC) Curve</a:t>
                      </a:r>
                    </a:p>
                    <a:p>
                      <a:pPr marL="285750" indent="-285750">
                        <a:buFont typeface="Arial" panose="020B0604020202020204" pitchFamily="34" charset="0"/>
                        <a:buChar char="•"/>
                      </a:pPr>
                      <a:r>
                        <a:rPr lang="en-US" sz="1600" b="1" kern="1200" dirty="0" smtClean="0">
                          <a:solidFill>
                            <a:schemeClr val="accent2">
                              <a:lumMod val="75000"/>
                            </a:schemeClr>
                          </a:solidFill>
                          <a:effectLst/>
                        </a:rPr>
                        <a:t>Calibration Diagram </a:t>
                      </a:r>
                    </a:p>
                    <a:p>
                      <a:pPr marL="285750" indent="-285750">
                        <a:buFont typeface="Arial" panose="020B0604020202020204" pitchFamily="34" charset="0"/>
                        <a:buChar char="•"/>
                      </a:pPr>
                      <a:r>
                        <a:rPr lang="en-US" sz="1600" b="1" kern="1200" dirty="0" smtClean="0">
                          <a:solidFill>
                            <a:schemeClr val="accent2">
                              <a:lumMod val="75000"/>
                            </a:schemeClr>
                          </a:solidFill>
                          <a:effectLst/>
                        </a:rPr>
                        <a:t>Probability Interval</a:t>
                      </a:r>
                      <a:r>
                        <a:rPr lang="en-US" sz="1600" b="1" kern="1200" baseline="0" dirty="0" smtClean="0">
                          <a:solidFill>
                            <a:schemeClr val="accent2">
                              <a:lumMod val="75000"/>
                            </a:schemeClr>
                          </a:solidFill>
                          <a:effectLst/>
                        </a:rPr>
                        <a:t> Evaluation</a:t>
                      </a:r>
                    </a:p>
                    <a:p>
                      <a:pPr marL="285750" indent="-285750">
                        <a:buFont typeface="Arial" panose="020B0604020202020204" pitchFamily="34" charset="0"/>
                        <a:buChar char="•"/>
                      </a:pPr>
                      <a:r>
                        <a:rPr lang="en-US" sz="1600" b="1" kern="1200" dirty="0" smtClean="0">
                          <a:solidFill>
                            <a:schemeClr val="accent4">
                              <a:lumMod val="75000"/>
                            </a:schemeClr>
                          </a:solidFill>
                          <a:effectLst/>
                        </a:rPr>
                        <a:t>Frequency of Superior Performance</a:t>
                      </a:r>
                    </a:p>
                    <a:p>
                      <a:pPr marL="285750" indent="-285750">
                        <a:buFont typeface="Arial" panose="020B0604020202020204" pitchFamily="34" charset="0"/>
                        <a:buChar char="•"/>
                      </a:pPr>
                      <a:r>
                        <a:rPr lang="en-US" sz="1600" b="1" kern="1200" dirty="0" smtClean="0">
                          <a:solidFill>
                            <a:schemeClr val="accent4">
                              <a:lumMod val="75000"/>
                            </a:schemeClr>
                          </a:solidFill>
                          <a:effectLst/>
                        </a:rPr>
                        <a:t>Performance Diagram for Events</a:t>
                      </a:r>
                    </a:p>
                    <a:p>
                      <a:pPr marL="285750" indent="-285750">
                        <a:buFont typeface="Arial" panose="020B0604020202020204" pitchFamily="34" charset="0"/>
                        <a:buChar char="•"/>
                      </a:pPr>
                      <a:r>
                        <a:rPr lang="en-US" sz="1600" b="1" kern="1200" dirty="0" smtClean="0">
                          <a:solidFill>
                            <a:schemeClr val="accent4">
                              <a:lumMod val="75000"/>
                            </a:schemeClr>
                          </a:solidFill>
                          <a:effectLst/>
                        </a:rPr>
                        <a:t>Taylor</a:t>
                      </a:r>
                      <a:r>
                        <a:rPr lang="en-US" sz="1600" b="1" kern="1200" baseline="0" dirty="0" smtClean="0">
                          <a:solidFill>
                            <a:schemeClr val="accent4">
                              <a:lumMod val="75000"/>
                            </a:schemeClr>
                          </a:solidFill>
                          <a:effectLst/>
                        </a:rPr>
                        <a:t> Diagram for Errors</a:t>
                      </a:r>
                      <a:endParaRPr lang="en-US" sz="1600" b="1" kern="1200" dirty="0" smtClean="0">
                        <a:solidFill>
                          <a:schemeClr val="accent4">
                            <a:lumMod val="75000"/>
                          </a:schemeClr>
                        </a:solidFill>
                        <a:effectLst/>
                      </a:endParaRPr>
                    </a:p>
                  </a:txBody>
                  <a:tcPr>
                    <a:lnL w="12700" cmpd="sng">
                      <a:solidFill>
                        <a:srgbClr val="9BBB59"/>
                      </a:solidFill>
                    </a:lnL>
                    <a:lnR w="12700" cmpd="sng">
                      <a:solidFill>
                        <a:srgbClr val="9BBB59"/>
                      </a:solidFill>
                    </a:lnR>
                    <a:lnT w="12700" cmpd="sng">
                      <a:solidFill>
                        <a:srgbClr val="9BBB59"/>
                      </a:solidFill>
                    </a:lnT>
                    <a:lnB w="12700" cmpd="sng">
                      <a:solidFill>
                        <a:srgbClr val="9BBB59"/>
                      </a:solidFill>
                    </a:lnB>
                    <a:lnTlToBr w="12700" cmpd="sng">
                      <a:noFill/>
                      <a:prstDash val="solid"/>
                    </a:lnTlToBr>
                    <a:lnBlToTr w="12700" cmpd="sng">
                      <a:noFill/>
                      <a:prstDash val="solid"/>
                    </a:lnBlToTr>
                    <a:solidFill>
                      <a:srgbClr val="9BBB59">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85750" indent="-285750">
                        <a:buFont typeface="Arial" panose="020B0604020202020204" pitchFamily="34" charset="0"/>
                        <a:buChar char="•"/>
                      </a:pPr>
                      <a:r>
                        <a:rPr lang="en-US" sz="1600" dirty="0" smtClean="0"/>
                        <a:t>Cost</a:t>
                      </a:r>
                      <a:r>
                        <a:rPr lang="en-US" sz="1600" baseline="0" dirty="0" smtClean="0"/>
                        <a:t> of Ramp Forecasting</a:t>
                      </a:r>
                      <a:endParaRPr lang="en-US" sz="1600" dirty="0"/>
                    </a:p>
                  </a:txBody>
                  <a:tcPr>
                    <a:lnL w="12700" cmpd="sng">
                      <a:solidFill>
                        <a:srgbClr val="9BBB59"/>
                      </a:solidFill>
                    </a:lnL>
                    <a:lnR w="12700" cmpd="sng">
                      <a:solidFill>
                        <a:srgbClr val="9BBB59"/>
                      </a:solidFill>
                    </a:lnR>
                    <a:lnT w="12700" cmpd="sng">
                      <a:solidFill>
                        <a:srgbClr val="9BBB59"/>
                      </a:solidFill>
                    </a:lnT>
                    <a:lnB w="12700" cmpd="sng">
                      <a:solidFill>
                        <a:srgbClr val="9BBB59"/>
                      </a:solidFill>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val="10002"/>
                  </a:ext>
                </a:extLst>
              </a:tr>
            </a:tbl>
          </a:graphicData>
        </a:graphic>
      </p:graphicFrame>
      <p:sp>
        <p:nvSpPr>
          <p:cNvPr id="6" name="Rectangle 5"/>
          <p:cNvSpPr/>
          <p:nvPr/>
        </p:nvSpPr>
        <p:spPr>
          <a:xfrm>
            <a:off x="7450941" y="6324600"/>
            <a:ext cx="1265026" cy="369332"/>
          </a:xfrm>
          <a:prstGeom prst="rect">
            <a:avLst/>
          </a:prstGeom>
        </p:spPr>
        <p:txBody>
          <a:bodyPr wrap="none">
            <a:spAutoFit/>
          </a:bodyPr>
          <a:lstStyle/>
          <a:p>
            <a:pPr algn="ctr"/>
            <a:r>
              <a:rPr lang="en-US" dirty="0" smtClean="0"/>
              <a:t>Tara Jensen</a:t>
            </a:r>
            <a:endParaRPr lang="en-US" dirty="0"/>
          </a:p>
        </p:txBody>
      </p:sp>
    </p:spTree>
    <p:extLst>
      <p:ext uri="{BB962C8B-B14F-4D97-AF65-F5344CB8AC3E}">
        <p14:creationId xmlns:p14="http://schemas.microsoft.com/office/powerpoint/2010/main" val="12703520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33108"/>
            <a:ext cx="7052310" cy="544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smtClean="0">
                <a:effectLst>
                  <a:outerShdw blurRad="38100" dist="38100" dir="2700000" algn="tl">
                    <a:srgbClr val="000000">
                      <a:alpha val="43137"/>
                    </a:srgbClr>
                  </a:outerShdw>
                </a:effectLst>
              </a:rPr>
              <a:t>NowCast</a:t>
            </a:r>
            <a:r>
              <a:rPr lang="en-US" dirty="0" smtClean="0">
                <a:effectLst>
                  <a:outerShdw blurRad="38100" dist="38100" dir="2700000" algn="tl">
                    <a:srgbClr val="000000">
                      <a:alpha val="43137"/>
                    </a:srgbClr>
                  </a:outerShdw>
                </a:effectLst>
              </a:rPr>
              <a:t> Performance</a:t>
            </a:r>
            <a:endParaRPr lang="en-US" dirty="0">
              <a:effectLst>
                <a:outerShdw blurRad="38100" dist="38100" dir="2700000" algn="tl">
                  <a:srgbClr val="000000">
                    <a:alpha val="43137"/>
                  </a:srgbClr>
                </a:outerShdw>
              </a:effectLst>
            </a:endParaRPr>
          </a:p>
        </p:txBody>
      </p:sp>
      <p:sp>
        <p:nvSpPr>
          <p:cNvPr id="3" name="Rectangle 5"/>
          <p:cNvSpPr>
            <a:spLocks noChangeArrowheads="1"/>
          </p:cNvSpPr>
          <p:nvPr/>
        </p:nvSpPr>
        <p:spPr bwMode="auto">
          <a:xfrm>
            <a:off x="352044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4" name="Rectangle 6"/>
          <p:cNvSpPr>
            <a:spLocks noChangeArrowheads="1"/>
          </p:cNvSpPr>
          <p:nvPr/>
        </p:nvSpPr>
        <p:spPr bwMode="auto">
          <a:xfrm>
            <a:off x="3520440" y="84963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6" name="TextBox 5"/>
          <p:cNvSpPr txBox="1"/>
          <p:nvPr/>
        </p:nvSpPr>
        <p:spPr>
          <a:xfrm>
            <a:off x="5200650" y="2583180"/>
            <a:ext cx="1464247" cy="1815882"/>
          </a:xfrm>
          <a:prstGeom prst="rect">
            <a:avLst/>
          </a:prstGeom>
          <a:noFill/>
        </p:spPr>
        <p:txBody>
          <a:bodyPr wrap="none" rtlCol="0">
            <a:spAutoFit/>
          </a:bodyPr>
          <a:lstStyle/>
          <a:p>
            <a:r>
              <a:rPr lang="en-US" sz="1600" b="1" dirty="0" smtClean="0">
                <a:solidFill>
                  <a:srgbClr val="FF0000"/>
                </a:solidFill>
              </a:rPr>
              <a:t>CIRACast</a:t>
            </a:r>
          </a:p>
          <a:p>
            <a:r>
              <a:rPr lang="en-US" sz="1600" b="1" dirty="0" smtClean="0">
                <a:solidFill>
                  <a:srgbClr val="11C011"/>
                </a:solidFill>
              </a:rPr>
              <a:t>MADCast</a:t>
            </a:r>
          </a:p>
          <a:p>
            <a:r>
              <a:rPr lang="en-US" sz="1600" b="1" dirty="0" smtClean="0">
                <a:solidFill>
                  <a:srgbClr val="4BACC6">
                    <a:lumMod val="75000"/>
                  </a:srgbClr>
                </a:solidFill>
              </a:rPr>
              <a:t>MAD_WRF</a:t>
            </a:r>
          </a:p>
          <a:p>
            <a:r>
              <a:rPr lang="en-US" sz="1600" b="1" dirty="0" err="1" smtClean="0">
                <a:solidFill>
                  <a:srgbClr val="FFC000"/>
                </a:solidFill>
              </a:rPr>
              <a:t>NowCast</a:t>
            </a:r>
            <a:endParaRPr lang="en-US" sz="1600" b="1" dirty="0" smtClean="0">
              <a:solidFill>
                <a:srgbClr val="FFC000"/>
              </a:solidFill>
            </a:endParaRPr>
          </a:p>
          <a:p>
            <a:r>
              <a:rPr lang="en-US" sz="1600" b="1" dirty="0" err="1" smtClean="0">
                <a:solidFill>
                  <a:prstClr val="black"/>
                </a:solidFill>
              </a:rPr>
              <a:t>SmartP</a:t>
            </a:r>
            <a:endParaRPr lang="en-US" sz="1600" b="1" dirty="0" smtClean="0">
              <a:solidFill>
                <a:prstClr val="black"/>
              </a:solidFill>
            </a:endParaRPr>
          </a:p>
          <a:p>
            <a:r>
              <a:rPr lang="en-US" sz="1600" b="1" dirty="0" err="1" smtClean="0">
                <a:solidFill>
                  <a:srgbClr val="CC00FF"/>
                </a:solidFill>
              </a:rPr>
              <a:t>Statcast_cubist</a:t>
            </a:r>
            <a:endParaRPr lang="en-US" sz="1600" b="1" dirty="0" smtClean="0">
              <a:solidFill>
                <a:srgbClr val="CC00FF"/>
              </a:solidFill>
            </a:endParaRPr>
          </a:p>
          <a:p>
            <a:r>
              <a:rPr lang="en-US" sz="1600" b="1" dirty="0" err="1" smtClean="0">
                <a:solidFill>
                  <a:srgbClr val="7030A0"/>
                </a:solidFill>
              </a:rPr>
              <a:t>WRFSolarNow</a:t>
            </a:r>
            <a:endParaRPr lang="en-US" sz="1600" b="1" dirty="0">
              <a:solidFill>
                <a:srgbClr val="7030A0"/>
              </a:solidFill>
            </a:endParaRPr>
          </a:p>
        </p:txBody>
      </p:sp>
      <p:sp>
        <p:nvSpPr>
          <p:cNvPr id="7" name="TextBox 6"/>
          <p:cNvSpPr txBox="1"/>
          <p:nvPr/>
        </p:nvSpPr>
        <p:spPr>
          <a:xfrm>
            <a:off x="7052310" y="1600200"/>
            <a:ext cx="1817370" cy="1200329"/>
          </a:xfrm>
          <a:prstGeom prst="rect">
            <a:avLst/>
          </a:prstGeom>
          <a:solidFill>
            <a:srgbClr val="FFFF99"/>
          </a:solidFill>
        </p:spPr>
        <p:txBody>
          <a:bodyPr wrap="square" rtlCol="0">
            <a:spAutoFit/>
          </a:bodyPr>
          <a:lstStyle/>
          <a:p>
            <a:r>
              <a:rPr lang="en-US" dirty="0" smtClean="0">
                <a:solidFill>
                  <a:prstClr val="black"/>
                </a:solidFill>
              </a:rPr>
              <a:t>Aggregated over All Issue times and All Sky Conditions</a:t>
            </a:r>
          </a:p>
        </p:txBody>
      </p:sp>
      <p:sp>
        <p:nvSpPr>
          <p:cNvPr id="8" name="TextBox 7"/>
          <p:cNvSpPr txBox="1"/>
          <p:nvPr/>
        </p:nvSpPr>
        <p:spPr>
          <a:xfrm>
            <a:off x="7052310" y="3191292"/>
            <a:ext cx="1817370" cy="1200329"/>
          </a:xfrm>
          <a:prstGeom prst="rect">
            <a:avLst/>
          </a:prstGeom>
          <a:solidFill>
            <a:srgbClr val="FFFF99"/>
          </a:solidFill>
        </p:spPr>
        <p:txBody>
          <a:bodyPr wrap="square" rtlCol="0">
            <a:spAutoFit/>
          </a:bodyPr>
          <a:lstStyle/>
          <a:p>
            <a:r>
              <a:rPr lang="en-US" dirty="0" smtClean="0">
                <a:solidFill>
                  <a:prstClr val="black"/>
                </a:solidFill>
              </a:rPr>
              <a:t>Component performance varies by lead time</a:t>
            </a:r>
          </a:p>
        </p:txBody>
      </p:sp>
      <p:sp>
        <p:nvSpPr>
          <p:cNvPr id="9" name="TextBox 8"/>
          <p:cNvSpPr txBox="1"/>
          <p:nvPr/>
        </p:nvSpPr>
        <p:spPr>
          <a:xfrm>
            <a:off x="7052310" y="4840751"/>
            <a:ext cx="1817370" cy="1754326"/>
          </a:xfrm>
          <a:prstGeom prst="rect">
            <a:avLst/>
          </a:prstGeom>
          <a:solidFill>
            <a:srgbClr val="FFFF99"/>
          </a:solidFill>
        </p:spPr>
        <p:txBody>
          <a:bodyPr wrap="square" rtlCol="0">
            <a:spAutoFit/>
          </a:bodyPr>
          <a:lstStyle/>
          <a:p>
            <a:r>
              <a:rPr lang="en-US" dirty="0" smtClean="0">
                <a:solidFill>
                  <a:prstClr val="black"/>
                </a:solidFill>
              </a:rPr>
              <a:t>All </a:t>
            </a:r>
            <a:r>
              <a:rPr lang="en-US" dirty="0" err="1" smtClean="0">
                <a:solidFill>
                  <a:prstClr val="black"/>
                </a:solidFill>
              </a:rPr>
              <a:t>Compontents</a:t>
            </a:r>
            <a:r>
              <a:rPr lang="en-US" dirty="0" smtClean="0">
                <a:solidFill>
                  <a:prstClr val="black"/>
                </a:solidFill>
              </a:rPr>
              <a:t> have lower MAE (greater skill) after 30 minutes into forecast (lead time)</a:t>
            </a:r>
          </a:p>
        </p:txBody>
      </p:sp>
    </p:spTree>
    <p:extLst>
      <p:ext uri="{BB962C8B-B14F-4D97-AF65-F5344CB8AC3E}">
        <p14:creationId xmlns:p14="http://schemas.microsoft.com/office/powerpoint/2010/main" val="23439884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effectLst>
                  <a:outerShdw blurRad="38100" dist="38100" dir="2700000" algn="tl">
                    <a:srgbClr val="000000">
                      <a:alpha val="43137"/>
                    </a:srgbClr>
                  </a:outerShdw>
                </a:effectLst>
              </a:rPr>
              <a:t>SunCast</a:t>
            </a:r>
            <a:r>
              <a:rPr lang="en-US" dirty="0" smtClean="0">
                <a:effectLst>
                  <a:outerShdw blurRad="38100" dist="38100" dir="2700000" algn="tl">
                    <a:srgbClr val="000000">
                      <a:alpha val="43137"/>
                    </a:srgbClr>
                  </a:outerShdw>
                </a:effectLst>
              </a:rPr>
              <a:t> Performance – Day Ahead</a:t>
            </a:r>
            <a:endParaRPr lang="en-US" dirty="0">
              <a:effectLst>
                <a:outerShdw blurRad="38100" dist="38100" dir="2700000" algn="tl">
                  <a:srgbClr val="000000">
                    <a:alpha val="43137"/>
                  </a:srgbClr>
                </a:outerShdw>
              </a:effectLst>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3402" y="1143000"/>
            <a:ext cx="7315200" cy="5652655"/>
          </a:xfrm>
        </p:spPr>
      </p:pic>
      <p:sp>
        <p:nvSpPr>
          <p:cNvPr id="3" name="TextBox 2"/>
          <p:cNvSpPr txBox="1"/>
          <p:nvPr/>
        </p:nvSpPr>
        <p:spPr>
          <a:xfrm>
            <a:off x="2000250" y="3048238"/>
            <a:ext cx="1929439" cy="369332"/>
          </a:xfrm>
          <a:prstGeom prst="rect">
            <a:avLst/>
          </a:prstGeom>
          <a:noFill/>
        </p:spPr>
        <p:txBody>
          <a:bodyPr wrap="none" rtlCol="0">
            <a:spAutoFit/>
          </a:bodyPr>
          <a:lstStyle/>
          <a:p>
            <a:r>
              <a:rPr lang="en-US" dirty="0" err="1" smtClean="0">
                <a:solidFill>
                  <a:srgbClr val="FFC000"/>
                </a:solidFill>
                <a:effectLst>
                  <a:outerShdw blurRad="38100" dist="38100" dir="2700000" algn="tl">
                    <a:srgbClr val="000000">
                      <a:alpha val="43137"/>
                    </a:srgbClr>
                  </a:outerShdw>
                </a:effectLst>
              </a:rPr>
              <a:t>SunCast</a:t>
            </a:r>
            <a:r>
              <a:rPr lang="en-US" dirty="0" smtClean="0">
                <a:solidFill>
                  <a:srgbClr val="FFC000"/>
                </a:solidFill>
                <a:effectLst>
                  <a:outerShdw blurRad="38100" dist="38100" dir="2700000" algn="tl">
                    <a:srgbClr val="000000">
                      <a:alpha val="43137"/>
                    </a:srgbClr>
                  </a:outerShdw>
                </a:effectLst>
              </a:rPr>
              <a:t> Irradiance</a:t>
            </a:r>
            <a:endParaRPr lang="en-US"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5680228" y="4799052"/>
            <a:ext cx="1088696" cy="369332"/>
          </a:xfrm>
          <a:prstGeom prst="rect">
            <a:avLst/>
          </a:prstGeom>
          <a:noFill/>
        </p:spPr>
        <p:txBody>
          <a:bodyPr wrap="none" rtlCol="0">
            <a:spAutoFit/>
          </a:bodyPr>
          <a:lstStyle/>
          <a:p>
            <a:r>
              <a:rPr lang="en-US" dirty="0" err="1" smtClean="0">
                <a:solidFill>
                  <a:srgbClr val="7030A0"/>
                </a:solidFill>
              </a:rPr>
              <a:t>WRFSolar</a:t>
            </a:r>
            <a:endParaRPr lang="en-US" dirty="0">
              <a:solidFill>
                <a:srgbClr val="7030A0"/>
              </a:solidFill>
            </a:endParaRPr>
          </a:p>
        </p:txBody>
      </p:sp>
      <p:sp>
        <p:nvSpPr>
          <p:cNvPr id="4" name="TextBox 3"/>
          <p:cNvSpPr txBox="1"/>
          <p:nvPr/>
        </p:nvSpPr>
        <p:spPr>
          <a:xfrm>
            <a:off x="4812030" y="2057400"/>
            <a:ext cx="1694631" cy="369332"/>
          </a:xfrm>
          <a:prstGeom prst="rect">
            <a:avLst/>
          </a:prstGeom>
          <a:noFill/>
        </p:spPr>
        <p:txBody>
          <a:bodyPr wrap="none" rtlCol="0">
            <a:spAutoFit/>
          </a:bodyPr>
          <a:lstStyle/>
          <a:p>
            <a:r>
              <a:rPr lang="en-US" dirty="0" smtClean="0">
                <a:solidFill>
                  <a:prstClr val="black"/>
                </a:solidFill>
              </a:rPr>
              <a:t>NAM, </a:t>
            </a:r>
            <a:r>
              <a:rPr lang="en-US" dirty="0" smtClean="0">
                <a:solidFill>
                  <a:srgbClr val="FF0000"/>
                </a:solidFill>
              </a:rPr>
              <a:t>GEM</a:t>
            </a:r>
            <a:r>
              <a:rPr lang="en-US" dirty="0" smtClean="0">
                <a:solidFill>
                  <a:prstClr val="black"/>
                </a:solidFill>
              </a:rPr>
              <a:t>, </a:t>
            </a:r>
            <a:r>
              <a:rPr lang="en-US" dirty="0" smtClean="0">
                <a:solidFill>
                  <a:srgbClr val="00B050"/>
                </a:solidFill>
              </a:rPr>
              <a:t>GFS</a:t>
            </a:r>
            <a:endParaRPr lang="en-US" dirty="0">
              <a:solidFill>
                <a:srgbClr val="00B050"/>
              </a:solidFill>
            </a:endParaRPr>
          </a:p>
        </p:txBody>
      </p:sp>
      <p:sp>
        <p:nvSpPr>
          <p:cNvPr id="6" name="TextBox 5"/>
          <p:cNvSpPr txBox="1"/>
          <p:nvPr/>
        </p:nvSpPr>
        <p:spPr>
          <a:xfrm>
            <a:off x="1897380" y="3834675"/>
            <a:ext cx="2815130" cy="1200329"/>
          </a:xfrm>
          <a:prstGeom prst="rect">
            <a:avLst/>
          </a:prstGeom>
          <a:noFill/>
        </p:spPr>
        <p:txBody>
          <a:bodyPr wrap="none" rtlCol="0">
            <a:spAutoFit/>
          </a:bodyPr>
          <a:lstStyle/>
          <a:p>
            <a:pPr algn="ctr"/>
            <a:r>
              <a:rPr lang="en-US" b="1" u="sng" dirty="0" smtClean="0">
                <a:solidFill>
                  <a:prstClr val="black"/>
                </a:solidFill>
              </a:rPr>
              <a:t>Day Ahead (DA)</a:t>
            </a:r>
          </a:p>
          <a:p>
            <a:pPr algn="ctr"/>
            <a:r>
              <a:rPr lang="en-US" dirty="0" err="1" smtClean="0">
                <a:solidFill>
                  <a:prstClr val="black"/>
                </a:solidFill>
              </a:rPr>
              <a:t>SunCast</a:t>
            </a:r>
            <a:r>
              <a:rPr lang="en-US" dirty="0" smtClean="0">
                <a:solidFill>
                  <a:prstClr val="black"/>
                </a:solidFill>
              </a:rPr>
              <a:t> and </a:t>
            </a:r>
            <a:r>
              <a:rPr lang="en-US" dirty="0" err="1" smtClean="0">
                <a:solidFill>
                  <a:prstClr val="black"/>
                </a:solidFill>
              </a:rPr>
              <a:t>WRFSolar</a:t>
            </a:r>
            <a:endParaRPr lang="en-US" dirty="0" smtClean="0">
              <a:solidFill>
                <a:prstClr val="black"/>
              </a:solidFill>
            </a:endParaRPr>
          </a:p>
          <a:p>
            <a:pPr algn="ctr"/>
            <a:r>
              <a:rPr lang="en-US" dirty="0" smtClean="0">
                <a:solidFill>
                  <a:prstClr val="black"/>
                </a:solidFill>
              </a:rPr>
              <a:t>Outperform Baseline (NAM)</a:t>
            </a:r>
          </a:p>
          <a:p>
            <a:pPr algn="ctr"/>
            <a:r>
              <a:rPr lang="en-US" dirty="0" smtClean="0">
                <a:solidFill>
                  <a:prstClr val="black"/>
                </a:solidFill>
              </a:rPr>
              <a:t>and other components</a:t>
            </a:r>
            <a:endParaRPr lang="en-US" dirty="0">
              <a:solidFill>
                <a:prstClr val="black"/>
              </a:solidFill>
            </a:endParaRPr>
          </a:p>
        </p:txBody>
      </p:sp>
    </p:spTree>
    <p:extLst>
      <p:ext uri="{BB962C8B-B14F-4D97-AF65-F5344CB8AC3E}">
        <p14:creationId xmlns:p14="http://schemas.microsoft.com/office/powerpoint/2010/main" val="28007783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6"/>
          <p:cNvGrpSpPr>
            <a:grpSpLocks/>
          </p:cNvGrpSpPr>
          <p:nvPr/>
        </p:nvGrpSpPr>
        <p:grpSpPr bwMode="auto">
          <a:xfrm>
            <a:off x="304800" y="1447800"/>
            <a:ext cx="8458200" cy="5030788"/>
            <a:chOff x="304800" y="1676400"/>
            <a:chExt cx="8458200" cy="5032374"/>
          </a:xfrm>
        </p:grpSpPr>
        <p:sp>
          <p:nvSpPr>
            <p:cNvPr id="40" name="Rectangle 39"/>
            <p:cNvSpPr/>
            <p:nvPr/>
          </p:nvSpPr>
          <p:spPr>
            <a:xfrm>
              <a:off x="1295400" y="1828848"/>
              <a:ext cx="4038600" cy="4879926"/>
            </a:xfrm>
            <a:prstGeom prst="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3" name="Rectangle 2"/>
            <p:cNvSpPr/>
            <p:nvPr/>
          </p:nvSpPr>
          <p:spPr>
            <a:xfrm>
              <a:off x="2057400" y="2016232"/>
              <a:ext cx="2438400" cy="38112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WRF RTFDDA</a:t>
              </a:r>
            </a:p>
          </p:txBody>
        </p:sp>
        <p:sp>
          <p:nvSpPr>
            <p:cNvPr id="4" name="Rectangle 3"/>
            <p:cNvSpPr/>
            <p:nvPr/>
          </p:nvSpPr>
          <p:spPr>
            <a:xfrm>
              <a:off x="2057400" y="2702248"/>
              <a:ext cx="2438400" cy="38112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prstClr val="white"/>
                  </a:solidFill>
                </a:rPr>
                <a:t>HRRR</a:t>
              </a:r>
              <a:endParaRPr lang="en-US" dirty="0">
                <a:solidFill>
                  <a:prstClr val="white"/>
                </a:solidFill>
              </a:endParaRPr>
            </a:p>
          </p:txBody>
        </p:sp>
        <p:sp>
          <p:nvSpPr>
            <p:cNvPr id="5" name="Rectangle 4"/>
            <p:cNvSpPr/>
            <p:nvPr/>
          </p:nvSpPr>
          <p:spPr>
            <a:xfrm>
              <a:off x="2057400" y="3388265"/>
              <a:ext cx="2438400" cy="38112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prstClr val="white"/>
                  </a:solidFill>
                </a:rPr>
                <a:t>RAP</a:t>
              </a:r>
              <a:endParaRPr lang="en-US" dirty="0">
                <a:solidFill>
                  <a:prstClr val="white"/>
                </a:solidFill>
              </a:endParaRPr>
            </a:p>
          </p:txBody>
        </p:sp>
        <p:sp>
          <p:nvSpPr>
            <p:cNvPr id="6" name="Rectangle 5"/>
            <p:cNvSpPr/>
            <p:nvPr/>
          </p:nvSpPr>
          <p:spPr>
            <a:xfrm>
              <a:off x="2057400" y="4074281"/>
              <a:ext cx="2438400" cy="379533"/>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GFS</a:t>
              </a:r>
            </a:p>
          </p:txBody>
        </p:sp>
        <p:sp>
          <p:nvSpPr>
            <p:cNvPr id="7" name="Rectangle 6"/>
            <p:cNvSpPr/>
            <p:nvPr/>
          </p:nvSpPr>
          <p:spPr>
            <a:xfrm>
              <a:off x="2057400" y="4649137"/>
              <a:ext cx="2438400" cy="38112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GEM</a:t>
              </a:r>
            </a:p>
          </p:txBody>
        </p:sp>
        <p:sp>
          <p:nvSpPr>
            <p:cNvPr id="8" name="Rectangle 7"/>
            <p:cNvSpPr/>
            <p:nvPr/>
          </p:nvSpPr>
          <p:spPr>
            <a:xfrm>
              <a:off x="2057400" y="6175206"/>
              <a:ext cx="2438400" cy="38112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Other Model Data</a:t>
              </a:r>
            </a:p>
          </p:txBody>
        </p:sp>
        <p:sp>
          <p:nvSpPr>
            <p:cNvPr id="6153" name="Text Box 39"/>
            <p:cNvSpPr txBox="1">
              <a:spLocks noChangeArrowheads="1"/>
            </p:cNvSpPr>
            <p:nvPr/>
          </p:nvSpPr>
          <p:spPr bwMode="auto">
            <a:xfrm>
              <a:off x="2286000" y="5598761"/>
              <a:ext cx="1420813" cy="574856"/>
            </a:xfrm>
            <a:prstGeom prst="rect">
              <a:avLst/>
            </a:prstGeom>
            <a:noFill/>
            <a:ln w="9525">
              <a:noFill/>
              <a:miter lim="800000"/>
              <a:headEnd/>
              <a:tailEnd/>
            </a:ln>
          </p:spPr>
          <p:txBody>
            <a:bodyPr>
              <a:spAutoFit/>
            </a:bodyPr>
            <a:lstStyle/>
            <a:p>
              <a:pPr eaLnBrk="0" hangingPunct="0">
                <a:lnSpc>
                  <a:spcPct val="20000"/>
                </a:lnSpc>
                <a:spcBef>
                  <a:spcPct val="50000"/>
                </a:spcBef>
                <a:defRPr/>
              </a:pPr>
              <a:r>
                <a:rPr lang="en-US" b="1" dirty="0">
                  <a:solidFill>
                    <a:srgbClr val="009DD9">
                      <a:lumMod val="20000"/>
                      <a:lumOff val="80000"/>
                    </a:srgbClr>
                  </a:solidFill>
                  <a:cs typeface="Arial" charset="0"/>
                </a:rPr>
                <a:t>.</a:t>
              </a:r>
            </a:p>
            <a:p>
              <a:pPr eaLnBrk="0" hangingPunct="0">
                <a:lnSpc>
                  <a:spcPct val="20000"/>
                </a:lnSpc>
                <a:spcBef>
                  <a:spcPct val="50000"/>
                </a:spcBef>
                <a:defRPr/>
              </a:pPr>
              <a:r>
                <a:rPr lang="en-US" b="1" dirty="0">
                  <a:solidFill>
                    <a:srgbClr val="009DD9">
                      <a:lumMod val="20000"/>
                      <a:lumOff val="80000"/>
                    </a:srgbClr>
                  </a:solidFill>
                  <a:cs typeface="Arial" charset="0"/>
                </a:rPr>
                <a:t>.</a:t>
              </a:r>
            </a:p>
            <a:p>
              <a:pPr eaLnBrk="0" hangingPunct="0">
                <a:lnSpc>
                  <a:spcPct val="20000"/>
                </a:lnSpc>
                <a:spcBef>
                  <a:spcPct val="50000"/>
                </a:spcBef>
                <a:defRPr/>
              </a:pPr>
              <a:r>
                <a:rPr lang="en-US" b="1" dirty="0">
                  <a:solidFill>
                    <a:srgbClr val="009DD9">
                      <a:lumMod val="20000"/>
                      <a:lumOff val="80000"/>
                    </a:srgbClr>
                  </a:solidFill>
                  <a:cs typeface="Arial" charset="0"/>
                </a:rPr>
                <a:t>.</a:t>
              </a:r>
            </a:p>
          </p:txBody>
        </p:sp>
        <p:sp>
          <p:nvSpPr>
            <p:cNvPr id="10" name="Rounded Rectangle 9"/>
            <p:cNvSpPr/>
            <p:nvPr/>
          </p:nvSpPr>
          <p:spPr>
            <a:xfrm>
              <a:off x="6781800" y="2054344"/>
              <a:ext cx="1981200" cy="152448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white"/>
                  </a:solidFill>
                </a:rPr>
                <a:t>Integrator</a:t>
              </a:r>
            </a:p>
          </p:txBody>
        </p:sp>
        <p:sp>
          <p:nvSpPr>
            <p:cNvPr id="12" name="Rounded Rectangle 11"/>
            <p:cNvSpPr/>
            <p:nvPr/>
          </p:nvSpPr>
          <p:spPr>
            <a:xfrm>
              <a:off x="6858000" y="5867134"/>
              <a:ext cx="1828800" cy="686016"/>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white"/>
                  </a:solidFill>
                </a:rPr>
                <a:t>Wind Power Forecast</a:t>
              </a:r>
            </a:p>
          </p:txBody>
        </p:sp>
        <p:cxnSp>
          <p:nvCxnSpPr>
            <p:cNvPr id="14" name="Straight Connector 13"/>
            <p:cNvCxnSpPr/>
            <p:nvPr/>
          </p:nvCxnSpPr>
          <p:spPr>
            <a:xfrm rot="5400000">
              <a:off x="-534867" y="4268811"/>
              <a:ext cx="4270134" cy="0"/>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00200" y="2168680"/>
              <a:ext cx="457200" cy="0"/>
            </a:xfrm>
            <a:prstGeom prst="line">
              <a:avLst/>
            </a:prstGeom>
            <a:ln w="317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600200" y="2930920"/>
              <a:ext cx="457200" cy="0"/>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600200" y="3616937"/>
              <a:ext cx="457200" cy="0"/>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600200" y="4301365"/>
              <a:ext cx="457200" cy="0"/>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600200" y="4987381"/>
              <a:ext cx="457200" cy="0"/>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600200" y="6403878"/>
              <a:ext cx="457200" cy="0"/>
            </a:xfrm>
            <a:prstGeom prst="line">
              <a:avLst/>
            </a:prstGeom>
            <a:ln w="317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295400" y="3608997"/>
              <a:ext cx="457200" cy="0"/>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419600" y="2209968"/>
              <a:ext cx="2362200" cy="1589"/>
            </a:xfrm>
            <a:prstGeom prst="straightConnector1">
              <a:avLst/>
            </a:prstGeom>
            <a:ln w="317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495800" y="2972208"/>
              <a:ext cx="2286000" cy="1297397"/>
            </a:xfrm>
            <a:prstGeom prst="straightConnector1">
              <a:avLst/>
            </a:prstGeom>
            <a:ln w="317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10" idx="1"/>
            </p:cNvCxnSpPr>
            <p:nvPr/>
          </p:nvCxnSpPr>
          <p:spPr>
            <a:xfrm flipV="1">
              <a:off x="4495800" y="2816584"/>
              <a:ext cx="2286000" cy="771768"/>
            </a:xfrm>
            <a:prstGeom prst="straightConnector1">
              <a:avLst/>
            </a:prstGeom>
            <a:ln w="317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495800" y="3200880"/>
              <a:ext cx="2286000" cy="1751565"/>
            </a:xfrm>
            <a:prstGeom prst="straightConnector1">
              <a:avLst/>
            </a:prstGeom>
            <a:ln w="317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495800" y="2667312"/>
              <a:ext cx="2286000" cy="228672"/>
            </a:xfrm>
            <a:prstGeom prst="straightConnector1">
              <a:avLst/>
            </a:prstGeom>
            <a:ln w="317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7544522" y="5637668"/>
              <a:ext cx="457344" cy="1588"/>
            </a:xfrm>
            <a:prstGeom prst="straightConnector1">
              <a:avLst/>
            </a:prstGeom>
            <a:ln w="317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495800" y="3578825"/>
              <a:ext cx="2362200" cy="2825053"/>
            </a:xfrm>
            <a:prstGeom prst="straightConnector1">
              <a:avLst/>
            </a:prstGeom>
            <a:ln w="317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0" idx="2"/>
              <a:endCxn id="11" idx="0"/>
            </p:cNvCxnSpPr>
            <p:nvPr/>
          </p:nvCxnSpPr>
          <p:spPr>
            <a:xfrm rot="5400000">
              <a:off x="7580252" y="3769385"/>
              <a:ext cx="384296" cy="3175"/>
            </a:xfrm>
            <a:prstGeom prst="straightConnector1">
              <a:avLst/>
            </a:prstGeom>
            <a:ln w="317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Rounded Rectangle 1"/>
            <p:cNvSpPr/>
            <p:nvPr/>
          </p:nvSpPr>
          <p:spPr>
            <a:xfrm>
              <a:off x="304800" y="2899160"/>
              <a:ext cx="1219200" cy="152289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Nacelle Winds</a:t>
              </a:r>
            </a:p>
          </p:txBody>
        </p:sp>
        <p:cxnSp>
          <p:nvCxnSpPr>
            <p:cNvPr id="44" name="Straight Connector 43"/>
            <p:cNvCxnSpPr>
              <a:endCxn id="2" idx="0"/>
            </p:cNvCxnSpPr>
            <p:nvPr/>
          </p:nvCxnSpPr>
          <p:spPr>
            <a:xfrm rot="5400000">
              <a:off x="303019" y="2287781"/>
              <a:ext cx="1222760" cy="0"/>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914400" y="1676400"/>
              <a:ext cx="6858000" cy="0"/>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a:off x="7583427" y="1865373"/>
              <a:ext cx="377944" cy="0"/>
            </a:xfrm>
            <a:prstGeom prst="straightConnector1">
              <a:avLst/>
            </a:prstGeom>
            <a:ln w="317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6781800" y="3963121"/>
              <a:ext cx="1981200" cy="152289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prstClr val="white"/>
                  </a:solidFill>
                </a:rPr>
                <a:t>Turbine Power Prediction</a:t>
              </a:r>
            </a:p>
          </p:txBody>
        </p:sp>
        <p:sp>
          <p:nvSpPr>
            <p:cNvPr id="35" name="Rectangle 34"/>
            <p:cNvSpPr/>
            <p:nvPr/>
          </p:nvSpPr>
          <p:spPr>
            <a:xfrm>
              <a:off x="2076450" y="5219230"/>
              <a:ext cx="2438400" cy="38112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prstClr val="white"/>
                  </a:solidFill>
                </a:rPr>
                <a:t>ECMWF</a:t>
              </a:r>
              <a:endParaRPr lang="en-US" dirty="0">
                <a:solidFill>
                  <a:prstClr val="white"/>
                </a:solidFill>
              </a:endParaRPr>
            </a:p>
          </p:txBody>
        </p:sp>
        <p:cxnSp>
          <p:nvCxnSpPr>
            <p:cNvPr id="36" name="Straight Connector 35"/>
            <p:cNvCxnSpPr/>
            <p:nvPr/>
          </p:nvCxnSpPr>
          <p:spPr>
            <a:xfrm>
              <a:off x="1619250" y="5416142"/>
              <a:ext cx="457200" cy="0"/>
            </a:xfrm>
            <a:prstGeom prst="line">
              <a:avLst/>
            </a:prstGeom>
            <a:ln w="317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5" idx="3"/>
            </p:cNvCxnSpPr>
            <p:nvPr/>
          </p:nvCxnSpPr>
          <p:spPr>
            <a:xfrm flipV="1">
              <a:off x="4514850" y="3429553"/>
              <a:ext cx="2266950" cy="1980237"/>
            </a:xfrm>
            <a:prstGeom prst="straightConnector1">
              <a:avLst/>
            </a:prstGeom>
            <a:ln w="317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5" name="Group 12"/>
          <p:cNvGrpSpPr>
            <a:grpSpLocks/>
          </p:cNvGrpSpPr>
          <p:nvPr/>
        </p:nvGrpSpPr>
        <p:grpSpPr bwMode="auto">
          <a:xfrm>
            <a:off x="1409699" y="1671638"/>
            <a:ext cx="5867400" cy="4586287"/>
            <a:chOff x="8595028" y="2743130"/>
            <a:chExt cx="5867400" cy="4585836"/>
          </a:xfrm>
        </p:grpSpPr>
        <p:pic>
          <p:nvPicPr>
            <p:cNvPr id="1741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95028" y="2743130"/>
              <a:ext cx="5867400" cy="458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Box 8"/>
            <p:cNvSpPr txBox="1">
              <a:spLocks noChangeArrowheads="1"/>
            </p:cNvSpPr>
            <p:nvPr/>
          </p:nvSpPr>
          <p:spPr bwMode="auto">
            <a:xfrm>
              <a:off x="10423040" y="5161307"/>
              <a:ext cx="2211375" cy="92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dirty="0">
                  <a:solidFill>
                    <a:srgbClr val="FF0000"/>
                  </a:solidFill>
                  <a:cs typeface="Arial" charset="0"/>
                </a:rPr>
                <a:t>Wind speed example</a:t>
              </a:r>
            </a:p>
            <a:p>
              <a:pPr fontAlgn="base">
                <a:spcBef>
                  <a:spcPct val="0"/>
                </a:spcBef>
                <a:spcAft>
                  <a:spcPct val="0"/>
                </a:spcAft>
              </a:pPr>
              <a:r>
                <a:rPr lang="en-US" dirty="0">
                  <a:solidFill>
                    <a:srgbClr val="FF0000"/>
                  </a:solidFill>
                  <a:cs typeface="Arial" charset="0"/>
                </a:rPr>
                <a:t>10-15% </a:t>
              </a:r>
              <a:r>
                <a:rPr lang="en-US" dirty="0" smtClean="0">
                  <a:solidFill>
                    <a:srgbClr val="FF0000"/>
                  </a:solidFill>
                  <a:cs typeface="Arial" charset="0"/>
                </a:rPr>
                <a:t>improvement</a:t>
              </a:r>
            </a:p>
            <a:p>
              <a:pPr fontAlgn="base">
                <a:spcBef>
                  <a:spcPct val="0"/>
                </a:spcBef>
                <a:spcAft>
                  <a:spcPct val="0"/>
                </a:spcAft>
              </a:pPr>
              <a:r>
                <a:rPr lang="en-US" dirty="0">
                  <a:solidFill>
                    <a:srgbClr val="FF0000"/>
                  </a:solidFill>
                  <a:cs typeface="Arial" charset="0"/>
                </a:rPr>
                <a:t>o</a:t>
              </a:r>
              <a:r>
                <a:rPr lang="en-US" dirty="0" smtClean="0">
                  <a:solidFill>
                    <a:srgbClr val="FF0000"/>
                  </a:solidFill>
                  <a:cs typeface="Arial" charset="0"/>
                </a:rPr>
                <a:t>ver best model</a:t>
              </a:r>
              <a:endParaRPr lang="en-US" dirty="0">
                <a:solidFill>
                  <a:srgbClr val="FF0000"/>
                </a:solidFill>
                <a:cs typeface="Arial" charset="0"/>
              </a:endParaRPr>
            </a:p>
          </p:txBody>
        </p:sp>
      </p:grpSp>
      <p:sp>
        <p:nvSpPr>
          <p:cNvPr id="46" name="TextBox 45"/>
          <p:cNvSpPr txBox="1">
            <a:spLocks noChangeArrowheads="1"/>
          </p:cNvSpPr>
          <p:nvPr/>
        </p:nvSpPr>
        <p:spPr bwMode="auto">
          <a:xfrm>
            <a:off x="8077200" y="6564868"/>
            <a:ext cx="11011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dirty="0" smtClean="0">
                <a:solidFill>
                  <a:srgbClr val="D2FFFF"/>
                </a:solidFill>
                <a:cs typeface="Arial" charset="0"/>
              </a:rPr>
              <a:t>Bill Myers</a:t>
            </a:r>
            <a:endParaRPr lang="en-US" dirty="0">
              <a:solidFill>
                <a:srgbClr val="D2FFFF"/>
              </a:solidFill>
              <a:cs typeface="Arial" charset="0"/>
            </a:endParaRPr>
          </a:p>
        </p:txBody>
      </p:sp>
      <p:sp>
        <p:nvSpPr>
          <p:cNvPr id="48" name="Title 1"/>
          <p:cNvSpPr txBox="1">
            <a:spLocks/>
          </p:cNvSpPr>
          <p:nvPr/>
        </p:nvSpPr>
        <p:spPr bwMode="auto">
          <a:xfrm>
            <a:off x="533400" y="76200"/>
            <a:ext cx="8142288" cy="92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3600" dirty="0">
                <a:solidFill>
                  <a:srgbClr val="CCFFFF"/>
                </a:solidFill>
              </a:rPr>
              <a:t>Dynamic Integrated Forecast System (</a:t>
            </a:r>
            <a:r>
              <a:rPr lang="en-US" sz="3600" dirty="0" err="1">
                <a:solidFill>
                  <a:srgbClr val="CCFFFF"/>
                </a:solidFill>
              </a:rPr>
              <a:t>DICast</a:t>
            </a:r>
            <a:r>
              <a:rPr lang="en-US" sz="3600" dirty="0">
                <a:solidFill>
                  <a:srgbClr val="CCFFFF"/>
                </a:solidFill>
              </a:rPr>
              <a:t>)</a:t>
            </a:r>
            <a:endParaRPr lang="en-US" sz="3600" kern="0" dirty="0">
              <a:solidFill>
                <a:srgbClr val="FFFF00"/>
              </a:solidFill>
              <a:cs typeface="Arial" charset="0"/>
            </a:endParaRPr>
          </a:p>
        </p:txBody>
      </p:sp>
    </p:spTree>
    <p:extLst>
      <p:ext uri="{BB962C8B-B14F-4D97-AF65-F5344CB8AC3E}">
        <p14:creationId xmlns:p14="http://schemas.microsoft.com/office/powerpoint/2010/main" val="1502848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animEffect transition="in" filter="fade">
                                      <p:cBhvr>
                                        <p:cTn id="9"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5"/>
          <p:cNvSpPr txBox="1">
            <a:spLocks noChangeArrowheads="1"/>
          </p:cNvSpPr>
          <p:nvPr/>
        </p:nvSpPr>
        <p:spPr bwMode="auto">
          <a:xfrm>
            <a:off x="0" y="26988"/>
            <a:ext cx="9144000" cy="1201737"/>
          </a:xfrm>
          <a:prstGeom prst="rect">
            <a:avLst/>
          </a:prstGeom>
          <a:noFill/>
          <a:ln w="12700">
            <a:noFill/>
            <a:miter lim="800000"/>
            <a:headEnd/>
            <a:tailEnd/>
          </a:ln>
        </p:spPr>
        <p:txBody>
          <a:bodyPr anchor="ctr" anchorCtr="1">
            <a:spAutoFit/>
          </a:bodyPr>
          <a:lstStyle/>
          <a:p>
            <a:pPr algn="ctr" eaLnBrk="0" hangingPunct="0">
              <a:defRPr/>
            </a:pPr>
            <a:r>
              <a:rPr lang="en-US" sz="3600" dirty="0">
                <a:solidFill>
                  <a:srgbClr val="D2FFFF">
                    <a:lumMod val="75000"/>
                  </a:srgbClr>
                </a:solidFill>
                <a:effectLst>
                  <a:outerShdw blurRad="38100" dist="38100" dir="2700000" algn="tl">
                    <a:srgbClr val="000000">
                      <a:alpha val="43137"/>
                    </a:srgbClr>
                  </a:outerShdw>
                </a:effectLst>
                <a:latin typeface="Arial Black" pitchFamily="34" charset="0"/>
                <a:ea typeface="ＭＳ Ｐゴシック" pitchFamily="34" charset="-128"/>
                <a:cs typeface="Arial" pitchFamily="34" charset="0"/>
              </a:rPr>
              <a:t>Customized Power </a:t>
            </a:r>
          </a:p>
          <a:p>
            <a:pPr algn="ctr" eaLnBrk="0" hangingPunct="0">
              <a:defRPr/>
            </a:pPr>
            <a:r>
              <a:rPr lang="en-US" sz="3600" dirty="0">
                <a:solidFill>
                  <a:srgbClr val="D2FFFF">
                    <a:lumMod val="75000"/>
                  </a:srgbClr>
                </a:solidFill>
                <a:effectLst>
                  <a:outerShdw blurRad="38100" dist="38100" dir="2700000" algn="tl">
                    <a:srgbClr val="000000">
                      <a:alpha val="43137"/>
                    </a:srgbClr>
                  </a:outerShdw>
                </a:effectLst>
                <a:latin typeface="Arial Black" pitchFamily="34" charset="0"/>
                <a:ea typeface="ＭＳ Ｐゴシック" pitchFamily="34" charset="-128"/>
                <a:cs typeface="Arial" pitchFamily="34" charset="0"/>
              </a:rPr>
              <a:t>Conversion Curves </a:t>
            </a:r>
          </a:p>
        </p:txBody>
      </p:sp>
      <p:sp>
        <p:nvSpPr>
          <p:cNvPr id="80899" name="TextBox 9"/>
          <p:cNvSpPr txBox="1">
            <a:spLocks noChangeArrowheads="1"/>
          </p:cNvSpPr>
          <p:nvPr/>
        </p:nvSpPr>
        <p:spPr bwMode="auto">
          <a:xfrm>
            <a:off x="7620000" y="6488113"/>
            <a:ext cx="1455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fontAlgn="base" hangingPunct="1">
              <a:spcBef>
                <a:spcPct val="0"/>
              </a:spcBef>
              <a:spcAft>
                <a:spcPct val="0"/>
              </a:spcAft>
              <a:buClrTx/>
              <a:buSzTx/>
              <a:buFontTx/>
              <a:buNone/>
            </a:pPr>
            <a:r>
              <a:rPr lang="en-US" altLang="en-US" sz="1800" smtClean="0">
                <a:solidFill>
                  <a:srgbClr val="D2FFFF"/>
                </a:solidFill>
                <a:latin typeface="Calibri" pitchFamily="34" charset="0"/>
                <a:cs typeface="Arial" pitchFamily="34" charset="0"/>
              </a:rPr>
              <a:t>Gerry Wiener</a:t>
            </a:r>
          </a:p>
        </p:txBody>
      </p:sp>
      <p:pic>
        <p:nvPicPr>
          <p:cNvPr id="80900" name="Picture 6" descr="pwercurve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057400"/>
            <a:ext cx="8382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2"/>
          <p:cNvSpPr txBox="1">
            <a:spLocks noChangeArrowheads="1"/>
          </p:cNvSpPr>
          <p:nvPr/>
        </p:nvSpPr>
        <p:spPr bwMode="auto">
          <a:xfrm>
            <a:off x="762000" y="5638800"/>
            <a:ext cx="7331075" cy="984250"/>
          </a:xfrm>
          <a:prstGeom prst="rect">
            <a:avLst/>
          </a:prstGeom>
          <a:noFill/>
          <a:ln>
            <a:noFill/>
          </a:ln>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r>
              <a:rPr lang="en-US" sz="2000" b="1" dirty="0" smtClean="0">
                <a:solidFill>
                  <a:srgbClr val="0F6FC6">
                    <a:lumMod val="40000"/>
                    <a:lumOff val="60000"/>
                  </a:srgbClr>
                </a:solidFill>
                <a:cs typeface="Arial" charset="0"/>
              </a:rPr>
              <a:t>Observation-based power curves represent the site better than manufacturers’ power curves</a:t>
            </a:r>
            <a:endParaRPr lang="en-US" sz="2000" b="1" dirty="0">
              <a:solidFill>
                <a:srgbClr val="0F6FC6">
                  <a:lumMod val="40000"/>
                  <a:lumOff val="60000"/>
                </a:srgbClr>
              </a:solidFill>
              <a:cs typeface="Arial" charset="0"/>
            </a:endParaRPr>
          </a:p>
          <a:p>
            <a:pPr fontAlgn="base">
              <a:spcBef>
                <a:spcPct val="0"/>
              </a:spcBef>
              <a:spcAft>
                <a:spcPct val="0"/>
              </a:spcAft>
              <a:defRPr/>
            </a:pPr>
            <a:endParaRPr lang="en-US" dirty="0">
              <a:solidFill>
                <a:srgbClr val="D2FFFF"/>
              </a:solidFill>
              <a:cs typeface="Arial" charset="0"/>
            </a:endParaRPr>
          </a:p>
        </p:txBody>
      </p:sp>
    </p:spTree>
    <p:extLst>
      <p:ext uri="{BB962C8B-B14F-4D97-AF65-F5344CB8AC3E}">
        <p14:creationId xmlns:p14="http://schemas.microsoft.com/office/powerpoint/2010/main" val="60824243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236" y="173246"/>
            <a:ext cx="8229600" cy="1143000"/>
          </a:xfrm>
        </p:spPr>
        <p:txBody>
          <a:bodyPr>
            <a:normAutofit/>
          </a:bodyPr>
          <a:lstStyle/>
          <a:p>
            <a:r>
              <a:rPr lang="en-US" sz="4800" dirty="0" smtClean="0">
                <a:effectLst>
                  <a:outerShdw blurRad="38100" dist="38100" dir="2700000" algn="tl">
                    <a:srgbClr val="000000">
                      <a:alpha val="43137"/>
                    </a:srgbClr>
                  </a:outerShdw>
                </a:effectLst>
              </a:rPr>
              <a:t>Power Conversion</a:t>
            </a:r>
            <a:endParaRPr lang="en-US" sz="4800" dirty="0">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267817" y="2895600"/>
            <a:ext cx="4910819" cy="3577376"/>
          </a:xfrm>
          <a:prstGeom prst="rect">
            <a:avLst/>
          </a:prstGeom>
        </p:spPr>
      </p:pic>
      <p:sp>
        <p:nvSpPr>
          <p:cNvPr id="5" name="Text Placeholder 4"/>
          <p:cNvSpPr txBox="1">
            <a:spLocks/>
          </p:cNvSpPr>
          <p:nvPr/>
        </p:nvSpPr>
        <p:spPr>
          <a:xfrm>
            <a:off x="81250" y="2725032"/>
            <a:ext cx="4041775" cy="105568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dirty="0" smtClean="0">
                <a:solidFill>
                  <a:prstClr val="black"/>
                </a:solidFill>
              </a:rPr>
              <a:t>Pattern depends heavily on time of day, AM takes higher route; PM more linear route</a:t>
            </a:r>
            <a:endParaRPr lang="en-US" sz="2000" dirty="0">
              <a:solidFill>
                <a:prstClr val="black"/>
              </a:solidFill>
            </a:endParaRPr>
          </a:p>
        </p:txBody>
      </p:sp>
      <p:pic>
        <p:nvPicPr>
          <p:cNvPr id="6" name="Content Placeholder 7" descr="SANLMET01_v_SLVA.GEN.ThermalV.PMeas.1.PEAG.20150501_20151001.simple_scatter.powCutoff_0.0.irrCutoff_0.0.png"/>
          <p:cNvPicPr>
            <a:picLocks noChangeAspect="1"/>
          </p:cNvPicPr>
          <p:nvPr/>
        </p:nvPicPr>
        <p:blipFill>
          <a:blip r:embed="rId3" cstate="print"/>
          <a:stretch>
            <a:fillRect/>
          </a:stretch>
        </p:blipFill>
        <p:spPr>
          <a:xfrm>
            <a:off x="34636" y="3733800"/>
            <a:ext cx="4186567" cy="3139925"/>
          </a:xfrm>
          <a:prstGeom prst="rect">
            <a:avLst/>
          </a:prstGeom>
        </p:spPr>
      </p:pic>
      <p:sp>
        <p:nvSpPr>
          <p:cNvPr id="7" name="TextBox 6"/>
          <p:cNvSpPr txBox="1"/>
          <p:nvPr/>
        </p:nvSpPr>
        <p:spPr>
          <a:xfrm>
            <a:off x="591711" y="1524189"/>
            <a:ext cx="8138125" cy="523220"/>
          </a:xfrm>
          <a:prstGeom prst="rect">
            <a:avLst/>
          </a:prstGeom>
          <a:noFill/>
        </p:spPr>
        <p:txBody>
          <a:bodyPr wrap="none" rtlCol="0">
            <a:spAutoFit/>
          </a:bodyPr>
          <a:lstStyle/>
          <a:p>
            <a:r>
              <a:rPr lang="en-US" sz="2800" b="1" dirty="0" smtClean="0">
                <a:solidFill>
                  <a:srgbClr val="3333CC"/>
                </a:solidFill>
              </a:rPr>
              <a:t>Empirical Power Conversion:  Regression Tree - Cubist</a:t>
            </a:r>
            <a:endParaRPr lang="en-US" sz="2800" b="1" dirty="0">
              <a:solidFill>
                <a:srgbClr val="3333CC"/>
              </a:solidFill>
            </a:endParaRPr>
          </a:p>
        </p:txBody>
      </p:sp>
      <p:sp>
        <p:nvSpPr>
          <p:cNvPr id="8" name="TextBox 7"/>
          <p:cNvSpPr txBox="1"/>
          <p:nvPr/>
        </p:nvSpPr>
        <p:spPr>
          <a:xfrm>
            <a:off x="1524000" y="2120254"/>
            <a:ext cx="6858000" cy="461665"/>
          </a:xfrm>
          <a:prstGeom prst="rect">
            <a:avLst/>
          </a:prstGeom>
          <a:noFill/>
        </p:spPr>
        <p:txBody>
          <a:bodyPr wrap="square" rtlCol="0">
            <a:spAutoFit/>
          </a:bodyPr>
          <a:lstStyle/>
          <a:p>
            <a:r>
              <a:rPr lang="en-US" sz="2400" dirty="0" smtClean="0">
                <a:solidFill>
                  <a:prstClr val="black"/>
                </a:solidFill>
              </a:rPr>
              <a:t>Example for single axis tracking PV plant</a:t>
            </a:r>
            <a:endParaRPr lang="en-US" sz="2400" dirty="0">
              <a:solidFill>
                <a:prstClr val="black"/>
              </a:solidFill>
            </a:endParaRPr>
          </a:p>
        </p:txBody>
      </p:sp>
    </p:spTree>
    <p:extLst>
      <p:ext uri="{BB962C8B-B14F-4D97-AF65-F5344CB8AC3E}">
        <p14:creationId xmlns:p14="http://schemas.microsoft.com/office/powerpoint/2010/main" val="177149978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1288"/>
            <a:ext cx="8610600" cy="925512"/>
          </a:xfrm>
        </p:spPr>
        <p:txBody>
          <a:bodyPr/>
          <a:lstStyle/>
          <a:p>
            <a:r>
              <a:rPr lang="en-US" b="1" dirty="0" smtClean="0">
                <a:effectLst>
                  <a:outerShdw blurRad="38100" dist="38100" dir="2700000" algn="tl">
                    <a:srgbClr val="000000">
                      <a:alpha val="43137"/>
                    </a:srgbClr>
                  </a:outerShdw>
                </a:effectLst>
              </a:rPr>
              <a:t>Industry Needs for Renewable Energy Forecasts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13359" y="1219200"/>
            <a:ext cx="8915400" cy="5486400"/>
          </a:xfrm>
        </p:spPr>
        <p:txBody>
          <a:bodyPr/>
          <a:lstStyle/>
          <a:p>
            <a:pPr>
              <a:buFont typeface="Arial" panose="020B0604020202020204" pitchFamily="34" charset="0"/>
              <a:buChar char="•"/>
            </a:pPr>
            <a:r>
              <a:rPr lang="en-US" sz="2800" dirty="0" smtClean="0"/>
              <a:t>Need to predict POWER based on met variables</a:t>
            </a:r>
          </a:p>
          <a:p>
            <a:pPr lvl="1">
              <a:buFont typeface="Arial" panose="020B0604020202020204" pitchFamily="34" charset="0"/>
              <a:buChar char="•"/>
            </a:pPr>
            <a:r>
              <a:rPr lang="en-US" sz="2400" dirty="0" smtClean="0"/>
              <a:t>80-m wind speed</a:t>
            </a:r>
          </a:p>
          <a:p>
            <a:pPr lvl="1">
              <a:buFont typeface="Arial" panose="020B0604020202020204" pitchFamily="34" charset="0"/>
              <a:buChar char="•"/>
            </a:pPr>
            <a:r>
              <a:rPr lang="en-US" sz="2400" dirty="0" smtClean="0"/>
              <a:t>Surface irradiance – GHI, DNI, DIF</a:t>
            </a:r>
          </a:p>
          <a:p>
            <a:pPr>
              <a:buFont typeface="Arial" panose="020B0604020202020204" pitchFamily="34" charset="0"/>
              <a:buChar char="•"/>
            </a:pPr>
            <a:r>
              <a:rPr lang="en-US" sz="2800" dirty="0" smtClean="0"/>
              <a:t>Time frames for prediction</a:t>
            </a:r>
          </a:p>
          <a:p>
            <a:pPr lvl="1">
              <a:buFont typeface="Arial" panose="020B0604020202020204" pitchFamily="34" charset="0"/>
              <a:buChar char="•"/>
            </a:pPr>
            <a:r>
              <a:rPr lang="en-US" sz="2400" dirty="0" smtClean="0"/>
              <a:t>Long range – weeks – </a:t>
            </a:r>
          </a:p>
          <a:p>
            <a:pPr marL="514350" lvl="1" indent="0">
              <a:buNone/>
            </a:pPr>
            <a:r>
              <a:rPr lang="en-US" sz="2400" dirty="0"/>
              <a:t> </a:t>
            </a:r>
            <a:r>
              <a:rPr lang="en-US" sz="2400" dirty="0" smtClean="0"/>
              <a:t>      </a:t>
            </a:r>
            <a:r>
              <a:rPr lang="en-US" sz="2400" dirty="0" smtClean="0">
                <a:solidFill>
                  <a:srgbClr val="FF99CC"/>
                </a:solidFill>
              </a:rPr>
              <a:t>maintenance and distribution</a:t>
            </a:r>
          </a:p>
          <a:p>
            <a:pPr lvl="1">
              <a:buFont typeface="Arial" panose="020B0604020202020204" pitchFamily="34" charset="0"/>
              <a:buChar char="•"/>
            </a:pPr>
            <a:r>
              <a:rPr lang="en-US" sz="2400" dirty="0" smtClean="0"/>
              <a:t>Medium range – days – hourly</a:t>
            </a:r>
          </a:p>
          <a:p>
            <a:pPr marL="514350" lvl="1" indent="0">
              <a:buNone/>
            </a:pPr>
            <a:r>
              <a:rPr lang="en-US" sz="2400" dirty="0" smtClean="0"/>
              <a:t>       </a:t>
            </a:r>
            <a:r>
              <a:rPr lang="en-US" sz="2400" dirty="0">
                <a:solidFill>
                  <a:srgbClr val="FF99CC"/>
                </a:solidFill>
              </a:rPr>
              <a:t>day ahead trading</a:t>
            </a:r>
          </a:p>
          <a:p>
            <a:pPr lvl="1">
              <a:buFont typeface="Arial" panose="020B0604020202020204" pitchFamily="34" charset="0"/>
              <a:buChar char="•"/>
            </a:pPr>
            <a:r>
              <a:rPr lang="en-US" sz="2400" dirty="0" err="1" smtClean="0"/>
              <a:t>Nowcast</a:t>
            </a:r>
            <a:r>
              <a:rPr lang="en-US" sz="2400" dirty="0" smtClean="0"/>
              <a:t> </a:t>
            </a:r>
            <a:r>
              <a:rPr lang="en-US" sz="2400" dirty="0" smtClean="0"/>
              <a:t>range – hours – 15-min</a:t>
            </a:r>
          </a:p>
          <a:p>
            <a:pPr marL="514350" lvl="1" indent="0">
              <a:buNone/>
            </a:pPr>
            <a:r>
              <a:rPr lang="en-US" sz="2400" dirty="0"/>
              <a:t> </a:t>
            </a:r>
            <a:r>
              <a:rPr lang="en-US" sz="2400" dirty="0" smtClean="0"/>
              <a:t>      </a:t>
            </a:r>
            <a:r>
              <a:rPr lang="en-US" sz="2400" dirty="0" smtClean="0">
                <a:solidFill>
                  <a:srgbClr val="FF99CC"/>
                </a:solidFill>
              </a:rPr>
              <a:t>grid integration</a:t>
            </a:r>
          </a:p>
          <a:p>
            <a:pPr lvl="1">
              <a:buFont typeface="Arial" panose="020B0604020202020204" pitchFamily="34" charset="0"/>
              <a:buChar char="•"/>
            </a:pPr>
            <a:r>
              <a:rPr lang="en-US" sz="2400" dirty="0" smtClean="0"/>
              <a:t>Very short range – seconds to minutes – </a:t>
            </a:r>
          </a:p>
          <a:p>
            <a:pPr marL="514350" lvl="1" indent="0">
              <a:buNone/>
            </a:pPr>
            <a:r>
              <a:rPr lang="en-US" sz="2400" dirty="0" smtClean="0"/>
              <a:t>       </a:t>
            </a:r>
            <a:r>
              <a:rPr lang="en-US" sz="2400" dirty="0" smtClean="0">
                <a:solidFill>
                  <a:srgbClr val="FF99CC"/>
                </a:solidFill>
              </a:rPr>
              <a:t>voltage control</a:t>
            </a:r>
            <a:endParaRPr lang="en-US" sz="2400" dirty="0">
              <a:solidFill>
                <a:srgbClr val="FF99CC"/>
              </a:solidFill>
            </a:endParaRPr>
          </a:p>
        </p:txBody>
      </p:sp>
      <p:pic>
        <p:nvPicPr>
          <p:cNvPr id="4" name="Picture 3" descr="IMG_978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6600" y="2082459"/>
            <a:ext cx="2057399" cy="4719046"/>
          </a:xfrm>
          <a:prstGeom prst="rect">
            <a:avLst/>
          </a:prstGeom>
          <a:ln>
            <a:noFill/>
          </a:ln>
          <a:effectLst>
            <a:softEdge rad="112500"/>
          </a:effectLst>
        </p:spPr>
      </p:pic>
    </p:spTree>
    <p:extLst>
      <p:ext uri="{BB962C8B-B14F-4D97-AF65-F5344CB8AC3E}">
        <p14:creationId xmlns:p14="http://schemas.microsoft.com/office/powerpoint/2010/main" val="399437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500"/>
                                        <p:tgtEl>
                                          <p:spTgt spid="3">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fade">
                                      <p:cBhvr>
                                        <p:cTn id="39"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649716"/>
            <a:ext cx="9144000" cy="442784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txBox="1">
            <a:spLocks/>
          </p:cNvSpPr>
          <p:nvPr/>
        </p:nvSpPr>
        <p:spPr>
          <a:xfrm>
            <a:off x="0" y="0"/>
            <a:ext cx="9144000" cy="1143000"/>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2"/>
                </a:solidFill>
                <a:latin typeface="Times" charset="0"/>
                <a:ea typeface="ＭＳ Ｐゴシック" pitchFamily="34" charset="-128"/>
              </a:defRPr>
            </a:lvl2pPr>
            <a:lvl3pPr algn="ctr" rtl="0" eaLnBrk="0" fontAlgn="base" hangingPunct="0">
              <a:spcBef>
                <a:spcPct val="0"/>
              </a:spcBef>
              <a:spcAft>
                <a:spcPct val="0"/>
              </a:spcAft>
              <a:defRPr sz="4400">
                <a:solidFill>
                  <a:schemeClr val="tx2"/>
                </a:solidFill>
                <a:latin typeface="Times" charset="0"/>
                <a:ea typeface="ＭＳ Ｐゴシック" pitchFamily="34" charset="-128"/>
              </a:defRPr>
            </a:lvl3pPr>
            <a:lvl4pPr algn="ctr" rtl="0" eaLnBrk="0" fontAlgn="base" hangingPunct="0">
              <a:spcBef>
                <a:spcPct val="0"/>
              </a:spcBef>
              <a:spcAft>
                <a:spcPct val="0"/>
              </a:spcAft>
              <a:defRPr sz="4400">
                <a:solidFill>
                  <a:schemeClr val="tx2"/>
                </a:solidFill>
                <a:latin typeface="Times" charset="0"/>
                <a:ea typeface="ＭＳ Ｐゴシック" pitchFamily="34" charset="-128"/>
              </a:defRPr>
            </a:lvl4pPr>
            <a:lvl5pPr algn="ctr" rtl="0" eaLnBrk="0" fontAlgn="base" hangingPunct="0">
              <a:spcBef>
                <a:spcPct val="0"/>
              </a:spcBef>
              <a:spcAft>
                <a:spcPct val="0"/>
              </a:spcAft>
              <a:defRPr sz="4400">
                <a:solidFill>
                  <a:schemeClr val="tx2"/>
                </a:solidFill>
                <a:latin typeface="Times" charset="0"/>
                <a:ea typeface="ＭＳ Ｐゴシック" pitchFamily="34" charset="-128"/>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a:lstStyle>
          <a:p>
            <a:pPr eaLnBrk="1" fontAlgn="auto" hangingPunct="1">
              <a:spcAft>
                <a:spcPts val="0"/>
              </a:spcAft>
              <a:defRPr/>
            </a:pPr>
            <a:r>
              <a:rPr lang="en-US" sz="2800" b="1" kern="0" dirty="0" err="1" smtClean="0">
                <a:solidFill>
                  <a:srgbClr val="000000"/>
                </a:solidFill>
                <a:latin typeface="Arial" pitchFamily="34" charset="0"/>
                <a:cs typeface="Arial" pitchFamily="34" charset="0"/>
              </a:rPr>
              <a:t>DICast</a:t>
            </a:r>
            <a:r>
              <a:rPr lang="en-US" sz="2800" b="1" kern="0" dirty="0" smtClean="0">
                <a:solidFill>
                  <a:srgbClr val="000000"/>
                </a:solidFill>
                <a:latin typeface="Arial" pitchFamily="34" charset="0"/>
                <a:cs typeface="Arial" pitchFamily="34" charset="0"/>
              </a:rPr>
              <a:t> System Blends Output from Several Numerical Weather Prediction Models</a:t>
            </a:r>
          </a:p>
          <a:p>
            <a:pPr eaLnBrk="1" fontAlgn="auto" hangingPunct="1">
              <a:spcAft>
                <a:spcPts val="0"/>
              </a:spcAft>
              <a:defRPr/>
            </a:pPr>
            <a:r>
              <a:rPr lang="en-US" sz="2000" b="1" kern="0" dirty="0" smtClean="0">
                <a:solidFill>
                  <a:srgbClr val="000000"/>
                </a:solidFill>
                <a:latin typeface="Arial" pitchFamily="34" charset="0"/>
                <a:cs typeface="Arial" pitchFamily="34" charset="0"/>
              </a:rPr>
              <a:t>Public Service of Southwestern Public Service Company </a:t>
            </a:r>
          </a:p>
          <a:p>
            <a:pPr eaLnBrk="1" fontAlgn="auto" hangingPunct="1">
              <a:spcAft>
                <a:spcPts val="0"/>
              </a:spcAft>
              <a:defRPr/>
            </a:pPr>
            <a:r>
              <a:rPr lang="en-US" sz="2000" b="1" kern="0" dirty="0" smtClean="0">
                <a:solidFill>
                  <a:srgbClr val="000000"/>
                </a:solidFill>
                <a:latin typeface="Arial" pitchFamily="34" charset="0"/>
                <a:cs typeface="Arial" pitchFamily="34" charset="0"/>
              </a:rPr>
              <a:t>Total Power, 03/08 Ramp</a:t>
            </a:r>
          </a:p>
        </p:txBody>
      </p:sp>
      <p:grpSp>
        <p:nvGrpSpPr>
          <p:cNvPr id="3" name="Group 2"/>
          <p:cNvGrpSpPr/>
          <p:nvPr/>
        </p:nvGrpSpPr>
        <p:grpSpPr>
          <a:xfrm>
            <a:off x="139250" y="1649716"/>
            <a:ext cx="8721908" cy="4411343"/>
            <a:chOff x="533400" y="2173951"/>
            <a:chExt cx="8474502" cy="4074449"/>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1016" y="2173951"/>
              <a:ext cx="8416886" cy="4021545"/>
            </a:xfrm>
            <a:prstGeom prst="rect">
              <a:avLst/>
            </a:prstGeom>
          </p:spPr>
        </p:pic>
        <p:sp>
          <p:nvSpPr>
            <p:cNvPr id="5" name="Rectangle 4"/>
            <p:cNvSpPr/>
            <p:nvPr/>
          </p:nvSpPr>
          <p:spPr bwMode="auto">
            <a:xfrm>
              <a:off x="533400" y="2173951"/>
              <a:ext cx="609600" cy="407444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prstClr val="black"/>
                </a:solidFill>
                <a:latin typeface="Arial" charset="0"/>
                <a:ea typeface="ＭＳ Ｐゴシック" pitchFamily="16" charset="-128"/>
              </a:endParaRPr>
            </a:p>
          </p:txBody>
        </p:sp>
      </p:grpSp>
      <p:sp>
        <p:nvSpPr>
          <p:cNvPr id="9" name="TextBox 8"/>
          <p:cNvSpPr txBox="1"/>
          <p:nvPr/>
        </p:nvSpPr>
        <p:spPr>
          <a:xfrm rot="5400000">
            <a:off x="7933393" y="3706190"/>
            <a:ext cx="1766341" cy="369332"/>
          </a:xfrm>
          <a:prstGeom prst="rect">
            <a:avLst/>
          </a:prstGeom>
          <a:solidFill>
            <a:schemeClr val="bg1"/>
          </a:solidFill>
        </p:spPr>
        <p:txBody>
          <a:bodyPr wrap="none" rtlCol="0">
            <a:spAutoFit/>
          </a:bodyPr>
          <a:lstStyle/>
          <a:p>
            <a:r>
              <a:rPr lang="en-US" b="1" dirty="0" smtClean="0">
                <a:solidFill>
                  <a:prstClr val="black"/>
                </a:solidFill>
              </a:rPr>
              <a:t>CAPACITY (%)</a:t>
            </a:r>
            <a:endParaRPr lang="en-US" b="1" dirty="0">
              <a:solidFill>
                <a:prstClr val="black"/>
              </a:solidFill>
            </a:endParaRPr>
          </a:p>
        </p:txBody>
      </p:sp>
      <p:sp>
        <p:nvSpPr>
          <p:cNvPr id="10" name="TextBox 9"/>
          <p:cNvSpPr txBox="1"/>
          <p:nvPr/>
        </p:nvSpPr>
        <p:spPr>
          <a:xfrm>
            <a:off x="4419600" y="5708237"/>
            <a:ext cx="736049" cy="369332"/>
          </a:xfrm>
          <a:prstGeom prst="rect">
            <a:avLst/>
          </a:prstGeom>
          <a:solidFill>
            <a:schemeClr val="bg1"/>
          </a:solidFill>
        </p:spPr>
        <p:txBody>
          <a:bodyPr wrap="none" rtlCol="0">
            <a:spAutoFit/>
          </a:bodyPr>
          <a:lstStyle/>
          <a:p>
            <a:r>
              <a:rPr lang="en-US" b="1" dirty="0" smtClean="0">
                <a:solidFill>
                  <a:prstClr val="black"/>
                </a:solidFill>
              </a:rPr>
              <a:t>TIME</a:t>
            </a:r>
            <a:endParaRPr lang="en-US" b="1" dirty="0">
              <a:solidFill>
                <a:prstClr val="black"/>
              </a:solidFill>
            </a:endParaRPr>
          </a:p>
        </p:txBody>
      </p:sp>
    </p:spTree>
    <p:extLst>
      <p:ext uri="{BB962C8B-B14F-4D97-AF65-F5344CB8AC3E}">
        <p14:creationId xmlns:p14="http://schemas.microsoft.com/office/powerpoint/2010/main" val="27276927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Probabilistic Prediction</a:t>
            </a:r>
            <a:endParaRPr lang="en-US" dirty="0"/>
          </a:p>
        </p:txBody>
      </p:sp>
      <p:sp>
        <p:nvSpPr>
          <p:cNvPr id="3" name="Content Placeholder 2"/>
          <p:cNvSpPr>
            <a:spLocks noGrp="1"/>
          </p:cNvSpPr>
          <p:nvPr>
            <p:ph idx="1"/>
          </p:nvPr>
        </p:nvSpPr>
        <p:spPr>
          <a:xfrm>
            <a:off x="457200" y="1219200"/>
            <a:ext cx="4495800" cy="5486400"/>
          </a:xfrm>
        </p:spPr>
        <p:txBody>
          <a:bodyPr/>
          <a:lstStyle/>
          <a:p>
            <a:r>
              <a:rPr lang="en-US" dirty="0" smtClean="0"/>
              <a:t>Recent emphasis in popular scientific literature to emphasize probabilistic approach</a:t>
            </a:r>
          </a:p>
          <a:p>
            <a:r>
              <a:rPr lang="en-US" dirty="0" smtClean="0"/>
              <a:t>Nate Silver thinks meteorologists are ahead of the rest:</a:t>
            </a:r>
          </a:p>
          <a:p>
            <a:pPr lvl="1"/>
            <a:r>
              <a:rPr lang="en-US" dirty="0" smtClean="0"/>
              <a:t>Embrace uncertainty</a:t>
            </a:r>
          </a:p>
          <a:p>
            <a:pPr lvl="1"/>
            <a:r>
              <a:rPr lang="en-US" dirty="0" smtClean="0"/>
              <a:t>Quantify it</a:t>
            </a:r>
          </a:p>
          <a:p>
            <a:pPr lvl="1"/>
            <a:r>
              <a:rPr lang="en-US" dirty="0" smtClean="0"/>
              <a:t>This produces better deterministic forecasts as well</a:t>
            </a:r>
            <a:endParaRPr lang="en-US" dirty="0"/>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57800" y="2057400"/>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56915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04800" y="152400"/>
            <a:ext cx="8382000" cy="1200329"/>
          </a:xfrm>
          <a:prstGeom prst="rect">
            <a:avLst/>
          </a:prstGeom>
          <a:noFill/>
        </p:spPr>
        <p:txBody>
          <a:bodyPr wrap="square" rtlCol="0">
            <a:spAutoFit/>
          </a:bodyPr>
          <a:lstStyle/>
          <a:p>
            <a:pPr algn="ctr"/>
            <a:r>
              <a:rPr lang="en-US" sz="3600" b="1" dirty="0" smtClean="0">
                <a:solidFill>
                  <a:srgbClr val="FFFFFF"/>
                </a:solidFill>
                <a:effectLst>
                  <a:outerShdw blurRad="38100" dist="38100" dir="2700000" algn="tl">
                    <a:srgbClr val="000000">
                      <a:alpha val="43137"/>
                    </a:srgbClr>
                  </a:outerShdw>
                </a:effectLst>
              </a:rPr>
              <a:t>Fluid Flow is Sensitive to </a:t>
            </a:r>
          </a:p>
          <a:p>
            <a:pPr algn="ctr"/>
            <a:r>
              <a:rPr lang="en-US" sz="3600" b="1" dirty="0" smtClean="0">
                <a:solidFill>
                  <a:srgbClr val="FFFFFF"/>
                </a:solidFill>
                <a:effectLst>
                  <a:outerShdw blurRad="38100" dist="38100" dir="2700000" algn="tl">
                    <a:srgbClr val="000000">
                      <a:alpha val="43137"/>
                    </a:srgbClr>
                  </a:outerShdw>
                </a:effectLst>
              </a:rPr>
              <a:t>Initial Conditions</a:t>
            </a:r>
            <a:endParaRPr lang="en-US" sz="3600" b="1" dirty="0">
              <a:solidFill>
                <a:srgbClr val="FFFFFF"/>
              </a:solidFill>
              <a:effectLst>
                <a:outerShdw blurRad="38100" dist="38100" dir="2700000" algn="tl">
                  <a:srgbClr val="000000">
                    <a:alpha val="43137"/>
                  </a:srgbClr>
                </a:outerShdw>
              </a:effectLst>
            </a:endParaRPr>
          </a:p>
        </p:txBody>
      </p:sp>
      <p:graphicFrame>
        <p:nvGraphicFramePr>
          <p:cNvPr id="9" name="Object 8"/>
          <p:cNvGraphicFramePr>
            <a:graphicFrameLocks noChangeAspect="1"/>
          </p:cNvGraphicFramePr>
          <p:nvPr/>
        </p:nvGraphicFramePr>
        <p:xfrm>
          <a:off x="152400" y="1524000"/>
          <a:ext cx="5181600" cy="1219200"/>
        </p:xfrm>
        <a:graphic>
          <a:graphicData uri="http://schemas.openxmlformats.org/presentationml/2006/ole">
            <mc:AlternateContent xmlns:mc="http://schemas.openxmlformats.org/markup-compatibility/2006">
              <mc:Choice xmlns:v="urn:schemas-microsoft-com:vml" Requires="v">
                <p:oleObj spid="_x0000_s109572" name="Equation" r:id="rId3" imgW="1942920" imgH="457200" progId="Equation.DSMT4">
                  <p:embed/>
                </p:oleObj>
              </mc:Choice>
              <mc:Fallback>
                <p:oleObj name="Equation" r:id="rId3" imgW="1942920" imgH="457200" progId="Equation.DSMT4">
                  <p:embed/>
                  <p:pic>
                    <p:nvPicPr>
                      <p:cNvPr id="9"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0"/>
                        <a:ext cx="5181600"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Content Placeholder 4" descr="lorenz2"/>
          <p:cNvPicPr>
            <a:picLocks noChangeAspect="1" noChangeArrowheads="1"/>
          </p:cNvPicPr>
          <p:nvPr/>
        </p:nvPicPr>
        <p:blipFill>
          <a:blip r:embed="rId5" cstate="print"/>
          <a:srcRect/>
          <a:stretch>
            <a:fillRect/>
          </a:stretch>
        </p:blipFill>
        <p:spPr>
          <a:xfrm>
            <a:off x="152400" y="2971800"/>
            <a:ext cx="4495800" cy="3338512"/>
          </a:xfrm>
          <a:prstGeom prst="rect">
            <a:avLst/>
          </a:prstGeom>
        </p:spPr>
      </p:pic>
      <p:sp>
        <p:nvSpPr>
          <p:cNvPr id="11" name="Rectangle 10"/>
          <p:cNvSpPr/>
          <p:nvPr/>
        </p:nvSpPr>
        <p:spPr>
          <a:xfrm>
            <a:off x="4800600" y="2362200"/>
            <a:ext cx="4343400" cy="4278094"/>
          </a:xfrm>
          <a:prstGeom prst="rect">
            <a:avLst/>
          </a:prstGeom>
        </p:spPr>
        <p:txBody>
          <a:bodyPr wrap="square">
            <a:spAutoFit/>
          </a:bodyPr>
          <a:lstStyle/>
          <a:p>
            <a:pPr>
              <a:buClr>
                <a:srgbClr val="FFFF00"/>
              </a:buClr>
              <a:buFont typeface="Wingdings" pitchFamily="2" charset="2"/>
              <a:buChar char="Ø"/>
              <a:defRPr/>
            </a:pPr>
            <a:r>
              <a:rPr lang="en-US" sz="2400" b="1" dirty="0" smtClean="0">
                <a:solidFill>
                  <a:srgbClr val="FFFFFF"/>
                </a:solidFill>
              </a:rPr>
              <a:t> Atmospheric flows display sensitivity to initial &amp; boundary conditions and to physics parameterization</a:t>
            </a:r>
            <a:r>
              <a:rPr lang="en-US" sz="2400" dirty="0" smtClean="0">
                <a:solidFill>
                  <a:srgbClr val="FFFFFF"/>
                </a:solidFill>
                <a:effectLst>
                  <a:outerShdw blurRad="38100" dist="38100" dir="2700000" algn="tl">
                    <a:srgbClr val="000000">
                      <a:alpha val="43137"/>
                    </a:srgbClr>
                  </a:outerShdw>
                </a:effectLst>
              </a:rPr>
              <a:t> 	           </a:t>
            </a:r>
          </a:p>
          <a:p>
            <a:pPr>
              <a:buClr>
                <a:srgbClr val="FFFF00"/>
              </a:buClr>
              <a:buFont typeface="Wingdings 2" pitchFamily="18" charset="2"/>
              <a:buNone/>
              <a:defRPr/>
            </a:pPr>
            <a:r>
              <a:rPr lang="en-US" sz="3200" b="1" dirty="0" smtClean="0">
                <a:solidFill>
                  <a:srgbClr val="FFFF00"/>
                </a:solidFill>
                <a:effectLst>
                  <a:outerShdw blurRad="38100" dist="38100" dir="2700000" algn="tl">
                    <a:srgbClr val="000000">
                      <a:alpha val="43137"/>
                    </a:srgbClr>
                  </a:outerShdw>
                </a:effectLst>
              </a:rPr>
              <a:t>       Chaotic Attractor</a:t>
            </a:r>
            <a:endParaRPr lang="en-US" sz="2400" b="1" dirty="0" smtClean="0">
              <a:solidFill>
                <a:srgbClr val="FFFF00"/>
              </a:solidFill>
              <a:effectLst>
                <a:outerShdw blurRad="38100" dist="38100" dir="2700000" algn="tl">
                  <a:srgbClr val="000000">
                    <a:alpha val="43137"/>
                  </a:srgbClr>
                </a:outerShdw>
              </a:effectLst>
            </a:endParaRPr>
          </a:p>
          <a:p>
            <a:pPr>
              <a:buClr>
                <a:srgbClr val="FFFF00"/>
              </a:buClr>
              <a:buFont typeface="Wingdings" pitchFamily="2" charset="2"/>
              <a:buChar char="Ø"/>
              <a:defRPr/>
            </a:pPr>
            <a:r>
              <a:rPr lang="en-US" sz="2400" b="1" dirty="0" smtClean="0">
                <a:solidFill>
                  <a:srgbClr val="FFFFFF"/>
                </a:solidFill>
              </a:rPr>
              <a:t> How do we stay on the correct trajectory?</a:t>
            </a:r>
          </a:p>
          <a:p>
            <a:pPr>
              <a:buClr>
                <a:srgbClr val="FFFF00"/>
              </a:buClr>
              <a:defRPr/>
            </a:pPr>
            <a:r>
              <a:rPr lang="en-US" sz="2800" b="1" dirty="0">
                <a:solidFill>
                  <a:srgbClr val="FFFF00"/>
                </a:solidFill>
                <a:effectLst>
                  <a:outerShdw blurRad="38100" dist="38100" dir="2700000" algn="tl">
                    <a:srgbClr val="000000">
                      <a:alpha val="43137"/>
                    </a:srgbClr>
                  </a:outerShdw>
                </a:effectLst>
              </a:rPr>
              <a:t> </a:t>
            </a:r>
            <a:r>
              <a:rPr lang="en-US" sz="2800" b="1" dirty="0" smtClean="0">
                <a:solidFill>
                  <a:srgbClr val="FFFF00"/>
                </a:solidFill>
                <a:effectLst>
                  <a:outerShdw blurRad="38100" dist="38100" dir="2700000" algn="tl">
                    <a:srgbClr val="000000">
                      <a:alpha val="43137"/>
                    </a:srgbClr>
                  </a:outerShdw>
                </a:effectLst>
              </a:rPr>
              <a:t>	A</a:t>
            </a:r>
            <a:r>
              <a:rPr lang="en-US" sz="3200" b="1" dirty="0" smtClean="0">
                <a:solidFill>
                  <a:srgbClr val="FFFF00"/>
                </a:solidFill>
                <a:effectLst>
                  <a:outerShdw blurRad="38100" dist="38100" dir="2700000" algn="tl">
                    <a:srgbClr val="000000">
                      <a:alpha val="43137"/>
                    </a:srgbClr>
                  </a:outerShdw>
                </a:effectLst>
              </a:rPr>
              <a:t>ssimilation 	Uncertainty Quantification</a:t>
            </a:r>
          </a:p>
        </p:txBody>
      </p:sp>
      <p:sp>
        <p:nvSpPr>
          <p:cNvPr id="12" name="Right Arrow 11"/>
          <p:cNvSpPr/>
          <p:nvPr/>
        </p:nvSpPr>
        <p:spPr>
          <a:xfrm>
            <a:off x="4845627" y="3963938"/>
            <a:ext cx="685800" cy="381000"/>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2D2DB9">
                  <a:lumMod val="20000"/>
                  <a:lumOff val="80000"/>
                </a:srgbClr>
              </a:solidFill>
            </a:endParaRPr>
          </a:p>
        </p:txBody>
      </p:sp>
      <p:sp>
        <p:nvSpPr>
          <p:cNvPr id="8" name="TextBox 7"/>
          <p:cNvSpPr txBox="1">
            <a:spLocks noChangeArrowheads="1"/>
          </p:cNvSpPr>
          <p:nvPr/>
        </p:nvSpPr>
        <p:spPr bwMode="auto">
          <a:xfrm>
            <a:off x="744538" y="6348253"/>
            <a:ext cx="2151062" cy="277813"/>
          </a:xfrm>
          <a:prstGeom prst="rect">
            <a:avLst/>
          </a:prstGeom>
          <a:noFill/>
          <a:ln w="9525">
            <a:noFill/>
            <a:miter lim="800000"/>
            <a:headEnd/>
            <a:tailEnd/>
          </a:ln>
        </p:spPr>
        <p:txBody>
          <a:bodyPr>
            <a:spAutoFit/>
          </a:bodyPr>
          <a:lstStyle/>
          <a:p>
            <a:pPr algn="ctr"/>
            <a:r>
              <a:rPr lang="en-US" sz="1200" dirty="0" smtClean="0">
                <a:solidFill>
                  <a:srgbClr val="FFFFFF"/>
                </a:solidFill>
              </a:rPr>
              <a:t>Lorenz (1963)</a:t>
            </a:r>
            <a:endParaRPr lang="en-US" sz="1200" dirty="0">
              <a:solidFill>
                <a:srgbClr val="FFFFFF"/>
              </a:solidFill>
            </a:endParaRPr>
          </a:p>
        </p:txBody>
      </p:sp>
      <p:sp>
        <p:nvSpPr>
          <p:cNvPr id="14" name="Right Arrow 13"/>
          <p:cNvSpPr/>
          <p:nvPr/>
        </p:nvSpPr>
        <p:spPr>
          <a:xfrm>
            <a:off x="4890654" y="5685455"/>
            <a:ext cx="685800" cy="381000"/>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2D2DB9">
                  <a:lumMod val="20000"/>
                  <a:lumOff val="80000"/>
                </a:srgbClr>
              </a:solidFill>
            </a:endParaRPr>
          </a:p>
        </p:txBody>
      </p:sp>
      <p:sp>
        <p:nvSpPr>
          <p:cNvPr id="15" name="Right Arrow 14"/>
          <p:cNvSpPr/>
          <p:nvPr/>
        </p:nvSpPr>
        <p:spPr>
          <a:xfrm>
            <a:off x="4890654" y="5111616"/>
            <a:ext cx="685800" cy="381000"/>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2D2DB9">
                  <a:lumMod val="20000"/>
                  <a:lumOff val="80000"/>
                </a:srgbClr>
              </a:solidFill>
            </a:endParaRPr>
          </a:p>
        </p:txBody>
      </p:sp>
    </p:spTree>
    <p:extLst>
      <p:ext uri="{BB962C8B-B14F-4D97-AF65-F5344CB8AC3E}">
        <p14:creationId xmlns:p14="http://schemas.microsoft.com/office/powerpoint/2010/main" val="7909078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1000"/>
                                        <p:tgtEl>
                                          <p:spTgt spid="11">
                                            <p:txEl>
                                              <p:pRg st="1" end="1"/>
                                            </p:txEl>
                                          </p:spTgt>
                                        </p:tgtEl>
                                      </p:cBhvr>
                                    </p:animEffect>
                                    <p:anim calcmode="lin" valueType="num">
                                      <p:cBhvr>
                                        <p:cTn id="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childTnLst>
                                </p:cTn>
                              </p:par>
                              <p:par>
                                <p:cTn id="21" presetID="42"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8382000" cy="646331"/>
          </a:xfrm>
          <a:prstGeom prst="rect">
            <a:avLst/>
          </a:prstGeom>
          <a:noFill/>
        </p:spPr>
        <p:txBody>
          <a:bodyPr wrap="square" rtlCol="0">
            <a:spAutoFit/>
          </a:bodyPr>
          <a:lstStyle/>
          <a:p>
            <a:pPr algn="ctr"/>
            <a:r>
              <a:rPr lang="en-US" sz="3600" b="1" dirty="0" smtClean="0">
                <a:solidFill>
                  <a:srgbClr val="DEA900"/>
                </a:solidFill>
              </a:rPr>
              <a:t>Ensemble Prediction</a:t>
            </a:r>
            <a:endParaRPr lang="en-US" sz="3600" b="1" dirty="0">
              <a:solidFill>
                <a:srgbClr val="DEA900"/>
              </a:solidFill>
              <a:effectLst>
                <a:outerShdw blurRad="38100" dist="38100" dir="2700000" algn="tl">
                  <a:srgbClr val="000000">
                    <a:alpha val="43137"/>
                  </a:srgbClr>
                </a:outerShdw>
              </a:effectLst>
            </a:endParaRPr>
          </a:p>
        </p:txBody>
      </p:sp>
      <p:pic>
        <p:nvPicPr>
          <p:cNvPr id="111618" name="Picture 2" descr="http://www.meteo.psu.edu/%7Efxg1/SREF21500US_21z/f87.gif"/>
          <p:cNvPicPr>
            <a:picLocks noChangeAspect="1" noChangeArrowheads="1"/>
          </p:cNvPicPr>
          <p:nvPr/>
        </p:nvPicPr>
        <p:blipFill>
          <a:blip r:embed="rId2" cstate="print"/>
          <a:srcRect/>
          <a:stretch>
            <a:fillRect/>
          </a:stretch>
        </p:blipFill>
        <p:spPr bwMode="auto">
          <a:xfrm>
            <a:off x="990600" y="1022449"/>
            <a:ext cx="7010400" cy="5606951"/>
          </a:xfrm>
          <a:prstGeom prst="rect">
            <a:avLst/>
          </a:prstGeom>
          <a:noFill/>
        </p:spPr>
      </p:pic>
      <p:pic>
        <p:nvPicPr>
          <p:cNvPr id="111620" name="Picture 4" descr="http://www.meteo.psu.edu/%7Efxg1/SREF21PRSUS_21z/f15.gif"/>
          <p:cNvPicPr>
            <a:picLocks noChangeAspect="1" noChangeArrowheads="1"/>
          </p:cNvPicPr>
          <p:nvPr/>
        </p:nvPicPr>
        <p:blipFill>
          <a:blip r:embed="rId3" cstate="print"/>
          <a:srcRect/>
          <a:stretch>
            <a:fillRect/>
          </a:stretch>
        </p:blipFill>
        <p:spPr bwMode="auto">
          <a:xfrm>
            <a:off x="914400" y="1066800"/>
            <a:ext cx="7086600" cy="5667897"/>
          </a:xfrm>
          <a:prstGeom prst="rect">
            <a:avLst/>
          </a:prstGeom>
          <a:noFill/>
        </p:spPr>
      </p:pic>
    </p:spTree>
    <p:extLst>
      <p:ext uri="{BB962C8B-B14F-4D97-AF65-F5344CB8AC3E}">
        <p14:creationId xmlns:p14="http://schemas.microsoft.com/office/powerpoint/2010/main" val="187673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fade">
                                      <p:cBhvr>
                                        <p:cTn id="7" dur="2000"/>
                                        <p:tgtEl>
                                          <p:spTgt spid="111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570" name="Content Placeholder 3"/>
          <p:cNvGraphicFramePr>
            <a:graphicFrameLocks noGrp="1" noChangeAspect="1"/>
          </p:cNvGraphicFramePr>
          <p:nvPr>
            <p:ph idx="1"/>
          </p:nvPr>
        </p:nvGraphicFramePr>
        <p:xfrm>
          <a:off x="304800" y="1447800"/>
          <a:ext cx="3657600" cy="2222500"/>
        </p:xfrm>
        <a:graphic>
          <a:graphicData uri="http://schemas.openxmlformats.org/presentationml/2006/ole">
            <mc:AlternateContent xmlns:mc="http://schemas.openxmlformats.org/markup-compatibility/2006">
              <mc:Choice xmlns:v="urn:schemas-microsoft-com:vml" Requires="v">
                <p:oleObj spid="_x0000_s108580" name="Document" r:id="rId4" imgW="3657465" imgH="2222418" progId="Word.Document.12">
                  <p:embed/>
                </p:oleObj>
              </mc:Choice>
              <mc:Fallback>
                <p:oleObj name="Document" r:id="rId4" imgW="3657465" imgH="2222418" progId="Word.Document.12">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47800"/>
                        <a:ext cx="36576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9571" name="Object 4"/>
          <p:cNvGraphicFramePr>
            <a:graphicFrameLocks noChangeAspect="1"/>
          </p:cNvGraphicFramePr>
          <p:nvPr/>
        </p:nvGraphicFramePr>
        <p:xfrm>
          <a:off x="457200" y="3657600"/>
          <a:ext cx="3403600" cy="3154363"/>
        </p:xfrm>
        <a:graphic>
          <a:graphicData uri="http://schemas.openxmlformats.org/presentationml/2006/ole">
            <mc:AlternateContent xmlns:mc="http://schemas.openxmlformats.org/markup-compatibility/2006">
              <mc:Choice xmlns:v="urn:schemas-microsoft-com:vml" Requires="v">
                <p:oleObj spid="_x0000_s108581" name="Document" r:id="rId6" imgW="2438310" imgH="2260517" progId="Word.Document.12">
                  <p:embed/>
                </p:oleObj>
              </mc:Choice>
              <mc:Fallback>
                <p:oleObj name="Document" r:id="rId6" imgW="2438310" imgH="2260517" progId="Word.Document.1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657600"/>
                        <a:ext cx="3403600"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p:cNvSpPr txBox="1"/>
          <p:nvPr/>
        </p:nvSpPr>
        <p:spPr>
          <a:xfrm>
            <a:off x="3922713" y="5934075"/>
            <a:ext cx="5221287" cy="923925"/>
          </a:xfrm>
          <a:prstGeom prst="rect">
            <a:avLst/>
          </a:prstGeom>
          <a:noFill/>
        </p:spPr>
        <p:txBody>
          <a:bodyPr>
            <a:spAutoFit/>
          </a:bodyPr>
          <a:lstStyle/>
          <a:p>
            <a:pPr>
              <a:defRPr/>
            </a:pPr>
            <a:r>
              <a:rPr lang="en-US" dirty="0">
                <a:solidFill>
                  <a:srgbClr val="000000"/>
                </a:solidFill>
                <a:cs typeface="Arial" pitchFamily="34" charset="0"/>
              </a:rPr>
              <a:t>Binned-spread/skill plot of power predictions from the calibrated ECMWF EPS (red), calibrated COSMO LEPS (blue) and AnEn (black)</a:t>
            </a:r>
          </a:p>
        </p:txBody>
      </p:sp>
      <p:sp>
        <p:nvSpPr>
          <p:cNvPr id="7" name="TextBox 6"/>
          <p:cNvSpPr txBox="1"/>
          <p:nvPr/>
        </p:nvSpPr>
        <p:spPr>
          <a:xfrm>
            <a:off x="4114800" y="1447800"/>
            <a:ext cx="5029200" cy="4770438"/>
          </a:xfrm>
          <a:prstGeom prst="rect">
            <a:avLst/>
          </a:prstGeom>
          <a:noFill/>
        </p:spPr>
        <p:txBody>
          <a:bodyPr>
            <a:spAutoFit/>
          </a:bodyPr>
          <a:lstStyle/>
          <a:p>
            <a:pPr algn="ctr">
              <a:defRPr/>
            </a:pPr>
            <a:r>
              <a:rPr lang="en-US" sz="3200" b="1" dirty="0">
                <a:solidFill>
                  <a:srgbClr val="CCFFFF"/>
                </a:solidFill>
                <a:effectLst>
                  <a:outerShdw blurRad="38100" dist="38100" dir="2700000" algn="tl">
                    <a:srgbClr val="000000">
                      <a:alpha val="43137"/>
                    </a:srgbClr>
                  </a:outerShdw>
                </a:effectLst>
                <a:cs typeface="Arial" pitchFamily="34" charset="0"/>
              </a:rPr>
              <a:t>Analog Ensemble Method</a:t>
            </a:r>
          </a:p>
          <a:p>
            <a:pPr>
              <a:defRPr/>
            </a:pPr>
            <a:endParaRPr lang="en-US" sz="2400" dirty="0">
              <a:solidFill>
                <a:srgbClr val="000000"/>
              </a:solidFill>
              <a:cs typeface="Arial" pitchFamily="34" charset="0"/>
            </a:endParaRPr>
          </a:p>
          <a:p>
            <a:pPr marL="285750" indent="-285750">
              <a:buFont typeface="Arial" pitchFamily="34" charset="0"/>
              <a:buChar char="•"/>
              <a:defRPr/>
            </a:pPr>
            <a:r>
              <a:rPr lang="en-US" sz="2400" dirty="0">
                <a:solidFill>
                  <a:srgbClr val="FFFFCC"/>
                </a:solidFill>
                <a:cs typeface="Arial" pitchFamily="34" charset="0"/>
              </a:rPr>
              <a:t>Statistical learning method to calibrate model output and provide probabilistic information</a:t>
            </a:r>
          </a:p>
          <a:p>
            <a:pPr marL="285750" indent="-285750">
              <a:buFont typeface="Arial" pitchFamily="34" charset="0"/>
              <a:buChar char="•"/>
              <a:defRPr/>
            </a:pPr>
            <a:r>
              <a:rPr lang="en-US" sz="2400" dirty="0">
                <a:solidFill>
                  <a:srgbClr val="FFFFCC"/>
                </a:solidFill>
                <a:cs typeface="Arial" pitchFamily="34" charset="0"/>
              </a:rPr>
              <a:t>Based on observed past model-observation pairs</a:t>
            </a:r>
          </a:p>
          <a:p>
            <a:pPr marL="285750" indent="-285750">
              <a:buFont typeface="Arial" pitchFamily="34" charset="0"/>
              <a:buChar char="•"/>
              <a:defRPr/>
            </a:pPr>
            <a:r>
              <a:rPr lang="en-US" sz="2400" dirty="0">
                <a:solidFill>
                  <a:srgbClr val="FFFFCC"/>
                </a:solidFill>
                <a:cs typeface="Arial" pitchFamily="34" charset="0"/>
              </a:rPr>
              <a:t>Algorithm search for analogs and clusters them</a:t>
            </a:r>
          </a:p>
          <a:p>
            <a:pPr marL="285750" indent="-285750">
              <a:buFont typeface="Arial" pitchFamily="34" charset="0"/>
              <a:buChar char="•"/>
              <a:defRPr/>
            </a:pPr>
            <a:r>
              <a:rPr lang="en-US" sz="2400" dirty="0">
                <a:solidFill>
                  <a:srgbClr val="FFFFCC"/>
                </a:solidFill>
                <a:cs typeface="Arial" pitchFamily="34" charset="0"/>
              </a:rPr>
              <a:t>Shown to perform at least as well as full NWP ensemble systems </a:t>
            </a:r>
          </a:p>
        </p:txBody>
      </p:sp>
      <p:sp>
        <p:nvSpPr>
          <p:cNvPr id="8" name="TextBox 7"/>
          <p:cNvSpPr txBox="1"/>
          <p:nvPr/>
        </p:nvSpPr>
        <p:spPr>
          <a:xfrm>
            <a:off x="4114800" y="6488113"/>
            <a:ext cx="5029200" cy="369887"/>
          </a:xfrm>
          <a:prstGeom prst="rect">
            <a:avLst/>
          </a:prstGeom>
          <a:noFill/>
        </p:spPr>
        <p:txBody>
          <a:bodyPr>
            <a:spAutoFit/>
          </a:bodyPr>
          <a:lstStyle/>
          <a:p>
            <a:pPr algn="ctr">
              <a:defRPr/>
            </a:pPr>
            <a:r>
              <a:rPr lang="en-US" dirty="0">
                <a:solidFill>
                  <a:srgbClr val="00B0F0"/>
                </a:solidFill>
                <a:cs typeface="Arial" pitchFamily="34" charset="0"/>
              </a:rPr>
              <a:t>Luca </a:t>
            </a:r>
            <a:r>
              <a:rPr lang="en-US" dirty="0" err="1">
                <a:solidFill>
                  <a:srgbClr val="00B0F0"/>
                </a:solidFill>
                <a:cs typeface="Arial" pitchFamily="34" charset="0"/>
              </a:rPr>
              <a:t>Delle</a:t>
            </a:r>
            <a:r>
              <a:rPr lang="en-US" dirty="0">
                <a:solidFill>
                  <a:srgbClr val="00B0F0"/>
                </a:solidFill>
                <a:cs typeface="Arial" pitchFamily="34" charset="0"/>
              </a:rPr>
              <a:t> </a:t>
            </a:r>
            <a:r>
              <a:rPr lang="en-US" dirty="0" err="1">
                <a:solidFill>
                  <a:srgbClr val="00B0F0"/>
                </a:solidFill>
                <a:cs typeface="Arial" pitchFamily="34" charset="0"/>
              </a:rPr>
              <a:t>Monache</a:t>
            </a:r>
            <a:r>
              <a:rPr lang="en-US" dirty="0">
                <a:solidFill>
                  <a:srgbClr val="00B0F0"/>
                </a:solidFill>
                <a:cs typeface="Arial" pitchFamily="34" charset="0"/>
              </a:rPr>
              <a:t> &amp; Stefano </a:t>
            </a:r>
            <a:r>
              <a:rPr lang="en-US" dirty="0" err="1">
                <a:solidFill>
                  <a:srgbClr val="00B0F0"/>
                </a:solidFill>
                <a:cs typeface="Arial" pitchFamily="34" charset="0"/>
              </a:rPr>
              <a:t>Allasandrini</a:t>
            </a:r>
            <a:endParaRPr lang="en-US" dirty="0">
              <a:solidFill>
                <a:srgbClr val="00B0F0"/>
              </a:solidFill>
              <a:cs typeface="Arial" pitchFamily="34" charset="0"/>
            </a:endParaRPr>
          </a:p>
        </p:txBody>
      </p:sp>
      <p:sp>
        <p:nvSpPr>
          <p:cNvPr id="109575" name="Title 1"/>
          <p:cNvSpPr>
            <a:spLocks noGrp="1"/>
          </p:cNvSpPr>
          <p:nvPr>
            <p:ph type="title"/>
          </p:nvPr>
        </p:nvSpPr>
        <p:spPr/>
        <p:txBody>
          <a:bodyPr/>
          <a:lstStyle/>
          <a:p>
            <a:pPr eaLnBrk="1" hangingPunct="1"/>
            <a:r>
              <a:rPr lang="en-US" altLang="en-US" smtClean="0"/>
              <a:t>What if we had only one member? Analog Prediction</a:t>
            </a:r>
          </a:p>
        </p:txBody>
      </p:sp>
    </p:spTree>
    <p:extLst>
      <p:ext uri="{BB962C8B-B14F-4D97-AF65-F5344CB8AC3E}">
        <p14:creationId xmlns:p14="http://schemas.microsoft.com/office/powerpoint/2010/main" val="8228684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Box 1"/>
          <p:cNvSpPr txBox="1">
            <a:spLocks noChangeArrowheads="1"/>
          </p:cNvSpPr>
          <p:nvPr/>
        </p:nvSpPr>
        <p:spPr bwMode="auto">
          <a:xfrm rot="-5400000">
            <a:off x="-78581" y="3345656"/>
            <a:ext cx="207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fontAlgn="base" hangingPunct="1">
              <a:spcBef>
                <a:spcPct val="0"/>
              </a:spcBef>
              <a:spcAft>
                <a:spcPct val="0"/>
              </a:spcAft>
              <a:buClrTx/>
              <a:buSzTx/>
              <a:buFontTx/>
              <a:buNone/>
            </a:pPr>
            <a:r>
              <a:rPr lang="en-US" altLang="en-US" sz="1800" smtClean="0">
                <a:solidFill>
                  <a:srgbClr val="D2FFFF"/>
                </a:solidFill>
                <a:latin typeface="Arial" pitchFamily="34" charset="0"/>
                <a:cs typeface="Arial" pitchFamily="34" charset="0"/>
              </a:rPr>
              <a:t>Normalized Power</a:t>
            </a:r>
          </a:p>
        </p:txBody>
      </p:sp>
      <p:sp>
        <p:nvSpPr>
          <p:cNvPr id="8" name="Text Box 5"/>
          <p:cNvSpPr txBox="1">
            <a:spLocks noChangeArrowheads="1"/>
          </p:cNvSpPr>
          <p:nvPr/>
        </p:nvSpPr>
        <p:spPr bwMode="auto">
          <a:xfrm>
            <a:off x="-4763" y="30163"/>
            <a:ext cx="9148763" cy="1268412"/>
          </a:xfrm>
          <a:prstGeom prst="rect">
            <a:avLst/>
          </a:prstGeom>
          <a:noFill/>
          <a:ln w="9525">
            <a:noFill/>
            <a:miter lim="800000"/>
            <a:headEnd/>
            <a:tailEnd/>
          </a:ln>
        </p:spPr>
        <p:txBody>
          <a:bodyPr lIns="0" tIns="0" rIns="0" bIns="0">
            <a:spAutoFit/>
          </a:bodyPr>
          <a:lstStyle/>
          <a:p>
            <a:pPr algn="ctr" fontAlgn="base">
              <a:lnSpc>
                <a:spcPct val="120000"/>
              </a:lnSpc>
              <a:spcBef>
                <a:spcPct val="0"/>
              </a:spcBef>
              <a:spcAft>
                <a:spcPct val="0"/>
              </a:spcAft>
              <a:defRPr/>
            </a:pPr>
            <a:r>
              <a:rPr lang="en-US" sz="3600" b="1" dirty="0">
                <a:solidFill>
                  <a:srgbClr val="6ADAFA"/>
                </a:solidFill>
                <a:effectLst>
                  <a:outerShdw blurRad="38100" dist="38100" dir="2700000" algn="tl">
                    <a:srgbClr val="000000">
                      <a:alpha val="43137"/>
                    </a:srgbClr>
                  </a:outerShdw>
                </a:effectLst>
                <a:latin typeface="Arial"/>
                <a:cs typeface="Arial"/>
              </a:rPr>
              <a:t>Probabilistic Power Prediction</a:t>
            </a:r>
          </a:p>
          <a:p>
            <a:pPr algn="ctr" fontAlgn="base">
              <a:lnSpc>
                <a:spcPct val="120000"/>
              </a:lnSpc>
              <a:spcBef>
                <a:spcPct val="0"/>
              </a:spcBef>
              <a:spcAft>
                <a:spcPct val="0"/>
              </a:spcAft>
              <a:defRPr/>
            </a:pPr>
            <a:r>
              <a:rPr lang="en-US" sz="3600" b="1" dirty="0">
                <a:solidFill>
                  <a:srgbClr val="6ADAFA"/>
                </a:solidFill>
                <a:effectLst>
                  <a:outerShdw blurRad="38100" dist="38100" dir="2700000" algn="tl">
                    <a:srgbClr val="000000">
                      <a:alpha val="43137"/>
                    </a:srgbClr>
                  </a:outerShdw>
                </a:effectLst>
                <a:latin typeface="Arial"/>
                <a:cs typeface="Arial"/>
              </a:rPr>
              <a:t>With Analog Ensemble Method</a:t>
            </a:r>
          </a:p>
        </p:txBody>
      </p:sp>
      <p:grpSp>
        <p:nvGrpSpPr>
          <p:cNvPr id="87044" name="Group 6"/>
          <p:cNvGrpSpPr>
            <a:grpSpLocks/>
          </p:cNvGrpSpPr>
          <p:nvPr/>
        </p:nvGrpSpPr>
        <p:grpSpPr bwMode="auto">
          <a:xfrm>
            <a:off x="1588" y="1471613"/>
            <a:ext cx="9385300" cy="5005387"/>
            <a:chOff x="442932" y="1684026"/>
            <a:chExt cx="8050582" cy="4017837"/>
          </a:xfrm>
        </p:grpSpPr>
        <p:pic>
          <p:nvPicPr>
            <p:cNvPr id="87051" name="Content Placeholder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42932" y="1684026"/>
              <a:ext cx="8050582" cy="4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bwMode="auto">
            <a:xfrm>
              <a:off x="6486315" y="2609161"/>
              <a:ext cx="201537" cy="100669"/>
            </a:xfrm>
            <a:prstGeom prst="rect">
              <a:avLst/>
            </a:prstGeom>
            <a:solidFill>
              <a:schemeClr val="bg1">
                <a:lumMod val="75000"/>
              </a:schemeClr>
            </a:solidFill>
            <a:ln w="9525" cap="flat" cmpd="sng" algn="ctr">
              <a:noFill/>
              <a:prstDash val="solid"/>
              <a:round/>
              <a:headEnd type="none" w="med" len="med"/>
              <a:tailEnd type="none" w="med" len="med"/>
            </a:ln>
            <a:effectLst/>
          </p:spPr>
          <p:txBody>
            <a:bodyPr/>
            <a:lstStyle/>
            <a:p>
              <a:pPr algn="r" fontAlgn="base">
                <a:spcBef>
                  <a:spcPct val="0"/>
                </a:spcBef>
                <a:spcAft>
                  <a:spcPct val="0"/>
                </a:spcAft>
                <a:defRPr/>
              </a:pPr>
              <a:endParaRPr lang="en-US">
                <a:solidFill>
                  <a:srgbClr val="D2FFFF"/>
                </a:solidFill>
                <a:latin typeface="Arial" charset="0"/>
                <a:cs typeface="Arial" pitchFamily="34" charset="0"/>
              </a:endParaRPr>
            </a:p>
          </p:txBody>
        </p:sp>
        <p:sp>
          <p:nvSpPr>
            <p:cNvPr id="9" name="Rectangle 8"/>
            <p:cNvSpPr/>
            <p:nvPr/>
          </p:nvSpPr>
          <p:spPr bwMode="auto">
            <a:xfrm>
              <a:off x="6486315" y="2484280"/>
              <a:ext cx="200175" cy="100669"/>
            </a:xfrm>
            <a:prstGeom prst="rect">
              <a:avLst/>
            </a:prstGeom>
            <a:solidFill>
              <a:schemeClr val="bg1">
                <a:lumMod val="75000"/>
              </a:schemeClr>
            </a:solidFill>
            <a:ln w="9525" cap="flat" cmpd="sng" algn="ctr">
              <a:noFill/>
              <a:prstDash val="solid"/>
              <a:round/>
              <a:headEnd type="none" w="med" len="med"/>
              <a:tailEnd type="none" w="med" len="med"/>
            </a:ln>
            <a:effectLst/>
          </p:spPr>
          <p:txBody>
            <a:bodyPr/>
            <a:lstStyle/>
            <a:p>
              <a:pPr algn="r" fontAlgn="base">
                <a:spcBef>
                  <a:spcPct val="0"/>
                </a:spcBef>
                <a:spcAft>
                  <a:spcPct val="0"/>
                </a:spcAft>
                <a:defRPr/>
              </a:pPr>
              <a:endParaRPr lang="en-US">
                <a:solidFill>
                  <a:srgbClr val="D2FFFF"/>
                </a:solidFill>
                <a:latin typeface="Arial" charset="0"/>
                <a:cs typeface="Arial" pitchFamily="34" charset="0"/>
              </a:endParaRPr>
            </a:p>
          </p:txBody>
        </p:sp>
        <p:sp>
          <p:nvSpPr>
            <p:cNvPr id="10" name="Rectangle 9"/>
            <p:cNvSpPr/>
            <p:nvPr/>
          </p:nvSpPr>
          <p:spPr bwMode="auto">
            <a:xfrm>
              <a:off x="6484953" y="2346657"/>
              <a:ext cx="201537" cy="100669"/>
            </a:xfrm>
            <a:prstGeom prst="rect">
              <a:avLst/>
            </a:prstGeom>
            <a:solidFill>
              <a:schemeClr val="bg1">
                <a:lumMod val="65000"/>
              </a:schemeClr>
            </a:solidFill>
            <a:ln w="9525" cap="flat" cmpd="sng" algn="ctr">
              <a:noFill/>
              <a:prstDash val="solid"/>
              <a:round/>
              <a:headEnd type="none" w="med" len="med"/>
              <a:tailEnd type="none" w="med" len="med"/>
            </a:ln>
            <a:effectLst/>
          </p:spPr>
          <p:txBody>
            <a:bodyPr/>
            <a:lstStyle/>
            <a:p>
              <a:pPr algn="r" fontAlgn="base">
                <a:spcBef>
                  <a:spcPct val="0"/>
                </a:spcBef>
                <a:spcAft>
                  <a:spcPct val="0"/>
                </a:spcAft>
                <a:defRPr/>
              </a:pPr>
              <a:endParaRPr lang="en-US">
                <a:solidFill>
                  <a:srgbClr val="D2FFFF"/>
                </a:solidFill>
                <a:latin typeface="Arial" charset="0"/>
                <a:cs typeface="Arial" pitchFamily="34" charset="0"/>
              </a:endParaRPr>
            </a:p>
          </p:txBody>
        </p:sp>
        <p:sp>
          <p:nvSpPr>
            <p:cNvPr id="11" name="Rectangle 10"/>
            <p:cNvSpPr/>
            <p:nvPr/>
          </p:nvSpPr>
          <p:spPr bwMode="auto">
            <a:xfrm>
              <a:off x="6484953" y="2221777"/>
              <a:ext cx="200176" cy="100669"/>
            </a:xfrm>
            <a:prstGeom prst="rect">
              <a:avLst/>
            </a:prstGeom>
            <a:solidFill>
              <a:schemeClr val="bg1">
                <a:lumMod val="65000"/>
              </a:schemeClr>
            </a:solidFill>
            <a:ln w="9525" cap="flat" cmpd="sng" algn="ctr">
              <a:noFill/>
              <a:prstDash val="solid"/>
              <a:round/>
              <a:headEnd type="none" w="med" len="med"/>
              <a:tailEnd type="none" w="med" len="med"/>
            </a:ln>
            <a:effectLst/>
          </p:spPr>
          <p:txBody>
            <a:bodyPr/>
            <a:lstStyle/>
            <a:p>
              <a:pPr algn="r" fontAlgn="base">
                <a:spcBef>
                  <a:spcPct val="0"/>
                </a:spcBef>
                <a:spcAft>
                  <a:spcPct val="0"/>
                </a:spcAft>
                <a:defRPr/>
              </a:pPr>
              <a:endParaRPr lang="en-US">
                <a:solidFill>
                  <a:srgbClr val="D2FFFF"/>
                </a:solidFill>
                <a:latin typeface="Arial" charset="0"/>
                <a:cs typeface="Arial" pitchFamily="34" charset="0"/>
              </a:endParaRPr>
            </a:p>
          </p:txBody>
        </p:sp>
      </p:grpSp>
      <p:sp>
        <p:nvSpPr>
          <p:cNvPr id="87045" name="TextBox 11"/>
          <p:cNvSpPr txBox="1">
            <a:spLocks noChangeArrowheads="1"/>
          </p:cNvSpPr>
          <p:nvPr/>
        </p:nvSpPr>
        <p:spPr bwMode="auto">
          <a:xfrm rot="-5400000">
            <a:off x="-1476375" y="3841750"/>
            <a:ext cx="500538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fontAlgn="base" hangingPunct="1">
              <a:spcBef>
                <a:spcPct val="0"/>
              </a:spcBef>
              <a:spcAft>
                <a:spcPct val="0"/>
              </a:spcAft>
              <a:buClrTx/>
              <a:buSzTx/>
              <a:buFontTx/>
              <a:buNone/>
            </a:pPr>
            <a:r>
              <a:rPr lang="en-US" altLang="en-US" sz="1800" b="1" smtClean="0">
                <a:solidFill>
                  <a:srgbClr val="003333"/>
                </a:solidFill>
                <a:latin typeface="Arial" pitchFamily="34" charset="0"/>
                <a:cs typeface="Arial" pitchFamily="34" charset="0"/>
              </a:rPr>
              <a:t>Normalized Power (Nameplate Capacity)</a:t>
            </a:r>
          </a:p>
        </p:txBody>
      </p:sp>
      <p:sp>
        <p:nvSpPr>
          <p:cNvPr id="87046" name="Rectangle 14"/>
          <p:cNvSpPr>
            <a:spLocks noChangeArrowheads="1"/>
          </p:cNvSpPr>
          <p:nvPr/>
        </p:nvSpPr>
        <p:spPr bwMode="auto">
          <a:xfrm>
            <a:off x="3213100" y="1652588"/>
            <a:ext cx="3124200" cy="2286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fontAlgn="base">
              <a:spcBef>
                <a:spcPct val="0"/>
              </a:spcBef>
              <a:spcAft>
                <a:spcPct val="0"/>
              </a:spcAft>
              <a:buClrTx/>
              <a:buSzTx/>
              <a:buFontTx/>
              <a:buNone/>
            </a:pPr>
            <a:endParaRPr lang="en-US" altLang="en-US" sz="2400" smtClean="0">
              <a:solidFill>
                <a:srgbClr val="D2FFFF"/>
              </a:solidFill>
              <a:latin typeface="Arial" pitchFamily="34" charset="0"/>
              <a:ea typeface="ＭＳ Ｐゴシック" pitchFamily="34" charset="-128"/>
              <a:cs typeface="Arial" pitchFamily="34" charset="0"/>
            </a:endParaRPr>
          </a:p>
        </p:txBody>
      </p:sp>
      <p:sp>
        <p:nvSpPr>
          <p:cNvPr id="87047" name="TextBox 5"/>
          <p:cNvSpPr txBox="1">
            <a:spLocks noChangeArrowheads="1"/>
          </p:cNvSpPr>
          <p:nvPr/>
        </p:nvSpPr>
        <p:spPr bwMode="auto">
          <a:xfrm>
            <a:off x="3213100" y="5954713"/>
            <a:ext cx="33210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fontAlgn="base" hangingPunct="1">
              <a:spcBef>
                <a:spcPct val="0"/>
              </a:spcBef>
              <a:spcAft>
                <a:spcPct val="0"/>
              </a:spcAft>
              <a:buClrTx/>
              <a:buSzTx/>
              <a:buFontTx/>
              <a:buNone/>
            </a:pPr>
            <a:r>
              <a:rPr lang="en-US" altLang="en-US" sz="1800" b="1" smtClean="0">
                <a:solidFill>
                  <a:srgbClr val="003333"/>
                </a:solidFill>
                <a:latin typeface="Arial" pitchFamily="34" charset="0"/>
                <a:cs typeface="Arial" pitchFamily="34" charset="0"/>
              </a:rPr>
              <a:t>Forecast Lead Time</a:t>
            </a:r>
          </a:p>
        </p:txBody>
      </p:sp>
      <p:grpSp>
        <p:nvGrpSpPr>
          <p:cNvPr id="87048" name="Group 15"/>
          <p:cNvGrpSpPr>
            <a:grpSpLocks/>
          </p:cNvGrpSpPr>
          <p:nvPr/>
        </p:nvGrpSpPr>
        <p:grpSpPr bwMode="auto">
          <a:xfrm>
            <a:off x="4713288" y="1930400"/>
            <a:ext cx="3748087" cy="1528763"/>
            <a:chOff x="4713012" y="1764690"/>
            <a:chExt cx="3748398" cy="1320718"/>
          </a:xfrm>
        </p:grpSpPr>
        <p:sp>
          <p:nvSpPr>
            <p:cNvPr id="87049" name="TextBox 16"/>
            <p:cNvSpPr txBox="1">
              <a:spLocks noChangeArrowheads="1"/>
            </p:cNvSpPr>
            <p:nvPr/>
          </p:nvSpPr>
          <p:spPr bwMode="auto">
            <a:xfrm>
              <a:off x="4727610" y="1764690"/>
              <a:ext cx="3733800" cy="13207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eaLnBrk="1" fontAlgn="base" hangingPunct="1">
                <a:spcBef>
                  <a:spcPct val="0"/>
                </a:spcBef>
                <a:spcAft>
                  <a:spcPct val="0"/>
                </a:spcAft>
                <a:buClrTx/>
                <a:buSzTx/>
                <a:buFontTx/>
                <a:buNone/>
              </a:pPr>
              <a:r>
                <a:rPr lang="en-US" altLang="en-US" sz="4000" baseline="-25000" smtClean="0">
                  <a:solidFill>
                    <a:srgbClr val="FF0000"/>
                  </a:solidFill>
                  <a:latin typeface="Arial" pitchFamily="34" charset="0"/>
                  <a:cs typeface="Arial" pitchFamily="34" charset="0"/>
                </a:rPr>
                <a:t>*</a:t>
              </a:r>
              <a:r>
                <a:rPr lang="en-US" altLang="en-US" sz="1800" smtClean="0">
                  <a:solidFill>
                    <a:srgbClr val="D2FFFF"/>
                  </a:solidFill>
                  <a:latin typeface="Arial" pitchFamily="34" charset="0"/>
                  <a:cs typeface="Arial" pitchFamily="34" charset="0"/>
                </a:rPr>
                <a:t>  </a:t>
              </a:r>
              <a:r>
                <a:rPr lang="en-US" altLang="en-US" sz="2000" smtClean="0">
                  <a:solidFill>
                    <a:srgbClr val="003333"/>
                  </a:solidFill>
                  <a:latin typeface="Arial" pitchFamily="34" charset="0"/>
                  <a:cs typeface="Arial" pitchFamily="34" charset="0"/>
                </a:rPr>
                <a:t>Deterministic forecast</a:t>
              </a:r>
            </a:p>
            <a:p>
              <a:pPr eaLnBrk="1" fontAlgn="base" hangingPunct="1">
                <a:spcBef>
                  <a:spcPct val="0"/>
                </a:spcBef>
                <a:spcAft>
                  <a:spcPct val="0"/>
                </a:spcAft>
                <a:buClrTx/>
                <a:buSzTx/>
                <a:buFontTx/>
                <a:buNone/>
              </a:pPr>
              <a:r>
                <a:rPr lang="en-US" altLang="en-US" sz="4000" baseline="-25000" smtClean="0">
                  <a:solidFill>
                    <a:srgbClr val="003333"/>
                  </a:solidFill>
                  <a:latin typeface="Arial" pitchFamily="34" charset="0"/>
                  <a:cs typeface="Arial" pitchFamily="34" charset="0"/>
                </a:rPr>
                <a:t>* </a:t>
              </a:r>
              <a:r>
                <a:rPr lang="en-US" altLang="en-US" sz="2000" smtClean="0">
                  <a:solidFill>
                    <a:srgbClr val="003333"/>
                  </a:solidFill>
                  <a:latin typeface="Arial" pitchFamily="34" charset="0"/>
                  <a:cs typeface="Arial" pitchFamily="34" charset="0"/>
                </a:rPr>
                <a:t>Observations</a:t>
              </a:r>
            </a:p>
            <a:p>
              <a:pPr eaLnBrk="1" fontAlgn="base" hangingPunct="1">
                <a:spcBef>
                  <a:spcPct val="0"/>
                </a:spcBef>
                <a:spcAft>
                  <a:spcPct val="0"/>
                </a:spcAft>
                <a:buClrTx/>
                <a:buSzTx/>
                <a:buFontTx/>
                <a:buNone/>
              </a:pPr>
              <a:r>
                <a:rPr lang="en-US" altLang="en-US" sz="2000" smtClean="0">
                  <a:solidFill>
                    <a:srgbClr val="003333"/>
                  </a:solidFill>
                  <a:latin typeface="Arial" pitchFamily="34" charset="0"/>
                  <a:cs typeface="Arial" pitchFamily="34" charset="0"/>
                </a:rPr>
                <a:t>     Percentiles  </a:t>
              </a:r>
            </a:p>
            <a:p>
              <a:pPr eaLnBrk="1" fontAlgn="base" hangingPunct="1">
                <a:spcBef>
                  <a:spcPct val="0"/>
                </a:spcBef>
                <a:spcAft>
                  <a:spcPct val="0"/>
                </a:spcAft>
                <a:buClrTx/>
                <a:buSzTx/>
                <a:buFontTx/>
                <a:buNone/>
              </a:pPr>
              <a:endParaRPr lang="en-US" altLang="en-US" sz="2000" smtClean="0">
                <a:solidFill>
                  <a:srgbClr val="D2FFFF"/>
                </a:solidFill>
                <a:latin typeface="Arial" pitchFamily="34" charset="0"/>
                <a:cs typeface="Arial" pitchFamily="34" charset="0"/>
              </a:endParaRPr>
            </a:p>
          </p:txBody>
        </p:sp>
        <p:sp>
          <p:nvSpPr>
            <p:cNvPr id="18" name="Rectangle 17"/>
            <p:cNvSpPr/>
            <p:nvPr/>
          </p:nvSpPr>
          <p:spPr bwMode="auto">
            <a:xfrm>
              <a:off x="4713012" y="2532709"/>
              <a:ext cx="381032" cy="229035"/>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D2FFFF"/>
                </a:solidFill>
                <a:latin typeface="Arial" charset="0"/>
                <a:ea typeface="ＭＳ Ｐゴシック" pitchFamily="16" charset="-128"/>
                <a:cs typeface="Arial" pitchFamily="34" charset="0"/>
              </a:endParaRPr>
            </a:p>
          </p:txBody>
        </p:sp>
      </p:grpSp>
    </p:spTree>
    <p:extLst>
      <p:ext uri="{BB962C8B-B14F-4D97-AF65-F5344CB8AC3E}">
        <p14:creationId xmlns:p14="http://schemas.microsoft.com/office/powerpoint/2010/main" val="17762455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ic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19800" y="4827588"/>
            <a:ext cx="312420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3188"/>
            <a:ext cx="9144000" cy="1039812"/>
          </a:xfrm>
        </p:spPr>
        <p:txBody>
          <a:bodyPr>
            <a:noAutofit/>
          </a:bodyPr>
          <a:lstStyle/>
          <a:p>
            <a:pPr algn="ctr">
              <a:defRPr/>
            </a:pPr>
            <a:r>
              <a:rPr lang="en-US" sz="3600" b="1" dirty="0" smtClean="0">
                <a:effectLst>
                  <a:outerShdw blurRad="38100" dist="38100" dir="2700000" algn="tl">
                    <a:srgbClr val="000000">
                      <a:alpha val="43137"/>
                    </a:srgbClr>
                  </a:outerShdw>
                </a:effectLst>
                <a:latin typeface="Arial"/>
                <a:cs typeface="Arial"/>
              </a:rPr>
              <a:t>Icing Forecasting System </a:t>
            </a:r>
            <a:r>
              <a:rPr lang="en-US" sz="3600" b="1" dirty="0" err="1" smtClean="0">
                <a:effectLst>
                  <a:outerShdw blurRad="38100" dist="38100" dir="2700000" algn="tl">
                    <a:srgbClr val="000000">
                      <a:alpha val="43137"/>
                    </a:srgbClr>
                  </a:outerShdw>
                </a:effectLst>
                <a:latin typeface="Arial"/>
                <a:cs typeface="Arial"/>
              </a:rPr>
              <a:t>ExWx</a:t>
            </a:r>
            <a:r>
              <a:rPr lang="en-US" sz="3600" b="1" dirty="0" smtClean="0">
                <a:effectLst>
                  <a:outerShdw blurRad="38100" dist="38100" dir="2700000" algn="tl">
                    <a:srgbClr val="000000">
                      <a:alpha val="43137"/>
                    </a:srgbClr>
                  </a:outerShdw>
                </a:effectLst>
                <a:latin typeface="Arial"/>
                <a:cs typeface="Arial"/>
              </a:rPr>
              <a:t> Provides Categorical Forecast of Icing</a:t>
            </a:r>
            <a:endParaRPr lang="en-US" sz="3600" b="1" dirty="0">
              <a:effectLst>
                <a:outerShdw blurRad="38100" dist="38100" dir="2700000" algn="tl">
                  <a:srgbClr val="000000">
                    <a:alpha val="43137"/>
                  </a:srgbClr>
                </a:outerShdw>
              </a:effectLst>
              <a:latin typeface="Arial"/>
              <a:cs typeface="Arial"/>
            </a:endParaRPr>
          </a:p>
        </p:txBody>
      </p:sp>
      <p:sp>
        <p:nvSpPr>
          <p:cNvPr id="3" name="Content Placeholder 2"/>
          <p:cNvSpPr>
            <a:spLocks noGrp="1"/>
          </p:cNvSpPr>
          <p:nvPr>
            <p:ph idx="1"/>
          </p:nvPr>
        </p:nvSpPr>
        <p:spPr>
          <a:xfrm>
            <a:off x="150813" y="1447800"/>
            <a:ext cx="8534400" cy="5029200"/>
          </a:xfrm>
        </p:spPr>
        <p:txBody>
          <a:bodyPr>
            <a:normAutofit/>
          </a:bodyPr>
          <a:lstStyle/>
          <a:p>
            <a:pPr>
              <a:buFont typeface="Wingdings" charset="2"/>
              <a:buChar char="§"/>
              <a:defRPr/>
            </a:pPr>
            <a:r>
              <a:rPr lang="en-US" sz="2400" b="1" dirty="0" smtClean="0">
                <a:solidFill>
                  <a:schemeClr val="bg2"/>
                </a:solidFill>
                <a:latin typeface="Arial"/>
                <a:cs typeface="Arial"/>
              </a:rPr>
              <a:t>Predicting wind turbine icing is critical for power trading on open market and short term load balancing.</a:t>
            </a:r>
          </a:p>
          <a:p>
            <a:pPr>
              <a:buFont typeface="Wingdings" charset="2"/>
              <a:buChar char="§"/>
              <a:defRPr/>
            </a:pPr>
            <a:endParaRPr lang="en-US" sz="2400" b="1" dirty="0" smtClean="0">
              <a:solidFill>
                <a:schemeClr val="bg2"/>
              </a:solidFill>
              <a:latin typeface="Arial"/>
              <a:cs typeface="Arial"/>
            </a:endParaRPr>
          </a:p>
          <a:p>
            <a:pPr>
              <a:buFont typeface="Wingdings" charset="2"/>
              <a:buChar char="§"/>
              <a:defRPr/>
            </a:pPr>
            <a:r>
              <a:rPr lang="en-US" sz="2400" b="1" dirty="0">
                <a:solidFill>
                  <a:schemeClr val="bg2"/>
                </a:solidFill>
                <a:latin typeface="Arial"/>
                <a:cs typeface="Arial"/>
              </a:rPr>
              <a:t>In order to successfully develop </a:t>
            </a:r>
            <a:r>
              <a:rPr lang="en-US" sz="2400" b="1" dirty="0" smtClean="0">
                <a:solidFill>
                  <a:schemeClr val="bg2"/>
                </a:solidFill>
                <a:latin typeface="Arial"/>
                <a:cs typeface="Arial"/>
              </a:rPr>
              <a:t>a robust wind turbine icing </a:t>
            </a:r>
            <a:r>
              <a:rPr lang="en-US" sz="2400" b="1" dirty="0">
                <a:solidFill>
                  <a:schemeClr val="bg2"/>
                </a:solidFill>
                <a:latin typeface="Arial"/>
                <a:cs typeface="Arial"/>
              </a:rPr>
              <a:t>forecasting system, a truth dataset must be </a:t>
            </a:r>
            <a:r>
              <a:rPr lang="en-US" sz="2400" b="1" dirty="0" smtClean="0">
                <a:solidFill>
                  <a:schemeClr val="bg2"/>
                </a:solidFill>
                <a:latin typeface="Arial"/>
                <a:cs typeface="Arial"/>
              </a:rPr>
              <a:t>developed.</a:t>
            </a:r>
          </a:p>
          <a:p>
            <a:pPr>
              <a:buFont typeface="Wingdings" charset="2"/>
              <a:buChar char="§"/>
              <a:defRPr/>
            </a:pPr>
            <a:endParaRPr lang="en-US" sz="2400" b="1" dirty="0">
              <a:solidFill>
                <a:schemeClr val="bg2"/>
              </a:solidFill>
              <a:latin typeface="Arial"/>
              <a:cs typeface="Arial"/>
            </a:endParaRPr>
          </a:p>
          <a:p>
            <a:pPr>
              <a:buFont typeface="Wingdings" charset="2"/>
              <a:buChar char="§"/>
              <a:defRPr/>
            </a:pPr>
            <a:r>
              <a:rPr lang="en-US" sz="2400" b="1" dirty="0">
                <a:solidFill>
                  <a:schemeClr val="bg2"/>
                </a:solidFill>
                <a:latin typeface="Arial"/>
                <a:cs typeface="Arial"/>
              </a:rPr>
              <a:t>Limited documentation of icing events and monitoring equipment make identifying icing after the fact </a:t>
            </a:r>
            <a:r>
              <a:rPr lang="en-US" sz="2400" b="1" dirty="0" smtClean="0">
                <a:solidFill>
                  <a:schemeClr val="bg2"/>
                </a:solidFill>
                <a:latin typeface="Arial"/>
                <a:cs typeface="Arial"/>
              </a:rPr>
              <a:t>difficult.</a:t>
            </a:r>
          </a:p>
          <a:p>
            <a:pPr marL="0" indent="0">
              <a:buFont typeface="Wingdings 2" pitchFamily="18" charset="2"/>
              <a:buNone/>
              <a:defRPr/>
            </a:pPr>
            <a:endParaRPr lang="en-US" sz="2400" b="1" dirty="0">
              <a:solidFill>
                <a:schemeClr val="bg2"/>
              </a:solidFill>
              <a:latin typeface="Arial"/>
              <a:cs typeface="Arial"/>
            </a:endParaRPr>
          </a:p>
          <a:p>
            <a:pPr>
              <a:buFont typeface="Wingdings" charset="2"/>
              <a:buChar char="§"/>
              <a:defRPr/>
            </a:pPr>
            <a:r>
              <a:rPr lang="en-US" sz="2400" b="1" dirty="0" smtClean="0">
                <a:solidFill>
                  <a:schemeClr val="bg2"/>
                </a:solidFill>
                <a:latin typeface="Arial"/>
                <a:cs typeface="Arial"/>
              </a:rPr>
              <a:t>Plus, there is a “Big Data</a:t>
            </a:r>
            <a:r>
              <a:rPr lang="en-US" sz="2400" b="1" dirty="0">
                <a:solidFill>
                  <a:schemeClr val="bg2"/>
                </a:solidFill>
                <a:latin typeface="Arial"/>
                <a:cs typeface="Arial"/>
              </a:rPr>
              <a:t>” </a:t>
            </a:r>
            <a:r>
              <a:rPr lang="en-US" sz="2400" b="1" dirty="0" smtClean="0">
                <a:solidFill>
                  <a:schemeClr val="bg2"/>
                </a:solidFill>
                <a:latin typeface="Arial"/>
                <a:cs typeface="Arial"/>
              </a:rPr>
              <a:t>problem.</a:t>
            </a:r>
            <a:endParaRPr lang="en-US" sz="2400" b="1" dirty="0">
              <a:solidFill>
                <a:schemeClr val="bg2"/>
              </a:solidFill>
              <a:latin typeface="Arial"/>
              <a:cs typeface="Arial"/>
            </a:endParaRPr>
          </a:p>
        </p:txBody>
      </p:sp>
    </p:spTree>
    <p:extLst>
      <p:ext uri="{BB962C8B-B14F-4D97-AF65-F5344CB8AC3E}">
        <p14:creationId xmlns:p14="http://schemas.microsoft.com/office/powerpoint/2010/main" val="12570640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4"/>
          <p:cNvSpPr>
            <a:spLocks noGrp="1"/>
          </p:cNvSpPr>
          <p:nvPr>
            <p:ph type="sldNum" sz="quarter" idx="12"/>
          </p:nvPr>
        </p:nvSpPr>
        <p:spPr bwMode="auto">
          <a:xfrm>
            <a:off x="6997700" y="5889625"/>
            <a:ext cx="16891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A89853C8-92F5-4D31-A8B6-6D589427298D}" type="slidenum">
              <a:rPr lang="en-US" altLang="en-US" sz="1200" smtClean="0">
                <a:solidFill>
                  <a:srgbClr val="898989"/>
                </a:solidFill>
                <a:latin typeface="Arial" pitchFamily="34" charset="0"/>
              </a:rPr>
              <a:pPr eaLnBrk="1" hangingPunct="1">
                <a:spcBef>
                  <a:spcPct val="0"/>
                </a:spcBef>
                <a:buFontTx/>
                <a:buNone/>
              </a:pPr>
              <a:t>47</a:t>
            </a:fld>
            <a:endParaRPr lang="en-US" altLang="en-US" sz="1200" smtClean="0">
              <a:solidFill>
                <a:srgbClr val="898989"/>
              </a:solidFill>
              <a:latin typeface="Arial" pitchFamily="34" charset="0"/>
            </a:endParaRPr>
          </a:p>
        </p:txBody>
      </p:sp>
      <p:cxnSp>
        <p:nvCxnSpPr>
          <p:cNvPr id="78851" name="Straight Connector 53"/>
          <p:cNvCxnSpPr>
            <a:cxnSpLocks noChangeShapeType="1"/>
          </p:cNvCxnSpPr>
          <p:nvPr/>
        </p:nvCxnSpPr>
        <p:spPr bwMode="auto">
          <a:xfrm flipH="1" flipV="1">
            <a:off x="6096000" y="904875"/>
            <a:ext cx="15875" cy="4676775"/>
          </a:xfrm>
          <a:prstGeom prst="line">
            <a:avLst/>
          </a:prstGeom>
          <a:noFill/>
          <a:ln w="254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4" name="Rounded Rectangle 3"/>
          <p:cNvSpPr/>
          <p:nvPr/>
        </p:nvSpPr>
        <p:spPr bwMode="auto">
          <a:xfrm>
            <a:off x="381000" y="1590232"/>
            <a:ext cx="2057400" cy="685800"/>
          </a:xfrm>
          <a:prstGeom prst="roundRect">
            <a:avLst/>
          </a:prstGeom>
          <a:solidFill>
            <a:schemeClr val="accent1">
              <a:lumMod val="75000"/>
            </a:schemeClr>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defTabSz="457200">
              <a:defRPr/>
            </a:pPr>
            <a:r>
              <a:rPr lang="en-US" b="1" dirty="0">
                <a:solidFill>
                  <a:prstClr val="white"/>
                </a:solidFill>
                <a:latin typeface="Arial" pitchFamily="34" charset="0"/>
                <a:cs typeface="Arial" pitchFamily="34" charset="0"/>
              </a:rPr>
              <a:t>WRF RTFDDA System</a:t>
            </a:r>
          </a:p>
        </p:txBody>
      </p:sp>
      <p:sp>
        <p:nvSpPr>
          <p:cNvPr id="6" name="Rounded Rectangle 5"/>
          <p:cNvSpPr/>
          <p:nvPr/>
        </p:nvSpPr>
        <p:spPr bwMode="auto">
          <a:xfrm>
            <a:off x="381000" y="599632"/>
            <a:ext cx="2057400" cy="838200"/>
          </a:xfrm>
          <a:prstGeom prst="roundRect">
            <a:avLst/>
          </a:prstGeom>
          <a:solidFill>
            <a:schemeClr val="accent4">
              <a:lumMod val="75000"/>
            </a:schemeClr>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defTabSz="457200">
              <a:defRPr/>
            </a:pPr>
            <a:r>
              <a:rPr lang="en-US" b="1" dirty="0">
                <a:solidFill>
                  <a:prstClr val="white"/>
                </a:solidFill>
                <a:latin typeface="Arial" pitchFamily="34" charset="0"/>
                <a:cs typeface="Arial" pitchFamily="34" charset="0"/>
              </a:rPr>
              <a:t>Natl Center Data</a:t>
            </a:r>
          </a:p>
          <a:p>
            <a:pPr algn="ctr" defTabSz="457200">
              <a:defRPr/>
            </a:pPr>
            <a:r>
              <a:rPr lang="en-US" sz="1200" b="1" dirty="0" smtClean="0">
                <a:solidFill>
                  <a:prstClr val="white"/>
                </a:solidFill>
                <a:latin typeface="Arial" pitchFamily="34" charset="0"/>
                <a:cs typeface="Arial" pitchFamily="34" charset="0"/>
              </a:rPr>
              <a:t>HRRR</a:t>
            </a:r>
            <a:r>
              <a:rPr lang="en-US" sz="1200" b="1" dirty="0">
                <a:solidFill>
                  <a:prstClr val="white"/>
                </a:solidFill>
                <a:latin typeface="Arial" pitchFamily="34" charset="0"/>
                <a:cs typeface="Arial" pitchFamily="34" charset="0"/>
              </a:rPr>
              <a:t>, NAM, GFS, RAP</a:t>
            </a:r>
          </a:p>
          <a:p>
            <a:pPr algn="ctr" defTabSz="457200">
              <a:defRPr/>
            </a:pPr>
            <a:r>
              <a:rPr lang="en-US" sz="1200" b="1" dirty="0">
                <a:solidFill>
                  <a:prstClr val="white"/>
                </a:solidFill>
                <a:latin typeface="Arial" pitchFamily="34" charset="0"/>
                <a:cs typeface="Arial" pitchFamily="34" charset="0"/>
              </a:rPr>
              <a:t>GEM (Canada), ECMWF</a:t>
            </a:r>
          </a:p>
        </p:txBody>
      </p:sp>
      <p:sp>
        <p:nvSpPr>
          <p:cNvPr id="7" name="Rounded Rectangle 6"/>
          <p:cNvSpPr/>
          <p:nvPr/>
        </p:nvSpPr>
        <p:spPr bwMode="auto">
          <a:xfrm>
            <a:off x="2851150" y="599632"/>
            <a:ext cx="2101850" cy="1447800"/>
          </a:xfrm>
          <a:prstGeom prst="roundRect">
            <a:avLst/>
          </a:prstGeom>
          <a:solidFill>
            <a:schemeClr val="accent1">
              <a:lumMod val="75000"/>
            </a:schemeClr>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defTabSz="457200">
              <a:defRPr/>
            </a:pPr>
            <a:r>
              <a:rPr lang="en-US" b="1" dirty="0">
                <a:solidFill>
                  <a:prstClr val="white"/>
                </a:solidFill>
                <a:latin typeface="Arial" pitchFamily="34" charset="0"/>
                <a:cs typeface="Arial" pitchFamily="34" charset="0"/>
              </a:rPr>
              <a:t>Wind Farm Data</a:t>
            </a:r>
          </a:p>
          <a:p>
            <a:pPr algn="ctr" defTabSz="457200">
              <a:defRPr/>
            </a:pPr>
            <a:r>
              <a:rPr lang="en-US" sz="1200" b="1" dirty="0">
                <a:solidFill>
                  <a:prstClr val="white"/>
                </a:solidFill>
                <a:latin typeface="Arial" pitchFamily="34" charset="0"/>
                <a:cs typeface="Arial" pitchFamily="34" charset="0"/>
              </a:rPr>
              <a:t>Nacelle wind speed</a:t>
            </a:r>
          </a:p>
          <a:p>
            <a:pPr algn="ctr" defTabSz="457200">
              <a:defRPr/>
            </a:pPr>
            <a:r>
              <a:rPr lang="en-US" sz="1200" b="1" dirty="0">
                <a:solidFill>
                  <a:prstClr val="white"/>
                </a:solidFill>
                <a:latin typeface="Arial" pitchFamily="34" charset="0"/>
                <a:cs typeface="Arial" pitchFamily="34" charset="0"/>
              </a:rPr>
              <a:t>Generator power</a:t>
            </a:r>
          </a:p>
          <a:p>
            <a:pPr algn="ctr" defTabSz="457200">
              <a:defRPr/>
            </a:pPr>
            <a:r>
              <a:rPr lang="en-US" sz="1200" b="1" dirty="0">
                <a:solidFill>
                  <a:prstClr val="white"/>
                </a:solidFill>
                <a:latin typeface="Arial" pitchFamily="34" charset="0"/>
                <a:cs typeface="Arial" pitchFamily="34" charset="0"/>
              </a:rPr>
              <a:t>Node power</a:t>
            </a:r>
          </a:p>
          <a:p>
            <a:pPr algn="ctr" defTabSz="457200">
              <a:defRPr/>
            </a:pPr>
            <a:r>
              <a:rPr lang="en-US" sz="1200" b="1" dirty="0">
                <a:solidFill>
                  <a:prstClr val="white"/>
                </a:solidFill>
                <a:latin typeface="Arial" pitchFamily="34" charset="0"/>
                <a:cs typeface="Arial" pitchFamily="34" charset="0"/>
              </a:rPr>
              <a:t>Availability </a:t>
            </a:r>
          </a:p>
          <a:p>
            <a:pPr algn="ctr" defTabSz="457200">
              <a:defRPr/>
            </a:pPr>
            <a:endParaRPr lang="en-US" sz="1200" dirty="0">
              <a:solidFill>
                <a:srgbClr val="000000"/>
              </a:solidFill>
              <a:latin typeface="Arial" pitchFamily="34" charset="0"/>
              <a:cs typeface="Arial" pitchFamily="34" charset="0"/>
            </a:endParaRPr>
          </a:p>
          <a:p>
            <a:pPr algn="ctr" defTabSz="457200">
              <a:defRPr/>
            </a:pPr>
            <a:endParaRPr lang="en-US" sz="1200" dirty="0">
              <a:solidFill>
                <a:srgbClr val="000000"/>
              </a:solidFill>
              <a:latin typeface="Arial" pitchFamily="34" charset="0"/>
              <a:cs typeface="Arial" pitchFamily="34" charset="0"/>
            </a:endParaRPr>
          </a:p>
        </p:txBody>
      </p:sp>
      <p:sp>
        <p:nvSpPr>
          <p:cNvPr id="8" name="Rounded Rectangle 7"/>
          <p:cNvSpPr/>
          <p:nvPr/>
        </p:nvSpPr>
        <p:spPr bwMode="auto">
          <a:xfrm>
            <a:off x="2851150" y="4028632"/>
            <a:ext cx="2101850" cy="685800"/>
          </a:xfrm>
          <a:prstGeom prst="roundRect">
            <a:avLst/>
          </a:prstGeom>
          <a:solidFill>
            <a:schemeClr val="accent4">
              <a:lumMod val="75000"/>
            </a:schemeClr>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defTabSz="457200">
              <a:defRPr/>
            </a:pPr>
            <a:r>
              <a:rPr lang="en-US" b="1" dirty="0">
                <a:solidFill>
                  <a:prstClr val="white"/>
                </a:solidFill>
                <a:latin typeface="Arial" pitchFamily="34" charset="0"/>
                <a:cs typeface="Arial" pitchFamily="34" charset="0"/>
              </a:rPr>
              <a:t>VDRAS</a:t>
            </a:r>
          </a:p>
          <a:p>
            <a:pPr algn="ctr" defTabSz="457200">
              <a:defRPr/>
            </a:pPr>
            <a:r>
              <a:rPr lang="en-US" sz="1200" dirty="0">
                <a:solidFill>
                  <a:prstClr val="white"/>
                </a:solidFill>
                <a:latin typeface="Arial" pitchFamily="34" charset="0"/>
                <a:cs typeface="Arial" pitchFamily="34" charset="0"/>
              </a:rPr>
              <a:t>(nowcasting</a:t>
            </a:r>
            <a:r>
              <a:rPr lang="en-US" sz="1200" dirty="0">
                <a:solidFill>
                  <a:srgbClr val="000000"/>
                </a:solidFill>
                <a:latin typeface="Arial" pitchFamily="34" charset="0"/>
                <a:cs typeface="Arial" pitchFamily="34" charset="0"/>
              </a:rPr>
              <a:t>)</a:t>
            </a:r>
          </a:p>
        </p:txBody>
      </p:sp>
      <p:sp>
        <p:nvSpPr>
          <p:cNvPr id="9" name="Rounded Rectangle 8"/>
          <p:cNvSpPr/>
          <p:nvPr/>
        </p:nvSpPr>
        <p:spPr bwMode="auto">
          <a:xfrm>
            <a:off x="347662" y="4104832"/>
            <a:ext cx="2090738" cy="1447800"/>
          </a:xfrm>
          <a:prstGeom prst="roundRect">
            <a:avLst/>
          </a:prstGeom>
          <a:solidFill>
            <a:srgbClr val="376092"/>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defTabSz="457200">
              <a:defRPr/>
            </a:pPr>
            <a:r>
              <a:rPr lang="en-US" sz="1600" b="1" dirty="0">
                <a:solidFill>
                  <a:prstClr val="white"/>
                </a:solidFill>
                <a:latin typeface="Arial" pitchFamily="34" charset="0"/>
                <a:cs typeface="Arial" pitchFamily="34" charset="0"/>
              </a:rPr>
              <a:t>Supplemental</a:t>
            </a:r>
          </a:p>
          <a:p>
            <a:pPr algn="ctr" defTabSz="457200">
              <a:defRPr/>
            </a:pPr>
            <a:r>
              <a:rPr lang="en-US" sz="1600" b="1" dirty="0">
                <a:solidFill>
                  <a:prstClr val="white"/>
                </a:solidFill>
                <a:latin typeface="Arial" pitchFamily="34" charset="0"/>
                <a:cs typeface="Arial" pitchFamily="34" charset="0"/>
              </a:rPr>
              <a:t>Wind Farm Data</a:t>
            </a:r>
          </a:p>
          <a:p>
            <a:pPr algn="ctr" defTabSz="457200">
              <a:defRPr/>
            </a:pPr>
            <a:r>
              <a:rPr lang="en-US" sz="1200" b="1" dirty="0">
                <a:solidFill>
                  <a:prstClr val="white"/>
                </a:solidFill>
                <a:latin typeface="Arial" pitchFamily="34" charset="0"/>
                <a:cs typeface="Arial" pitchFamily="34" charset="0"/>
              </a:rPr>
              <a:t>Met towers</a:t>
            </a:r>
          </a:p>
          <a:p>
            <a:pPr algn="ctr" defTabSz="457200">
              <a:defRPr/>
            </a:pPr>
            <a:r>
              <a:rPr lang="en-US" sz="1200" b="1" dirty="0">
                <a:solidFill>
                  <a:prstClr val="white"/>
                </a:solidFill>
                <a:latin typeface="Arial" pitchFamily="34" charset="0"/>
                <a:cs typeface="Arial" pitchFamily="34" charset="0"/>
              </a:rPr>
              <a:t>Wind profiler</a:t>
            </a:r>
          </a:p>
          <a:p>
            <a:pPr algn="ctr" defTabSz="457200">
              <a:defRPr/>
            </a:pPr>
            <a:r>
              <a:rPr lang="en-US" sz="1200" b="1" dirty="0">
                <a:solidFill>
                  <a:prstClr val="white"/>
                </a:solidFill>
                <a:latin typeface="Arial" pitchFamily="34" charset="0"/>
                <a:cs typeface="Arial" pitchFamily="34" charset="0"/>
              </a:rPr>
              <a:t>Surface Stations</a:t>
            </a:r>
          </a:p>
          <a:p>
            <a:pPr algn="ctr" defTabSz="457200">
              <a:defRPr/>
            </a:pPr>
            <a:endParaRPr lang="en-US" sz="1200" dirty="0">
              <a:solidFill>
                <a:srgbClr val="000000"/>
              </a:solidFill>
            </a:endParaRPr>
          </a:p>
          <a:p>
            <a:pPr algn="ctr" defTabSz="457200">
              <a:defRPr/>
            </a:pPr>
            <a:endParaRPr lang="en-US" sz="1200" dirty="0">
              <a:solidFill>
                <a:srgbClr val="000000"/>
              </a:solidFill>
            </a:endParaRPr>
          </a:p>
        </p:txBody>
      </p:sp>
      <p:grpSp>
        <p:nvGrpSpPr>
          <p:cNvPr id="78867" name="Group 22"/>
          <p:cNvGrpSpPr>
            <a:grpSpLocks/>
          </p:cNvGrpSpPr>
          <p:nvPr/>
        </p:nvGrpSpPr>
        <p:grpSpPr bwMode="auto">
          <a:xfrm>
            <a:off x="7162800" y="600075"/>
            <a:ext cx="1905000" cy="1676400"/>
            <a:chOff x="7086600" y="1676400"/>
            <a:chExt cx="1905000" cy="1828800"/>
          </a:xfrm>
        </p:grpSpPr>
        <p:sp>
          <p:nvSpPr>
            <p:cNvPr id="11" name="Rounded Rectangle 10"/>
            <p:cNvSpPr/>
            <p:nvPr/>
          </p:nvSpPr>
          <p:spPr bwMode="auto">
            <a:xfrm>
              <a:off x="7086600" y="1676400"/>
              <a:ext cx="1905000" cy="1828800"/>
            </a:xfrm>
            <a:prstGeom prst="roundRect">
              <a:avLst/>
            </a:prstGeom>
            <a:solidFill>
              <a:schemeClr val="accent6">
                <a:lumMod val="20000"/>
                <a:lumOff val="80000"/>
              </a:schemeClr>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defTabSz="457200">
                <a:defRPr/>
              </a:pPr>
              <a:r>
                <a:rPr lang="en-US" sz="1600" b="1" dirty="0">
                  <a:solidFill>
                    <a:srgbClr val="000000"/>
                  </a:solidFill>
                  <a:latin typeface="Arial" pitchFamily="34" charset="0"/>
                  <a:cs typeface="Arial" pitchFamily="34" charset="0"/>
                </a:rPr>
                <a:t>Operator GUI</a:t>
              </a:r>
            </a:p>
          </p:txBody>
        </p:sp>
        <p:pic>
          <p:nvPicPr>
            <p:cNvPr id="78930" name="Picture 21" descr="New Picture.bmp"/>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91400" y="2209800"/>
              <a:ext cx="1342380" cy="105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78868" name="Straight Connector 24"/>
          <p:cNvCxnSpPr>
            <a:cxnSpLocks noChangeShapeType="1"/>
          </p:cNvCxnSpPr>
          <p:nvPr/>
        </p:nvCxnSpPr>
        <p:spPr bwMode="auto">
          <a:xfrm flipH="1">
            <a:off x="2667000" y="1119188"/>
            <a:ext cx="0" cy="4776787"/>
          </a:xfrm>
          <a:prstGeom prst="line">
            <a:avLst/>
          </a:prstGeom>
          <a:noFill/>
          <a:ln w="254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78869" name="Straight Connector 29"/>
          <p:cNvCxnSpPr>
            <a:cxnSpLocks noChangeShapeType="1"/>
          </p:cNvCxnSpPr>
          <p:nvPr/>
        </p:nvCxnSpPr>
        <p:spPr bwMode="auto">
          <a:xfrm>
            <a:off x="2405063" y="1971675"/>
            <a:ext cx="249237" cy="0"/>
          </a:xfrm>
          <a:prstGeom prst="line">
            <a:avLst/>
          </a:prstGeom>
          <a:noFill/>
          <a:ln w="254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78870" name="Straight Connector 30"/>
          <p:cNvCxnSpPr>
            <a:cxnSpLocks noChangeShapeType="1"/>
          </p:cNvCxnSpPr>
          <p:nvPr/>
        </p:nvCxnSpPr>
        <p:spPr bwMode="auto">
          <a:xfrm>
            <a:off x="2417763" y="1119188"/>
            <a:ext cx="249237" cy="0"/>
          </a:xfrm>
          <a:prstGeom prst="line">
            <a:avLst/>
          </a:prstGeom>
          <a:noFill/>
          <a:ln w="254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78871" name="Straight Connector 31"/>
          <p:cNvCxnSpPr>
            <a:cxnSpLocks noChangeShapeType="1"/>
          </p:cNvCxnSpPr>
          <p:nvPr/>
        </p:nvCxnSpPr>
        <p:spPr bwMode="auto">
          <a:xfrm>
            <a:off x="2667000" y="3114675"/>
            <a:ext cx="184150" cy="0"/>
          </a:xfrm>
          <a:prstGeom prst="line">
            <a:avLst/>
          </a:prstGeom>
          <a:noFill/>
          <a:ln w="254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78872" name="Straight Connector 32"/>
          <p:cNvCxnSpPr>
            <a:cxnSpLocks noChangeShapeType="1"/>
          </p:cNvCxnSpPr>
          <p:nvPr/>
        </p:nvCxnSpPr>
        <p:spPr bwMode="auto">
          <a:xfrm>
            <a:off x="3902075" y="2051050"/>
            <a:ext cx="0" cy="301625"/>
          </a:xfrm>
          <a:prstGeom prst="line">
            <a:avLst/>
          </a:prstGeom>
          <a:noFill/>
          <a:ln w="254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nvGrpSpPr>
          <p:cNvPr id="78873" name="Group 35"/>
          <p:cNvGrpSpPr>
            <a:grpSpLocks/>
          </p:cNvGrpSpPr>
          <p:nvPr/>
        </p:nvGrpSpPr>
        <p:grpSpPr bwMode="auto">
          <a:xfrm>
            <a:off x="7162800" y="3495675"/>
            <a:ext cx="1905000" cy="1981200"/>
            <a:chOff x="7086600" y="3505200"/>
            <a:chExt cx="1905000" cy="1981200"/>
          </a:xfrm>
        </p:grpSpPr>
        <p:grpSp>
          <p:nvGrpSpPr>
            <p:cNvPr id="78921" name="Group 25"/>
            <p:cNvGrpSpPr>
              <a:grpSpLocks/>
            </p:cNvGrpSpPr>
            <p:nvPr/>
          </p:nvGrpSpPr>
          <p:grpSpPr bwMode="auto">
            <a:xfrm>
              <a:off x="7086600" y="3505200"/>
              <a:ext cx="1905000" cy="1981200"/>
              <a:chOff x="6553200" y="4200144"/>
              <a:chExt cx="1905000" cy="1981200"/>
            </a:xfrm>
          </p:grpSpPr>
          <p:sp>
            <p:nvSpPr>
              <p:cNvPr id="21" name="Rounded Rectangle 20"/>
              <p:cNvSpPr/>
              <p:nvPr/>
            </p:nvSpPr>
            <p:spPr bwMode="auto">
              <a:xfrm>
                <a:off x="6553200" y="4200144"/>
                <a:ext cx="1905000" cy="1981200"/>
              </a:xfrm>
              <a:prstGeom prst="roundRect">
                <a:avLst/>
              </a:prstGeom>
              <a:solidFill>
                <a:schemeClr val="accent6">
                  <a:lumMod val="20000"/>
                  <a:lumOff val="80000"/>
                </a:schemeClr>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defTabSz="457200">
                  <a:defRPr/>
                </a:pPr>
                <a:r>
                  <a:rPr lang="en-US" sz="1600" b="1" dirty="0">
                    <a:solidFill>
                      <a:srgbClr val="000000"/>
                    </a:solidFill>
                    <a:latin typeface="Arial" pitchFamily="34" charset="0"/>
                    <a:cs typeface="Arial" pitchFamily="34" charset="0"/>
                  </a:rPr>
                  <a:t>Meteorologist GUI</a:t>
                </a:r>
              </a:p>
            </p:txBody>
          </p:sp>
          <p:pic>
            <p:nvPicPr>
              <p:cNvPr id="78926" name="Picture 23" descr="Xcel_WRF_Displa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10400" y="4809744"/>
                <a:ext cx="990600" cy="946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8922" name="TextBox 34"/>
            <p:cNvSpPr txBox="1">
              <a:spLocks noChangeArrowheads="1"/>
            </p:cNvSpPr>
            <p:nvPr/>
          </p:nvSpPr>
          <p:spPr bwMode="auto">
            <a:xfrm>
              <a:off x="7239000" y="5105400"/>
              <a:ext cx="15744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itchFamily="34" charset="0"/>
                <a:buChar char="•"/>
                <a:defRPr sz="3200">
                  <a:solidFill>
                    <a:schemeClr val="tx1"/>
                  </a:solidFill>
                  <a:latin typeface="Calibri" pitchFamily="34" charset="0"/>
                </a:defRPr>
              </a:lvl1pPr>
              <a:lvl2pPr marL="742950" indent="-285750" defTabSz="457200" eaLnBrk="0" hangingPunct="0">
                <a:spcBef>
                  <a:spcPct val="20000"/>
                </a:spcBef>
                <a:buFont typeface="Arial" pitchFamily="34" charset="0"/>
                <a:buChar char="–"/>
                <a:defRPr sz="2800">
                  <a:solidFill>
                    <a:schemeClr val="tx1"/>
                  </a:solidFill>
                  <a:latin typeface="Calibri" pitchFamily="34" charset="0"/>
                </a:defRPr>
              </a:lvl2pPr>
              <a:lvl3pPr marL="1143000" indent="-228600" defTabSz="457200" eaLnBrk="0" hangingPunct="0">
                <a:spcBef>
                  <a:spcPct val="20000"/>
                </a:spcBef>
                <a:buFont typeface="Arial" pitchFamily="34" charset="0"/>
                <a:buChar char="•"/>
                <a:defRPr sz="2400">
                  <a:solidFill>
                    <a:schemeClr val="tx1"/>
                  </a:solidFill>
                  <a:latin typeface="Calibri" pitchFamily="34" charset="0"/>
                </a:defRPr>
              </a:lvl3pPr>
              <a:lvl4pPr marL="1600200" indent="-228600" defTabSz="457200" eaLnBrk="0" hangingPunct="0">
                <a:spcBef>
                  <a:spcPct val="20000"/>
                </a:spcBef>
                <a:buFont typeface="Arial" pitchFamily="34" charset="0"/>
                <a:buChar char="–"/>
                <a:defRPr sz="2000">
                  <a:solidFill>
                    <a:schemeClr val="tx1"/>
                  </a:solidFill>
                  <a:latin typeface="Calibri" pitchFamily="34" charset="0"/>
                </a:defRPr>
              </a:lvl4pPr>
              <a:lvl5pPr marL="2057400" indent="-228600" defTabSz="4572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200" b="1" smtClean="0">
                  <a:solidFill>
                    <a:srgbClr val="000000"/>
                  </a:solidFill>
                  <a:latin typeface="Arial" pitchFamily="34" charset="0"/>
                  <a:ea typeface="ＭＳ Ｐゴシック" pitchFamily="34" charset="-128"/>
                  <a:cs typeface="Arial" pitchFamily="34" charset="0"/>
                </a:rPr>
                <a:t>WRF Model Output</a:t>
              </a:r>
            </a:p>
          </p:txBody>
        </p:sp>
      </p:grpSp>
      <p:cxnSp>
        <p:nvCxnSpPr>
          <p:cNvPr id="78874" name="Straight Connector 36"/>
          <p:cNvCxnSpPr>
            <a:cxnSpLocks noChangeShapeType="1"/>
          </p:cNvCxnSpPr>
          <p:nvPr/>
        </p:nvCxnSpPr>
        <p:spPr bwMode="auto">
          <a:xfrm>
            <a:off x="4876800" y="3114675"/>
            <a:ext cx="368300" cy="0"/>
          </a:xfrm>
          <a:prstGeom prst="line">
            <a:avLst/>
          </a:prstGeom>
          <a:noFill/>
          <a:ln w="254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24" name="Rounded Rectangle 23"/>
          <p:cNvSpPr/>
          <p:nvPr/>
        </p:nvSpPr>
        <p:spPr bwMode="auto">
          <a:xfrm>
            <a:off x="5245100" y="1742632"/>
            <a:ext cx="1765300" cy="838200"/>
          </a:xfrm>
          <a:prstGeom prst="roundRect">
            <a:avLst/>
          </a:prstGeom>
          <a:solidFill>
            <a:schemeClr val="tx1">
              <a:lumMod val="50000"/>
              <a:lumOff val="50000"/>
            </a:schemeClr>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defTabSz="457200">
              <a:defRPr/>
            </a:pPr>
            <a:r>
              <a:rPr lang="en-US" sz="1600" b="1" dirty="0">
                <a:solidFill>
                  <a:prstClr val="white"/>
                </a:solidFill>
                <a:latin typeface="Arial" pitchFamily="34" charset="0"/>
                <a:cs typeface="Arial" pitchFamily="34" charset="0"/>
              </a:rPr>
              <a:t>Wind to Energy Conversion Subsystem</a:t>
            </a:r>
          </a:p>
        </p:txBody>
      </p:sp>
      <p:sp>
        <p:nvSpPr>
          <p:cNvPr id="25" name="Rounded Rectangle 24"/>
          <p:cNvSpPr/>
          <p:nvPr/>
        </p:nvSpPr>
        <p:spPr bwMode="auto">
          <a:xfrm>
            <a:off x="2851150" y="2276032"/>
            <a:ext cx="2101850" cy="1600200"/>
          </a:xfrm>
          <a:prstGeom prst="roundRect">
            <a:avLst/>
          </a:prstGeom>
          <a:solidFill>
            <a:schemeClr val="tx1">
              <a:lumMod val="75000"/>
              <a:lumOff val="25000"/>
            </a:schemeClr>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defTabSz="457200">
              <a:defRPr/>
            </a:pPr>
            <a:r>
              <a:rPr lang="en-US" b="1" dirty="0">
                <a:solidFill>
                  <a:prstClr val="white"/>
                </a:solidFill>
                <a:latin typeface="Arial" pitchFamily="34" charset="0"/>
                <a:cs typeface="Arial" pitchFamily="34" charset="0"/>
              </a:rPr>
              <a:t>Dynamic, Integrated Forecast System</a:t>
            </a:r>
          </a:p>
          <a:p>
            <a:pPr algn="ctr" defTabSz="457200">
              <a:defRPr/>
            </a:pPr>
            <a:r>
              <a:rPr lang="en-US" b="1" dirty="0">
                <a:solidFill>
                  <a:prstClr val="white"/>
                </a:solidFill>
                <a:latin typeface="Arial" pitchFamily="34" charset="0"/>
                <a:cs typeface="Arial" pitchFamily="34" charset="0"/>
              </a:rPr>
              <a:t>(DICast</a:t>
            </a:r>
            <a:r>
              <a:rPr lang="en-US" b="1" baseline="30000" dirty="0">
                <a:solidFill>
                  <a:prstClr val="white"/>
                </a:solidFill>
                <a:latin typeface="Arial" pitchFamily="34" charset="0"/>
                <a:cs typeface="Arial" pitchFamily="34" charset="0"/>
              </a:rPr>
              <a:t>®</a:t>
            </a:r>
            <a:r>
              <a:rPr lang="en-US" b="1" dirty="0">
                <a:solidFill>
                  <a:prstClr val="white"/>
                </a:solidFill>
                <a:latin typeface="Arial" pitchFamily="34" charset="0"/>
                <a:cs typeface="Arial" pitchFamily="34" charset="0"/>
              </a:rPr>
              <a:t>)</a:t>
            </a:r>
          </a:p>
        </p:txBody>
      </p:sp>
      <p:cxnSp>
        <p:nvCxnSpPr>
          <p:cNvPr id="78881" name="Straight Arrow Connector 56"/>
          <p:cNvCxnSpPr>
            <a:cxnSpLocks noChangeShapeType="1"/>
          </p:cNvCxnSpPr>
          <p:nvPr/>
        </p:nvCxnSpPr>
        <p:spPr bwMode="auto">
          <a:xfrm flipV="1">
            <a:off x="8153400" y="2276475"/>
            <a:ext cx="0" cy="838200"/>
          </a:xfrm>
          <a:prstGeom prst="straightConnector1">
            <a:avLst/>
          </a:prstGeom>
          <a:noFill/>
          <a:ln w="25400"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78882" name="Straight Connector 57"/>
          <p:cNvCxnSpPr>
            <a:cxnSpLocks noChangeShapeType="1"/>
          </p:cNvCxnSpPr>
          <p:nvPr/>
        </p:nvCxnSpPr>
        <p:spPr bwMode="auto">
          <a:xfrm flipV="1">
            <a:off x="2667000" y="4333875"/>
            <a:ext cx="184150" cy="0"/>
          </a:xfrm>
          <a:prstGeom prst="line">
            <a:avLst/>
          </a:prstGeom>
          <a:noFill/>
          <a:ln w="254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78883" name="Straight Connector 59"/>
          <p:cNvCxnSpPr>
            <a:cxnSpLocks noChangeShapeType="1"/>
          </p:cNvCxnSpPr>
          <p:nvPr/>
        </p:nvCxnSpPr>
        <p:spPr bwMode="auto">
          <a:xfrm>
            <a:off x="4953000" y="4344988"/>
            <a:ext cx="152400" cy="3175"/>
          </a:xfrm>
          <a:prstGeom prst="line">
            <a:avLst/>
          </a:prstGeom>
          <a:noFill/>
          <a:ln w="254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78884" name="Straight Connector 61"/>
          <p:cNvCxnSpPr>
            <a:cxnSpLocks noChangeShapeType="1"/>
          </p:cNvCxnSpPr>
          <p:nvPr/>
        </p:nvCxnSpPr>
        <p:spPr bwMode="auto">
          <a:xfrm flipV="1">
            <a:off x="5105400" y="4348163"/>
            <a:ext cx="0" cy="1585912"/>
          </a:xfrm>
          <a:prstGeom prst="line">
            <a:avLst/>
          </a:prstGeom>
          <a:noFill/>
          <a:ln w="254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78885" name="Straight Arrow Connector 78"/>
          <p:cNvCxnSpPr>
            <a:cxnSpLocks noChangeShapeType="1"/>
          </p:cNvCxnSpPr>
          <p:nvPr/>
        </p:nvCxnSpPr>
        <p:spPr bwMode="auto">
          <a:xfrm>
            <a:off x="6096000" y="904875"/>
            <a:ext cx="1066800" cy="0"/>
          </a:xfrm>
          <a:prstGeom prst="straightConnector1">
            <a:avLst/>
          </a:prstGeom>
          <a:noFill/>
          <a:ln w="25400"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78886" name="TextBox 79"/>
          <p:cNvSpPr txBox="1">
            <a:spLocks noChangeArrowheads="1"/>
          </p:cNvSpPr>
          <p:nvPr/>
        </p:nvSpPr>
        <p:spPr bwMode="auto">
          <a:xfrm>
            <a:off x="5943600" y="563563"/>
            <a:ext cx="992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spcBef>
                <a:spcPct val="20000"/>
              </a:spcBef>
              <a:buFont typeface="Arial" pitchFamily="34" charset="0"/>
              <a:buChar char="•"/>
              <a:defRPr sz="3200">
                <a:solidFill>
                  <a:schemeClr val="tx1"/>
                </a:solidFill>
                <a:latin typeface="Calibri" pitchFamily="34" charset="0"/>
              </a:defRPr>
            </a:lvl1pPr>
            <a:lvl2pPr marL="742950" indent="-285750" defTabSz="457200" eaLnBrk="0" hangingPunct="0">
              <a:spcBef>
                <a:spcPct val="20000"/>
              </a:spcBef>
              <a:buFont typeface="Arial" pitchFamily="34" charset="0"/>
              <a:buChar char="–"/>
              <a:defRPr sz="2800">
                <a:solidFill>
                  <a:schemeClr val="tx1"/>
                </a:solidFill>
                <a:latin typeface="Calibri" pitchFamily="34" charset="0"/>
              </a:defRPr>
            </a:lvl2pPr>
            <a:lvl3pPr marL="1143000" indent="-228600" defTabSz="457200" eaLnBrk="0" hangingPunct="0">
              <a:spcBef>
                <a:spcPct val="20000"/>
              </a:spcBef>
              <a:buFont typeface="Arial" pitchFamily="34" charset="0"/>
              <a:buChar char="•"/>
              <a:defRPr sz="2400">
                <a:solidFill>
                  <a:schemeClr val="tx1"/>
                </a:solidFill>
                <a:latin typeface="Calibri" pitchFamily="34" charset="0"/>
              </a:defRPr>
            </a:lvl3pPr>
            <a:lvl4pPr marL="1600200" indent="-228600" defTabSz="457200" eaLnBrk="0" hangingPunct="0">
              <a:spcBef>
                <a:spcPct val="20000"/>
              </a:spcBef>
              <a:buFont typeface="Arial" pitchFamily="34" charset="0"/>
              <a:buChar char="–"/>
              <a:defRPr sz="2000">
                <a:solidFill>
                  <a:schemeClr val="tx1"/>
                </a:solidFill>
                <a:latin typeface="Calibri" pitchFamily="34" charset="0"/>
              </a:defRPr>
            </a:lvl4pPr>
            <a:lvl5pPr marL="2057400" indent="-228600" defTabSz="4572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400" b="1" smtClean="0">
                <a:solidFill>
                  <a:srgbClr val="FFFFFF"/>
                </a:solidFill>
                <a:latin typeface="Arial" pitchFamily="34" charset="0"/>
                <a:ea typeface="ＭＳ Ｐゴシック" pitchFamily="34" charset="-128"/>
                <a:cs typeface="Arial" pitchFamily="34" charset="0"/>
              </a:rPr>
              <a:t>CSV Data</a:t>
            </a:r>
          </a:p>
        </p:txBody>
      </p:sp>
      <p:sp>
        <p:nvSpPr>
          <p:cNvPr id="32" name="Rounded Rectangle 31"/>
          <p:cNvSpPr/>
          <p:nvPr/>
        </p:nvSpPr>
        <p:spPr bwMode="auto">
          <a:xfrm>
            <a:off x="5245100" y="980632"/>
            <a:ext cx="1765300" cy="609600"/>
          </a:xfrm>
          <a:prstGeom prst="roundRect">
            <a:avLst/>
          </a:prstGeom>
          <a:solidFill>
            <a:schemeClr val="tx1">
              <a:lumMod val="50000"/>
              <a:lumOff val="50000"/>
            </a:schemeClr>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defTabSz="457200">
              <a:defRPr/>
            </a:pPr>
            <a:r>
              <a:rPr lang="en-US" sz="1600" b="1" dirty="0">
                <a:solidFill>
                  <a:prstClr val="white"/>
                </a:solidFill>
                <a:latin typeface="Arial" pitchFamily="34" charset="0"/>
                <a:cs typeface="Arial" pitchFamily="34" charset="0"/>
              </a:rPr>
              <a:t>Statistical</a:t>
            </a:r>
          </a:p>
          <a:p>
            <a:pPr algn="ctr" defTabSz="457200">
              <a:defRPr/>
            </a:pPr>
            <a:r>
              <a:rPr lang="en-US" sz="1600" b="1" dirty="0">
                <a:solidFill>
                  <a:prstClr val="white"/>
                </a:solidFill>
                <a:latin typeface="Arial" pitchFamily="34" charset="0"/>
                <a:cs typeface="Arial" pitchFamily="34" charset="0"/>
              </a:rPr>
              <a:t>Verification</a:t>
            </a:r>
          </a:p>
        </p:txBody>
      </p:sp>
      <p:sp>
        <p:nvSpPr>
          <p:cNvPr id="33" name="Rounded Rectangle 32"/>
          <p:cNvSpPr/>
          <p:nvPr/>
        </p:nvSpPr>
        <p:spPr bwMode="auto">
          <a:xfrm>
            <a:off x="2851150" y="4790632"/>
            <a:ext cx="2101850" cy="685800"/>
          </a:xfrm>
          <a:prstGeom prst="roundRect">
            <a:avLst/>
          </a:prstGeom>
          <a:solidFill>
            <a:schemeClr val="accent4">
              <a:lumMod val="75000"/>
            </a:schemeClr>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defTabSz="457200">
              <a:defRPr/>
            </a:pPr>
            <a:r>
              <a:rPr lang="en-US" b="1" dirty="0">
                <a:solidFill>
                  <a:prstClr val="white"/>
                </a:solidFill>
                <a:latin typeface="Arial" pitchFamily="34" charset="0"/>
                <a:cs typeface="Arial" pitchFamily="34" charset="0"/>
              </a:rPr>
              <a:t>Expert System</a:t>
            </a:r>
          </a:p>
          <a:p>
            <a:pPr algn="ctr" defTabSz="457200">
              <a:defRPr/>
            </a:pPr>
            <a:r>
              <a:rPr lang="en-US" sz="1200" dirty="0">
                <a:solidFill>
                  <a:srgbClr val="000000"/>
                </a:solidFill>
                <a:latin typeface="Arial" pitchFamily="34" charset="0"/>
                <a:cs typeface="Arial" pitchFamily="34" charset="0"/>
              </a:rPr>
              <a:t>(</a:t>
            </a:r>
            <a:r>
              <a:rPr lang="en-US" dirty="0">
                <a:solidFill>
                  <a:prstClr val="white"/>
                </a:solidFill>
              </a:rPr>
              <a:t>nowcasting)</a:t>
            </a:r>
          </a:p>
        </p:txBody>
      </p:sp>
      <p:cxnSp>
        <p:nvCxnSpPr>
          <p:cNvPr id="78893" name="Straight Connector 57"/>
          <p:cNvCxnSpPr>
            <a:cxnSpLocks noChangeShapeType="1"/>
          </p:cNvCxnSpPr>
          <p:nvPr/>
        </p:nvCxnSpPr>
        <p:spPr bwMode="auto">
          <a:xfrm>
            <a:off x="2667000" y="5172075"/>
            <a:ext cx="184150" cy="0"/>
          </a:xfrm>
          <a:prstGeom prst="line">
            <a:avLst/>
          </a:prstGeom>
          <a:noFill/>
          <a:ln w="254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78894" name="Straight Connector 59"/>
          <p:cNvCxnSpPr>
            <a:cxnSpLocks noChangeShapeType="1"/>
          </p:cNvCxnSpPr>
          <p:nvPr/>
        </p:nvCxnSpPr>
        <p:spPr bwMode="auto">
          <a:xfrm flipV="1">
            <a:off x="4953000" y="5183188"/>
            <a:ext cx="152400" cy="0"/>
          </a:xfrm>
          <a:prstGeom prst="line">
            <a:avLst/>
          </a:prstGeom>
          <a:noFill/>
          <a:ln w="254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78895" name="Straight Connector 29"/>
          <p:cNvCxnSpPr>
            <a:cxnSpLocks noChangeShapeType="1"/>
          </p:cNvCxnSpPr>
          <p:nvPr/>
        </p:nvCxnSpPr>
        <p:spPr bwMode="auto">
          <a:xfrm>
            <a:off x="2405063" y="2676525"/>
            <a:ext cx="249237" cy="0"/>
          </a:xfrm>
          <a:prstGeom prst="line">
            <a:avLst/>
          </a:prstGeom>
          <a:noFill/>
          <a:ln w="254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37" name="Rounded Rectangle 36"/>
          <p:cNvSpPr/>
          <p:nvPr/>
        </p:nvSpPr>
        <p:spPr bwMode="auto">
          <a:xfrm>
            <a:off x="347662" y="2352232"/>
            <a:ext cx="2090738" cy="647700"/>
          </a:xfrm>
          <a:prstGeom prst="roundRect">
            <a:avLst/>
          </a:prstGeom>
          <a:solidFill>
            <a:schemeClr val="accent4">
              <a:lumMod val="75000"/>
            </a:schemeClr>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defTabSz="457200">
              <a:defRPr/>
            </a:pPr>
            <a:r>
              <a:rPr lang="en-US" b="1" dirty="0">
                <a:solidFill>
                  <a:prstClr val="white"/>
                </a:solidFill>
                <a:latin typeface="Arial" pitchFamily="34" charset="0"/>
                <a:cs typeface="Arial" pitchFamily="34" charset="0"/>
              </a:rPr>
              <a:t>Ensemble System</a:t>
            </a:r>
          </a:p>
        </p:txBody>
      </p:sp>
      <p:sp>
        <p:nvSpPr>
          <p:cNvPr id="38" name="Rounded Rectangle 37"/>
          <p:cNvSpPr/>
          <p:nvPr/>
        </p:nvSpPr>
        <p:spPr bwMode="auto">
          <a:xfrm>
            <a:off x="2851150" y="5552632"/>
            <a:ext cx="2101850" cy="685800"/>
          </a:xfrm>
          <a:prstGeom prst="roundRect">
            <a:avLst/>
          </a:prstGeom>
          <a:solidFill>
            <a:srgbClr val="376092"/>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defTabSz="457200">
              <a:defRPr/>
            </a:pPr>
            <a:r>
              <a:rPr lang="en-US" b="1" dirty="0">
                <a:solidFill>
                  <a:prstClr val="white"/>
                </a:solidFill>
                <a:latin typeface="Arial" pitchFamily="34" charset="0"/>
                <a:cs typeface="Arial" pitchFamily="34" charset="0"/>
              </a:rPr>
              <a:t>Extreme Weather Events</a:t>
            </a:r>
          </a:p>
        </p:txBody>
      </p:sp>
      <p:cxnSp>
        <p:nvCxnSpPr>
          <p:cNvPr id="78902" name="Straight Connector 57"/>
          <p:cNvCxnSpPr>
            <a:cxnSpLocks noChangeShapeType="1"/>
          </p:cNvCxnSpPr>
          <p:nvPr/>
        </p:nvCxnSpPr>
        <p:spPr bwMode="auto">
          <a:xfrm flipV="1">
            <a:off x="2667000" y="5895975"/>
            <a:ext cx="184150" cy="0"/>
          </a:xfrm>
          <a:prstGeom prst="line">
            <a:avLst/>
          </a:prstGeom>
          <a:noFill/>
          <a:ln w="254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40" name="Rounded Rectangle 39"/>
          <p:cNvSpPr/>
          <p:nvPr/>
        </p:nvSpPr>
        <p:spPr bwMode="auto">
          <a:xfrm>
            <a:off x="5245100" y="3737733"/>
            <a:ext cx="1765300" cy="824299"/>
          </a:xfrm>
          <a:prstGeom prst="roundRect">
            <a:avLst/>
          </a:prstGeom>
          <a:solidFill>
            <a:schemeClr val="accent4">
              <a:lumMod val="75000"/>
            </a:schemeClr>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defTabSz="457200">
              <a:defRPr/>
            </a:pPr>
            <a:r>
              <a:rPr lang="en-US" sz="1600" b="1" dirty="0">
                <a:solidFill>
                  <a:prstClr val="white"/>
                </a:solidFill>
                <a:latin typeface="Arial" pitchFamily="34" charset="0"/>
                <a:cs typeface="Arial" pitchFamily="34" charset="0"/>
              </a:rPr>
              <a:t>Potential Power Forecasting</a:t>
            </a:r>
          </a:p>
        </p:txBody>
      </p:sp>
      <p:cxnSp>
        <p:nvCxnSpPr>
          <p:cNvPr id="78906" name="Straight Connector 59"/>
          <p:cNvCxnSpPr>
            <a:cxnSpLocks noChangeShapeType="1"/>
          </p:cNvCxnSpPr>
          <p:nvPr/>
        </p:nvCxnSpPr>
        <p:spPr bwMode="auto">
          <a:xfrm flipV="1">
            <a:off x="5105400" y="5570538"/>
            <a:ext cx="1022350" cy="11112"/>
          </a:xfrm>
          <a:prstGeom prst="line">
            <a:avLst/>
          </a:prstGeom>
          <a:noFill/>
          <a:ln w="254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78907" name="Straight Connector 29"/>
          <p:cNvCxnSpPr>
            <a:cxnSpLocks noChangeShapeType="1"/>
          </p:cNvCxnSpPr>
          <p:nvPr/>
        </p:nvCxnSpPr>
        <p:spPr bwMode="auto">
          <a:xfrm>
            <a:off x="2405063" y="3621088"/>
            <a:ext cx="249237" cy="0"/>
          </a:xfrm>
          <a:prstGeom prst="line">
            <a:avLst/>
          </a:prstGeom>
          <a:noFill/>
          <a:ln w="254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43" name="Rounded Rectangle 42"/>
          <p:cNvSpPr/>
          <p:nvPr/>
        </p:nvSpPr>
        <p:spPr bwMode="auto">
          <a:xfrm>
            <a:off x="5245100" y="4652133"/>
            <a:ext cx="1765300" cy="824299"/>
          </a:xfrm>
          <a:prstGeom prst="roundRect">
            <a:avLst/>
          </a:prstGeom>
          <a:solidFill>
            <a:srgbClr val="7F7F7F"/>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defTabSz="457200">
              <a:defRPr/>
            </a:pPr>
            <a:r>
              <a:rPr lang="en-US" sz="1600" b="1" dirty="0">
                <a:solidFill>
                  <a:prstClr val="white"/>
                </a:solidFill>
                <a:latin typeface="Arial" pitchFamily="34" charset="0"/>
                <a:cs typeface="Arial" pitchFamily="34" charset="0"/>
              </a:rPr>
              <a:t>Data Mining for Load Estimation</a:t>
            </a:r>
          </a:p>
        </p:txBody>
      </p:sp>
      <p:cxnSp>
        <p:nvCxnSpPr>
          <p:cNvPr id="78911" name="Straight Connector 59"/>
          <p:cNvCxnSpPr>
            <a:cxnSpLocks noChangeShapeType="1"/>
          </p:cNvCxnSpPr>
          <p:nvPr/>
        </p:nvCxnSpPr>
        <p:spPr bwMode="auto">
          <a:xfrm flipV="1">
            <a:off x="4953000" y="5934075"/>
            <a:ext cx="152400" cy="0"/>
          </a:xfrm>
          <a:prstGeom prst="line">
            <a:avLst/>
          </a:prstGeom>
          <a:noFill/>
          <a:ln w="254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78912" name="Straight Connector 29"/>
          <p:cNvCxnSpPr>
            <a:cxnSpLocks noChangeShapeType="1"/>
          </p:cNvCxnSpPr>
          <p:nvPr/>
        </p:nvCxnSpPr>
        <p:spPr bwMode="auto">
          <a:xfrm>
            <a:off x="2417763" y="4867275"/>
            <a:ext cx="249237" cy="0"/>
          </a:xfrm>
          <a:prstGeom prst="line">
            <a:avLst/>
          </a:prstGeom>
          <a:noFill/>
          <a:ln w="254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46" name="Rounded Rectangle 45"/>
          <p:cNvSpPr/>
          <p:nvPr/>
        </p:nvSpPr>
        <p:spPr bwMode="auto">
          <a:xfrm>
            <a:off x="5257800" y="2657032"/>
            <a:ext cx="1752600" cy="973263"/>
          </a:xfrm>
          <a:prstGeom prst="roundRect">
            <a:avLst/>
          </a:prstGeom>
          <a:solidFill>
            <a:srgbClr val="376092"/>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defTabSz="457200">
              <a:defRPr/>
            </a:pPr>
            <a:r>
              <a:rPr lang="en-US" b="1" dirty="0">
                <a:solidFill>
                  <a:prstClr val="white"/>
                </a:solidFill>
                <a:latin typeface="Arial" pitchFamily="34" charset="0"/>
                <a:cs typeface="Arial" pitchFamily="34" charset="0"/>
              </a:rPr>
              <a:t>Probabilistic and Analog Forecast</a:t>
            </a:r>
          </a:p>
        </p:txBody>
      </p:sp>
      <p:sp>
        <p:nvSpPr>
          <p:cNvPr id="47" name="Rounded Rectangle 46"/>
          <p:cNvSpPr/>
          <p:nvPr/>
        </p:nvSpPr>
        <p:spPr bwMode="auto">
          <a:xfrm>
            <a:off x="381001" y="3266632"/>
            <a:ext cx="2057400" cy="685800"/>
          </a:xfrm>
          <a:prstGeom prst="roundRect">
            <a:avLst/>
          </a:prstGeom>
          <a:solidFill>
            <a:schemeClr val="accent4">
              <a:lumMod val="75000"/>
            </a:schemeClr>
          </a:solidFill>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a:lstStyle/>
          <a:p>
            <a:pPr algn="ctr" defTabSz="457200">
              <a:defRPr/>
            </a:pPr>
            <a:r>
              <a:rPr lang="en-US" b="1" dirty="0">
                <a:solidFill>
                  <a:prstClr val="white"/>
                </a:solidFill>
                <a:latin typeface="Arial" pitchFamily="34" charset="0"/>
                <a:cs typeface="Arial" pitchFamily="34" charset="0"/>
              </a:rPr>
              <a:t>Solar Energy Forecast</a:t>
            </a:r>
          </a:p>
        </p:txBody>
      </p:sp>
      <p:sp>
        <p:nvSpPr>
          <p:cNvPr id="48" name="Rectangle 5"/>
          <p:cNvSpPr txBox="1">
            <a:spLocks noChangeArrowheads="1"/>
          </p:cNvSpPr>
          <p:nvPr/>
        </p:nvSpPr>
        <p:spPr>
          <a:xfrm>
            <a:off x="579438" y="0"/>
            <a:ext cx="8107362"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ea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a:lstStyle>
          <a:p>
            <a:pPr defTabSz="457200" eaLnBrk="1" fontAlgn="auto" hangingPunct="1">
              <a:spcAft>
                <a:spcPts val="0"/>
              </a:spcAft>
              <a:defRPr/>
            </a:pPr>
            <a:r>
              <a:rPr lang="en-US" sz="2800" b="1" kern="0" dirty="0" smtClean="0">
                <a:solidFill>
                  <a:srgbClr val="10253F"/>
                </a:solidFill>
                <a:latin typeface="Arial" pitchFamily="34" charset="0"/>
                <a:cs typeface="Arial" pitchFamily="34" charset="0"/>
              </a:rPr>
              <a:t>Variable Energy Forecasting System</a:t>
            </a:r>
          </a:p>
        </p:txBody>
      </p:sp>
      <p:cxnSp>
        <p:nvCxnSpPr>
          <p:cNvPr id="78920" name="Straight Connector 36"/>
          <p:cNvCxnSpPr>
            <a:cxnSpLocks noChangeShapeType="1"/>
          </p:cNvCxnSpPr>
          <p:nvPr/>
        </p:nvCxnSpPr>
        <p:spPr bwMode="auto">
          <a:xfrm>
            <a:off x="7010400" y="3114675"/>
            <a:ext cx="1143000" cy="0"/>
          </a:xfrm>
          <a:prstGeom prst="line">
            <a:avLst/>
          </a:prstGeom>
          <a:noFill/>
          <a:ln w="25400" algn="ctr">
            <a:solidFill>
              <a:schemeClr val="tx1"/>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9288695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Engineering the System</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1219200" y="1447800"/>
            <a:ext cx="6400800" cy="1981200"/>
          </a:xfrm>
          <a:prstGeom prst="rect">
            <a:avLst/>
          </a:prstGeom>
          <a:solidFill>
            <a:srgbClr val="FF0000"/>
          </a:solidFill>
          <a:effectLst>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effectLst>
                  <a:outerShdw blurRad="38100" dist="38100" dir="2700000" algn="tl">
                    <a:srgbClr val="000000">
                      <a:alpha val="43137"/>
                    </a:srgbClr>
                  </a:outerShdw>
                </a:effectLst>
              </a:rPr>
              <a:t>Big Data Application</a:t>
            </a:r>
            <a:endParaRPr lang="en-US"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2953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3"/>
          <p:cNvSpPr txBox="1">
            <a:spLocks noChangeArrowheads="1"/>
          </p:cNvSpPr>
          <p:nvPr/>
        </p:nvSpPr>
        <p:spPr>
          <a:xfrm>
            <a:off x="457199" y="925768"/>
            <a:ext cx="8229600" cy="696913"/>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charset="0"/>
                <a:ea typeface="ＭＳ Ｐゴシック" charset="0"/>
              </a:defRPr>
            </a:lvl2pPr>
            <a:lvl3pPr algn="ctr" rtl="0" eaLnBrk="1" fontAlgn="base" hangingPunct="1">
              <a:spcBef>
                <a:spcPct val="0"/>
              </a:spcBef>
              <a:spcAft>
                <a:spcPct val="0"/>
              </a:spcAft>
              <a:defRPr sz="4400">
                <a:solidFill>
                  <a:schemeClr val="tx2"/>
                </a:solidFill>
                <a:latin typeface="Times" charset="0"/>
                <a:ea typeface="ＭＳ Ｐゴシック" charset="0"/>
              </a:defRPr>
            </a:lvl3pPr>
            <a:lvl4pPr algn="ctr" rtl="0" eaLnBrk="1" fontAlgn="base" hangingPunct="1">
              <a:spcBef>
                <a:spcPct val="0"/>
              </a:spcBef>
              <a:spcAft>
                <a:spcPct val="0"/>
              </a:spcAft>
              <a:defRPr sz="4400">
                <a:solidFill>
                  <a:schemeClr val="tx2"/>
                </a:solidFill>
                <a:latin typeface="Times" charset="0"/>
                <a:ea typeface="ＭＳ Ｐゴシック" charset="0"/>
              </a:defRPr>
            </a:lvl4pPr>
            <a:lvl5pPr algn="ctr" rtl="0" eaLnBrk="1" fontAlgn="base" hangingPunct="1">
              <a:spcBef>
                <a:spcPct val="0"/>
              </a:spcBef>
              <a:spcAft>
                <a:spcPct val="0"/>
              </a:spcAft>
              <a:defRPr sz="4400">
                <a:solidFill>
                  <a:schemeClr val="tx2"/>
                </a:solidFill>
                <a:latin typeface="Times" charset="0"/>
                <a:ea typeface="ＭＳ Ｐゴシック" charset="0"/>
              </a:defRPr>
            </a:lvl5pPr>
            <a:lvl6pPr marL="457200" algn="ctr" rtl="0" eaLnBrk="1" fontAlgn="base" hangingPunct="1">
              <a:spcBef>
                <a:spcPct val="0"/>
              </a:spcBef>
              <a:spcAft>
                <a:spcPct val="0"/>
              </a:spcAft>
              <a:defRPr sz="4400">
                <a:solidFill>
                  <a:schemeClr val="tx2"/>
                </a:solidFill>
                <a:latin typeface="Times" charset="0"/>
                <a:ea typeface="ＭＳ Ｐゴシック" charset="0"/>
              </a:defRPr>
            </a:lvl6pPr>
            <a:lvl7pPr marL="914400" algn="ctr" rtl="0" eaLnBrk="1" fontAlgn="base" hangingPunct="1">
              <a:spcBef>
                <a:spcPct val="0"/>
              </a:spcBef>
              <a:spcAft>
                <a:spcPct val="0"/>
              </a:spcAft>
              <a:defRPr sz="4400">
                <a:solidFill>
                  <a:schemeClr val="tx2"/>
                </a:solidFill>
                <a:latin typeface="Times" charset="0"/>
                <a:ea typeface="ＭＳ Ｐゴシック" charset="0"/>
              </a:defRPr>
            </a:lvl7pPr>
            <a:lvl8pPr marL="1371600" algn="ctr" rtl="0" eaLnBrk="1" fontAlgn="base" hangingPunct="1">
              <a:spcBef>
                <a:spcPct val="0"/>
              </a:spcBef>
              <a:spcAft>
                <a:spcPct val="0"/>
              </a:spcAft>
              <a:defRPr sz="4400">
                <a:solidFill>
                  <a:schemeClr val="tx2"/>
                </a:solidFill>
                <a:latin typeface="Times" charset="0"/>
                <a:ea typeface="ＭＳ Ｐゴシック" charset="0"/>
              </a:defRPr>
            </a:lvl8pPr>
            <a:lvl9pPr marL="1828800" algn="ctr" rtl="0" eaLnBrk="1" fontAlgn="base" hangingPunct="1">
              <a:spcBef>
                <a:spcPct val="0"/>
              </a:spcBef>
              <a:spcAft>
                <a:spcPct val="0"/>
              </a:spcAft>
              <a:defRPr sz="4400">
                <a:solidFill>
                  <a:schemeClr val="tx2"/>
                </a:solidFill>
                <a:latin typeface="Times" charset="0"/>
                <a:ea typeface="ＭＳ Ｐゴシック" charset="0"/>
              </a:defRPr>
            </a:lvl9pPr>
          </a:lstStyle>
          <a:p>
            <a:pPr defTabSz="457200"/>
            <a:r>
              <a:rPr lang="en-US" sz="2800" b="1" dirty="0" smtClean="0">
                <a:solidFill>
                  <a:srgbClr val="10253F"/>
                </a:solidFill>
                <a:latin typeface="Arial"/>
                <a:cs typeface="Arial"/>
              </a:rPr>
              <a:t>Wind Power Forecasts Resulted in Savings </a:t>
            </a:r>
          </a:p>
          <a:p>
            <a:pPr defTabSz="457200"/>
            <a:r>
              <a:rPr lang="en-US" sz="2800" b="1" dirty="0" smtClean="0">
                <a:solidFill>
                  <a:srgbClr val="10253F"/>
                </a:solidFill>
                <a:latin typeface="Arial"/>
                <a:cs typeface="Arial"/>
              </a:rPr>
              <a:t>for Ratepayers</a:t>
            </a:r>
          </a:p>
        </p:txBody>
      </p:sp>
      <p:sp>
        <p:nvSpPr>
          <p:cNvPr id="7" name="TextBox 1"/>
          <p:cNvSpPr txBox="1">
            <a:spLocks noChangeArrowheads="1"/>
          </p:cNvSpPr>
          <p:nvPr/>
        </p:nvSpPr>
        <p:spPr bwMode="auto">
          <a:xfrm>
            <a:off x="6740015" y="5704991"/>
            <a:ext cx="23940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Constantia" charset="0"/>
                <a:ea typeface="ＭＳ Ｐゴシック" charset="0"/>
              </a:defRPr>
            </a:lvl1pPr>
            <a:lvl2pPr marL="742950" indent="-285750">
              <a:defRPr sz="2400">
                <a:solidFill>
                  <a:schemeClr val="tx1"/>
                </a:solidFill>
                <a:latin typeface="Constantia" charset="0"/>
                <a:ea typeface="ＭＳ Ｐゴシック" charset="0"/>
              </a:defRPr>
            </a:lvl2pPr>
            <a:lvl3pPr marL="1143000" indent="-228600">
              <a:defRPr sz="2100">
                <a:solidFill>
                  <a:schemeClr val="tx1"/>
                </a:solidFill>
                <a:latin typeface="Constantia" charset="0"/>
                <a:ea typeface="ＭＳ Ｐゴシック" charset="0"/>
              </a:defRPr>
            </a:lvl3pPr>
            <a:lvl4pPr marL="1600200" indent="-228600">
              <a:defRPr sz="2000">
                <a:solidFill>
                  <a:schemeClr val="tx1"/>
                </a:solidFill>
                <a:latin typeface="Constantia" charset="0"/>
                <a:ea typeface="ＭＳ Ｐゴシック" charset="0"/>
              </a:defRPr>
            </a:lvl4pPr>
            <a:lvl5pPr marL="2057400" indent="-228600">
              <a:defRPr sz="2000">
                <a:solidFill>
                  <a:schemeClr val="tx1"/>
                </a:solidFill>
                <a:latin typeface="Constantia" charset="0"/>
                <a:ea typeface="ＭＳ Ｐゴシック" charset="0"/>
              </a:defRPr>
            </a:lvl5pPr>
            <a:lvl6pPr marL="2514600" indent="-228600" eaLnBrk="0" fontAlgn="base" hangingPunct="0">
              <a:spcAft>
                <a:spcPct val="0"/>
              </a:spcAft>
              <a:buClr>
                <a:srgbClr val="10CF9B"/>
              </a:buClr>
              <a:buSzPct val="65000"/>
              <a:buFont typeface="Wingdings 2" charset="0"/>
              <a:defRPr sz="2000">
                <a:solidFill>
                  <a:schemeClr val="tx1"/>
                </a:solidFill>
                <a:latin typeface="Constantia" charset="0"/>
                <a:ea typeface="ＭＳ Ｐゴシック" charset="0"/>
              </a:defRPr>
            </a:lvl6pPr>
            <a:lvl7pPr marL="2971800" indent="-228600" eaLnBrk="0" fontAlgn="base" hangingPunct="0">
              <a:spcAft>
                <a:spcPct val="0"/>
              </a:spcAft>
              <a:buClr>
                <a:srgbClr val="10CF9B"/>
              </a:buClr>
              <a:buSzPct val="65000"/>
              <a:buFont typeface="Wingdings 2" charset="0"/>
              <a:defRPr sz="2000">
                <a:solidFill>
                  <a:schemeClr val="tx1"/>
                </a:solidFill>
                <a:latin typeface="Constantia" charset="0"/>
                <a:ea typeface="ＭＳ Ｐゴシック" charset="0"/>
              </a:defRPr>
            </a:lvl7pPr>
            <a:lvl8pPr marL="3429000" indent="-228600" eaLnBrk="0" fontAlgn="base" hangingPunct="0">
              <a:spcAft>
                <a:spcPct val="0"/>
              </a:spcAft>
              <a:buClr>
                <a:srgbClr val="10CF9B"/>
              </a:buClr>
              <a:buSzPct val="65000"/>
              <a:buFont typeface="Wingdings 2" charset="0"/>
              <a:buChar char=""/>
              <a:defRPr sz="2000">
                <a:solidFill>
                  <a:schemeClr val="tx1"/>
                </a:solidFill>
                <a:latin typeface="Constantia" charset="0"/>
                <a:ea typeface="ＭＳ Ｐゴシック" charset="0"/>
              </a:defRPr>
            </a:lvl8pPr>
            <a:lvl9pPr marL="3886200" indent="-228600" eaLnBrk="0" fontAlgn="base" hangingPunct="0">
              <a:spcAft>
                <a:spcPct val="0"/>
              </a:spcAft>
              <a:buClr>
                <a:srgbClr val="10CF9B"/>
              </a:buClr>
              <a:buSzPct val="65000"/>
              <a:buFont typeface="Wingdings 2" charset="0"/>
              <a:buChar char=""/>
              <a:defRPr sz="2000">
                <a:solidFill>
                  <a:schemeClr val="tx1"/>
                </a:solidFill>
                <a:latin typeface="Constantia" charset="0"/>
                <a:ea typeface="ＭＳ Ｐゴシック" charset="0"/>
              </a:defRPr>
            </a:lvl9pPr>
          </a:lstStyle>
          <a:p>
            <a:pPr defTabSz="457200"/>
            <a:r>
              <a:rPr lang="en-US" sz="2000" dirty="0">
                <a:solidFill>
                  <a:srgbClr val="10253F"/>
                </a:solidFill>
                <a:latin typeface="Arial" charset="0"/>
              </a:rPr>
              <a:t>Drake Bartlett, Xcel</a:t>
            </a:r>
          </a:p>
        </p:txBody>
      </p:sp>
      <p:sp>
        <p:nvSpPr>
          <p:cNvPr id="8" name="TextBox 7"/>
          <p:cNvSpPr txBox="1">
            <a:spLocks noChangeArrowheads="1"/>
          </p:cNvSpPr>
          <p:nvPr/>
        </p:nvSpPr>
        <p:spPr bwMode="auto">
          <a:xfrm>
            <a:off x="1147338" y="4834447"/>
            <a:ext cx="6675150" cy="523220"/>
          </a:xfrm>
          <a:prstGeom prst="rect">
            <a:avLst/>
          </a:prstGeom>
          <a:noFill/>
          <a:ln>
            <a:noFill/>
          </a:ln>
        </p:spPr>
        <p:txBody>
          <a:bodyPr wrap="none">
            <a:spAutoFit/>
          </a:bodyPr>
          <a:lstStyle>
            <a:lvl1pPr>
              <a:defRPr sz="2600">
                <a:solidFill>
                  <a:schemeClr val="tx1"/>
                </a:solidFill>
                <a:latin typeface="Constantia" charset="0"/>
                <a:ea typeface="ＭＳ Ｐゴシック" charset="0"/>
              </a:defRPr>
            </a:lvl1pPr>
            <a:lvl2pPr marL="742950" indent="-285750">
              <a:defRPr sz="2400">
                <a:solidFill>
                  <a:schemeClr val="tx1"/>
                </a:solidFill>
                <a:latin typeface="Constantia" charset="0"/>
                <a:ea typeface="ＭＳ Ｐゴシック" charset="0"/>
              </a:defRPr>
            </a:lvl2pPr>
            <a:lvl3pPr marL="1143000" indent="-228600">
              <a:defRPr sz="2100">
                <a:solidFill>
                  <a:schemeClr val="tx1"/>
                </a:solidFill>
                <a:latin typeface="Constantia" charset="0"/>
                <a:ea typeface="ＭＳ Ｐゴシック" charset="0"/>
              </a:defRPr>
            </a:lvl3pPr>
            <a:lvl4pPr marL="1600200" indent="-228600">
              <a:defRPr sz="2000">
                <a:solidFill>
                  <a:schemeClr val="tx1"/>
                </a:solidFill>
                <a:latin typeface="Constantia" charset="0"/>
                <a:ea typeface="ＭＳ Ｐゴシック" charset="0"/>
              </a:defRPr>
            </a:lvl4pPr>
            <a:lvl5pPr marL="2057400" indent="-228600">
              <a:defRPr sz="2000">
                <a:solidFill>
                  <a:schemeClr val="tx1"/>
                </a:solidFill>
                <a:latin typeface="Constantia" charset="0"/>
                <a:ea typeface="ＭＳ Ｐゴシック" charset="0"/>
              </a:defRPr>
            </a:lvl5pPr>
            <a:lvl6pPr marL="2514600" indent="-228600" eaLnBrk="0" fontAlgn="base" hangingPunct="0">
              <a:spcAft>
                <a:spcPct val="0"/>
              </a:spcAft>
              <a:buClr>
                <a:srgbClr val="10CF9B"/>
              </a:buClr>
              <a:buSzPct val="65000"/>
              <a:buFont typeface="Wingdings 2" charset="0"/>
              <a:defRPr sz="2000">
                <a:solidFill>
                  <a:schemeClr val="tx1"/>
                </a:solidFill>
                <a:latin typeface="Constantia" charset="0"/>
                <a:ea typeface="ＭＳ Ｐゴシック" charset="0"/>
              </a:defRPr>
            </a:lvl6pPr>
            <a:lvl7pPr marL="2971800" indent="-228600" eaLnBrk="0" fontAlgn="base" hangingPunct="0">
              <a:spcAft>
                <a:spcPct val="0"/>
              </a:spcAft>
              <a:buClr>
                <a:srgbClr val="10CF9B"/>
              </a:buClr>
              <a:buSzPct val="65000"/>
              <a:buFont typeface="Wingdings 2" charset="0"/>
              <a:defRPr sz="2000">
                <a:solidFill>
                  <a:schemeClr val="tx1"/>
                </a:solidFill>
                <a:latin typeface="Constantia" charset="0"/>
                <a:ea typeface="ＭＳ Ｐゴシック" charset="0"/>
              </a:defRPr>
            </a:lvl7pPr>
            <a:lvl8pPr marL="3429000" indent="-228600" eaLnBrk="0" fontAlgn="base" hangingPunct="0">
              <a:spcAft>
                <a:spcPct val="0"/>
              </a:spcAft>
              <a:buClr>
                <a:srgbClr val="10CF9B"/>
              </a:buClr>
              <a:buSzPct val="65000"/>
              <a:buFont typeface="Wingdings 2" charset="0"/>
              <a:buChar char=""/>
              <a:defRPr sz="2000">
                <a:solidFill>
                  <a:schemeClr val="tx1"/>
                </a:solidFill>
                <a:latin typeface="Constantia" charset="0"/>
                <a:ea typeface="ＭＳ Ｐゴシック" charset="0"/>
              </a:defRPr>
            </a:lvl8pPr>
            <a:lvl9pPr marL="3886200" indent="-228600" eaLnBrk="0" fontAlgn="base" hangingPunct="0">
              <a:spcAft>
                <a:spcPct val="0"/>
              </a:spcAft>
              <a:buClr>
                <a:srgbClr val="10CF9B"/>
              </a:buClr>
              <a:buSzPct val="65000"/>
              <a:buFont typeface="Wingdings 2" charset="0"/>
              <a:buChar char=""/>
              <a:defRPr sz="2000">
                <a:solidFill>
                  <a:schemeClr val="tx1"/>
                </a:solidFill>
                <a:latin typeface="Constantia" charset="0"/>
                <a:ea typeface="ＭＳ Ｐゴシック" charset="0"/>
              </a:defRPr>
            </a:lvl9pPr>
          </a:lstStyle>
          <a:p>
            <a:pPr defTabSz="457200"/>
            <a:r>
              <a:rPr lang="en-US" sz="2800" dirty="0">
                <a:solidFill>
                  <a:srgbClr val="10253F"/>
                </a:solidFill>
                <a:latin typeface="Arial" charset="0"/>
              </a:rPr>
              <a:t>Also:  saved  &gt; </a:t>
            </a:r>
            <a:r>
              <a:rPr lang="en-US" sz="2800" dirty="0" smtClean="0">
                <a:solidFill>
                  <a:srgbClr val="10253F"/>
                </a:solidFill>
                <a:latin typeface="Arial" charset="0"/>
              </a:rPr>
              <a:t>267,343 </a:t>
            </a:r>
            <a:r>
              <a:rPr lang="en-US" sz="2800" dirty="0">
                <a:solidFill>
                  <a:srgbClr val="10253F"/>
                </a:solidFill>
                <a:latin typeface="Arial" charset="0"/>
              </a:rPr>
              <a:t>tons CO2 (</a:t>
            </a:r>
            <a:r>
              <a:rPr lang="en-US" sz="2800" dirty="0" smtClean="0">
                <a:solidFill>
                  <a:srgbClr val="10253F"/>
                </a:solidFill>
                <a:latin typeface="Arial" charset="0"/>
              </a:rPr>
              <a:t>2014)</a:t>
            </a:r>
            <a:endParaRPr lang="en-US" sz="2800" dirty="0">
              <a:solidFill>
                <a:srgbClr val="10253F"/>
              </a:solidFill>
              <a:latin typeface="Arial" charset="0"/>
            </a:endParaRPr>
          </a:p>
        </p:txBody>
      </p:sp>
      <p:sp>
        <p:nvSpPr>
          <p:cNvPr id="9" name="TextBox 2"/>
          <p:cNvSpPr txBox="1">
            <a:spLocks noChangeArrowheads="1"/>
          </p:cNvSpPr>
          <p:nvPr/>
        </p:nvSpPr>
        <p:spPr bwMode="auto">
          <a:xfrm>
            <a:off x="308" y="1910477"/>
            <a:ext cx="9144000" cy="2739211"/>
          </a:xfrm>
          <a:prstGeom prst="rect">
            <a:avLst/>
          </a:prstGeom>
          <a:noFill/>
          <a:ln>
            <a:noFill/>
          </a:ln>
        </p:spPr>
        <p:txBody>
          <a:bodyPr wrap="square">
            <a:spAutoFit/>
          </a:bodyPr>
          <a:lstStyle>
            <a:lvl1pPr>
              <a:defRPr sz="2600">
                <a:solidFill>
                  <a:schemeClr val="tx1"/>
                </a:solidFill>
                <a:latin typeface="Constantia" charset="0"/>
                <a:ea typeface="ＭＳ Ｐゴシック" charset="0"/>
              </a:defRPr>
            </a:lvl1pPr>
            <a:lvl2pPr marL="457200">
              <a:defRPr sz="2400">
                <a:solidFill>
                  <a:schemeClr val="tx1"/>
                </a:solidFill>
                <a:latin typeface="Constantia" charset="0"/>
                <a:ea typeface="ＭＳ Ｐゴシック" charset="0"/>
              </a:defRPr>
            </a:lvl2pPr>
            <a:lvl3pPr marL="1143000" indent="-228600">
              <a:defRPr sz="2100">
                <a:solidFill>
                  <a:schemeClr val="tx1"/>
                </a:solidFill>
                <a:latin typeface="Constantia" charset="0"/>
                <a:ea typeface="ＭＳ Ｐゴシック" charset="0"/>
              </a:defRPr>
            </a:lvl3pPr>
            <a:lvl4pPr marL="1600200" indent="-228600">
              <a:defRPr sz="2000">
                <a:solidFill>
                  <a:schemeClr val="tx1"/>
                </a:solidFill>
                <a:latin typeface="Constantia" charset="0"/>
                <a:ea typeface="ＭＳ Ｐゴシック" charset="0"/>
              </a:defRPr>
            </a:lvl4pPr>
            <a:lvl5pPr marL="2057400" indent="-228600">
              <a:defRPr sz="2000">
                <a:solidFill>
                  <a:schemeClr val="tx1"/>
                </a:solidFill>
                <a:latin typeface="Constantia" charset="0"/>
                <a:ea typeface="ＭＳ Ｐゴシック" charset="0"/>
              </a:defRPr>
            </a:lvl5pPr>
            <a:lvl6pPr marL="2514600" indent="-228600" eaLnBrk="0" fontAlgn="base" hangingPunct="0">
              <a:spcAft>
                <a:spcPct val="0"/>
              </a:spcAft>
              <a:buClr>
                <a:srgbClr val="10CF9B"/>
              </a:buClr>
              <a:buSzPct val="65000"/>
              <a:buFont typeface="Wingdings 2" charset="0"/>
              <a:defRPr sz="2000">
                <a:solidFill>
                  <a:schemeClr val="tx1"/>
                </a:solidFill>
                <a:latin typeface="Constantia" charset="0"/>
                <a:ea typeface="ＭＳ Ｐゴシック" charset="0"/>
              </a:defRPr>
            </a:lvl6pPr>
            <a:lvl7pPr marL="2971800" indent="-228600" eaLnBrk="0" fontAlgn="base" hangingPunct="0">
              <a:spcAft>
                <a:spcPct val="0"/>
              </a:spcAft>
              <a:buClr>
                <a:srgbClr val="10CF9B"/>
              </a:buClr>
              <a:buSzPct val="65000"/>
              <a:buFont typeface="Wingdings 2" charset="0"/>
              <a:defRPr sz="2000">
                <a:solidFill>
                  <a:schemeClr val="tx1"/>
                </a:solidFill>
                <a:latin typeface="Constantia" charset="0"/>
                <a:ea typeface="ＭＳ Ｐゴシック" charset="0"/>
              </a:defRPr>
            </a:lvl7pPr>
            <a:lvl8pPr marL="3429000" indent="-228600" eaLnBrk="0" fontAlgn="base" hangingPunct="0">
              <a:spcAft>
                <a:spcPct val="0"/>
              </a:spcAft>
              <a:buClr>
                <a:srgbClr val="10CF9B"/>
              </a:buClr>
              <a:buSzPct val="65000"/>
              <a:buFont typeface="Wingdings 2" charset="0"/>
              <a:buChar char=""/>
              <a:defRPr sz="2000">
                <a:solidFill>
                  <a:schemeClr val="tx1"/>
                </a:solidFill>
                <a:latin typeface="Constantia" charset="0"/>
                <a:ea typeface="ＭＳ Ｐゴシック" charset="0"/>
              </a:defRPr>
            </a:lvl8pPr>
            <a:lvl9pPr marL="3886200" indent="-228600" eaLnBrk="0" fontAlgn="base" hangingPunct="0">
              <a:spcAft>
                <a:spcPct val="0"/>
              </a:spcAft>
              <a:buClr>
                <a:srgbClr val="10CF9B"/>
              </a:buClr>
              <a:buSzPct val="65000"/>
              <a:buFont typeface="Wingdings 2" charset="0"/>
              <a:buChar char=""/>
              <a:defRPr sz="2000">
                <a:solidFill>
                  <a:schemeClr val="tx1"/>
                </a:solidFill>
                <a:latin typeface="Constantia" charset="0"/>
                <a:ea typeface="ＭＳ Ｐゴシック" charset="0"/>
              </a:defRPr>
            </a:lvl9pPr>
          </a:lstStyle>
          <a:p>
            <a:pPr defTabSz="457200"/>
            <a:r>
              <a:rPr lang="en-US" sz="1800" dirty="0">
                <a:solidFill>
                  <a:srgbClr val="336666"/>
                </a:solidFill>
                <a:latin typeface="Arial" charset="0"/>
              </a:rPr>
              <a:t>	</a:t>
            </a:r>
          </a:p>
          <a:p>
            <a:pPr lvl="1" defTabSz="457200"/>
            <a:r>
              <a:rPr lang="en-US" b="1" dirty="0">
                <a:solidFill>
                  <a:srgbClr val="10253F"/>
                </a:solidFill>
                <a:latin typeface="Arial" charset="0"/>
              </a:rPr>
              <a:t>Forecasted MAE</a:t>
            </a:r>
            <a:r>
              <a:rPr lang="en-US" dirty="0">
                <a:solidFill>
                  <a:srgbClr val="10253F"/>
                </a:solidFill>
                <a:latin typeface="Arial" charset="0"/>
              </a:rPr>
              <a:t>		</a:t>
            </a:r>
            <a:r>
              <a:rPr lang="en-US" b="1" dirty="0" smtClean="0">
                <a:solidFill>
                  <a:srgbClr val="10253F"/>
                </a:solidFill>
                <a:latin typeface="Arial" charset="0"/>
              </a:rPr>
              <a:t>Percentage</a:t>
            </a:r>
            <a:r>
              <a:rPr lang="en-US" dirty="0">
                <a:solidFill>
                  <a:srgbClr val="10253F"/>
                </a:solidFill>
                <a:latin typeface="Arial" charset="0"/>
              </a:rPr>
              <a:t>		</a:t>
            </a:r>
            <a:r>
              <a:rPr lang="en-US" dirty="0" smtClean="0">
                <a:solidFill>
                  <a:srgbClr val="10253F"/>
                </a:solidFill>
                <a:latin typeface="Arial" charset="0"/>
              </a:rPr>
              <a:t>	</a:t>
            </a:r>
            <a:r>
              <a:rPr lang="en-US" b="1" dirty="0" smtClean="0">
                <a:solidFill>
                  <a:srgbClr val="10253F"/>
                </a:solidFill>
                <a:latin typeface="Arial" charset="0"/>
              </a:rPr>
              <a:t>Savings</a:t>
            </a:r>
            <a:r>
              <a:rPr lang="en-US" dirty="0">
                <a:solidFill>
                  <a:srgbClr val="10253F"/>
                </a:solidFill>
                <a:latin typeface="Arial" charset="0"/>
              </a:rPr>
              <a:t>	</a:t>
            </a:r>
          </a:p>
          <a:p>
            <a:pPr lvl="1" defTabSz="457200">
              <a:spcAft>
                <a:spcPts val="1200"/>
              </a:spcAft>
            </a:pPr>
            <a:r>
              <a:rPr lang="fr-FR" b="1" dirty="0" smtClean="0">
                <a:solidFill>
                  <a:srgbClr val="10253F"/>
                </a:solidFill>
                <a:latin typeface="Arial" charset="0"/>
              </a:rPr>
              <a:t>2009 	      2014*</a:t>
            </a:r>
            <a:r>
              <a:rPr lang="fr-FR" dirty="0">
                <a:solidFill>
                  <a:srgbClr val="10253F"/>
                </a:solidFill>
                <a:latin typeface="Arial" charset="0"/>
              </a:rPr>
              <a:t>	</a:t>
            </a:r>
            <a:r>
              <a:rPr lang="fr-FR" b="1" dirty="0">
                <a:solidFill>
                  <a:srgbClr val="10253F"/>
                </a:solidFill>
                <a:latin typeface="Arial" charset="0"/>
              </a:rPr>
              <a:t> 	</a:t>
            </a:r>
            <a:r>
              <a:rPr lang="fr-FR" b="1" dirty="0" smtClean="0">
                <a:solidFill>
                  <a:srgbClr val="10253F"/>
                </a:solidFill>
                <a:latin typeface="Arial" charset="0"/>
              </a:rPr>
              <a:t> 	</a:t>
            </a:r>
            <a:r>
              <a:rPr lang="fr-FR" b="1" dirty="0" err="1" smtClean="0">
                <a:solidFill>
                  <a:srgbClr val="10253F"/>
                </a:solidFill>
                <a:latin typeface="Arial" charset="0"/>
              </a:rPr>
              <a:t>Improvement</a:t>
            </a:r>
            <a:r>
              <a:rPr lang="fr-FR" dirty="0">
                <a:solidFill>
                  <a:srgbClr val="10253F"/>
                </a:solidFill>
                <a:latin typeface="Arial" charset="0"/>
              </a:rPr>
              <a:t>	</a:t>
            </a:r>
            <a:r>
              <a:rPr lang="fr-FR" dirty="0" smtClean="0">
                <a:solidFill>
                  <a:srgbClr val="10253F"/>
                </a:solidFill>
                <a:latin typeface="Arial" charset="0"/>
              </a:rPr>
              <a:t>	             </a:t>
            </a:r>
          </a:p>
          <a:p>
            <a:pPr lvl="1" defTabSz="457200">
              <a:spcAft>
                <a:spcPts val="1200"/>
              </a:spcAft>
            </a:pPr>
            <a:r>
              <a:rPr lang="en-US" b="1" dirty="0" smtClean="0">
                <a:solidFill>
                  <a:srgbClr val="10253F"/>
                </a:solidFill>
                <a:latin typeface="Arial" charset="0"/>
              </a:rPr>
              <a:t>16.83%</a:t>
            </a:r>
            <a:r>
              <a:rPr lang="en-US" dirty="0" smtClean="0">
                <a:solidFill>
                  <a:srgbClr val="10253F"/>
                </a:solidFill>
                <a:latin typeface="Arial" charset="0"/>
              </a:rPr>
              <a:t>	</a:t>
            </a:r>
            <a:r>
              <a:rPr lang="en-US" b="1" dirty="0" smtClean="0">
                <a:solidFill>
                  <a:srgbClr val="10253F"/>
                </a:solidFill>
                <a:latin typeface="Arial" charset="0"/>
              </a:rPr>
              <a:t>10.10%</a:t>
            </a:r>
            <a:r>
              <a:rPr lang="en-US" dirty="0" smtClean="0">
                <a:solidFill>
                  <a:srgbClr val="10253F"/>
                </a:solidFill>
                <a:latin typeface="Arial" charset="0"/>
              </a:rPr>
              <a:t>		</a:t>
            </a:r>
            <a:r>
              <a:rPr lang="en-US" b="1" dirty="0" smtClean="0">
                <a:solidFill>
                  <a:srgbClr val="10253F"/>
                </a:solidFill>
                <a:latin typeface="Arial" charset="0"/>
              </a:rPr>
              <a:t>40%</a:t>
            </a:r>
            <a:r>
              <a:rPr lang="en-US" dirty="0" smtClean="0">
                <a:solidFill>
                  <a:srgbClr val="10253F"/>
                </a:solidFill>
                <a:latin typeface="Arial" charset="0"/>
              </a:rPr>
              <a:t>	    				</a:t>
            </a:r>
            <a:r>
              <a:rPr lang="en-US" b="1" dirty="0" smtClean="0">
                <a:solidFill>
                  <a:srgbClr val="10253F"/>
                </a:solidFill>
                <a:latin typeface="Arial" charset="0"/>
              </a:rPr>
              <a:t>$</a:t>
            </a:r>
            <a:r>
              <a:rPr lang="en-US" b="1" dirty="0" smtClean="0">
                <a:solidFill>
                  <a:srgbClr val="10253F"/>
                </a:solidFill>
                <a:latin typeface="Arial" charset="0"/>
              </a:rPr>
              <a:t>60</a:t>
            </a:r>
            <a:r>
              <a:rPr lang="en-US" b="1" dirty="0" smtClean="0">
                <a:solidFill>
                  <a:srgbClr val="10253F"/>
                </a:solidFill>
                <a:latin typeface="Arial" charset="0"/>
              </a:rPr>
              <a:t>,000,000</a:t>
            </a:r>
            <a:r>
              <a:rPr lang="en-US" dirty="0" smtClean="0">
                <a:solidFill>
                  <a:srgbClr val="10253F"/>
                </a:solidFill>
                <a:latin typeface="Arial" charset="0"/>
              </a:rPr>
              <a:t>	</a:t>
            </a:r>
          </a:p>
          <a:p>
            <a:pPr defTabSz="457200"/>
            <a:endParaRPr lang="en-US" sz="2400" dirty="0">
              <a:solidFill>
                <a:srgbClr val="FFFFFF"/>
              </a:solidFill>
              <a:latin typeface="Arial" charset="0"/>
            </a:endParaRPr>
          </a:p>
          <a:p>
            <a:pPr defTabSz="457200"/>
            <a:r>
              <a:rPr lang="en-US" sz="2000" dirty="0" smtClean="0">
                <a:solidFill>
                  <a:srgbClr val="10253F"/>
                </a:solidFill>
                <a:latin typeface="Arial" charset="0"/>
              </a:rPr>
              <a:t>	*</a:t>
            </a:r>
            <a:r>
              <a:rPr lang="en-US" sz="2000" dirty="0">
                <a:solidFill>
                  <a:srgbClr val="10253F"/>
                </a:solidFill>
                <a:latin typeface="Arial" charset="0"/>
              </a:rPr>
              <a:t>Data through November, </a:t>
            </a:r>
            <a:r>
              <a:rPr lang="en-US" sz="2000" dirty="0" smtClean="0">
                <a:solidFill>
                  <a:srgbClr val="10253F"/>
                </a:solidFill>
                <a:latin typeface="Arial" charset="0"/>
              </a:rPr>
              <a:t>2016</a:t>
            </a:r>
            <a:endParaRPr lang="en-US" sz="2000" dirty="0">
              <a:solidFill>
                <a:srgbClr val="10253F"/>
              </a:solidFill>
              <a:latin typeface="Arial" charset="0"/>
            </a:endParaRPr>
          </a:p>
          <a:p>
            <a:pPr defTabSz="457200"/>
            <a:endParaRPr lang="en-US" sz="1800" dirty="0">
              <a:solidFill>
                <a:srgbClr val="336666"/>
              </a:solidFill>
              <a:latin typeface="Arial" charset="0"/>
            </a:endParaRPr>
          </a:p>
        </p:txBody>
      </p:sp>
      <p:sp>
        <p:nvSpPr>
          <p:cNvPr id="10" name="Oval 9"/>
          <p:cNvSpPr/>
          <p:nvPr/>
        </p:nvSpPr>
        <p:spPr>
          <a:xfrm>
            <a:off x="6354272" y="3048000"/>
            <a:ext cx="2083536" cy="54451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Tree>
    <p:extLst>
      <p:ext uri="{BB962C8B-B14F-4D97-AF65-F5344CB8AC3E}">
        <p14:creationId xmlns:p14="http://schemas.microsoft.com/office/powerpoint/2010/main" val="344669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1288"/>
            <a:ext cx="8610600" cy="925512"/>
          </a:xfrm>
        </p:spPr>
        <p:txBody>
          <a:bodyPr/>
          <a:lstStyle/>
          <a:p>
            <a:r>
              <a:rPr lang="en-US" b="1" dirty="0" smtClean="0">
                <a:effectLst>
                  <a:outerShdw blurRad="38100" dist="38100" dir="2700000" algn="tl">
                    <a:srgbClr val="000000">
                      <a:alpha val="43137"/>
                    </a:srgbClr>
                  </a:outerShdw>
                </a:effectLst>
              </a:rPr>
              <a:t>Industry Needs for Renewable Energy Forecasts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13359" y="1219200"/>
            <a:ext cx="8915400" cy="5486400"/>
          </a:xfrm>
        </p:spPr>
        <p:txBody>
          <a:bodyPr/>
          <a:lstStyle/>
          <a:p>
            <a:pPr>
              <a:buFont typeface="Arial" panose="020B0604020202020204" pitchFamily="34" charset="0"/>
              <a:buChar char="•"/>
            </a:pPr>
            <a:r>
              <a:rPr lang="en-US" sz="2800" dirty="0" smtClean="0"/>
              <a:t>Need to predict POWER based on met variables</a:t>
            </a:r>
          </a:p>
          <a:p>
            <a:pPr lvl="1">
              <a:buFont typeface="Arial" panose="020B0604020202020204" pitchFamily="34" charset="0"/>
              <a:buChar char="•"/>
            </a:pPr>
            <a:r>
              <a:rPr lang="en-US" sz="2400" dirty="0" smtClean="0"/>
              <a:t>80-m wind speed</a:t>
            </a:r>
          </a:p>
          <a:p>
            <a:pPr lvl="1">
              <a:buFont typeface="Arial" panose="020B0604020202020204" pitchFamily="34" charset="0"/>
              <a:buChar char="•"/>
            </a:pPr>
            <a:r>
              <a:rPr lang="en-US" sz="2400" dirty="0" smtClean="0"/>
              <a:t>Surface irradiance – GHI, DNI, DIF</a:t>
            </a:r>
          </a:p>
          <a:p>
            <a:pPr>
              <a:buFont typeface="Arial" panose="020B0604020202020204" pitchFamily="34" charset="0"/>
              <a:buChar char="•"/>
            </a:pPr>
            <a:r>
              <a:rPr lang="en-US" sz="2800" dirty="0" smtClean="0"/>
              <a:t>Time frames for prediction</a:t>
            </a:r>
          </a:p>
          <a:p>
            <a:pPr lvl="1">
              <a:buFont typeface="Arial" panose="020B0604020202020204" pitchFamily="34" charset="0"/>
              <a:buChar char="•"/>
            </a:pPr>
            <a:r>
              <a:rPr lang="en-US" sz="2400" dirty="0" smtClean="0"/>
              <a:t>Long range – weeks – </a:t>
            </a:r>
          </a:p>
          <a:p>
            <a:pPr marL="514350" lvl="1" indent="0">
              <a:buNone/>
            </a:pPr>
            <a:r>
              <a:rPr lang="en-US" sz="2400" dirty="0"/>
              <a:t> </a:t>
            </a:r>
            <a:r>
              <a:rPr lang="en-US" sz="2400" dirty="0" smtClean="0"/>
              <a:t>      </a:t>
            </a:r>
            <a:r>
              <a:rPr lang="en-US" sz="2400" dirty="0" smtClean="0">
                <a:solidFill>
                  <a:srgbClr val="FF99CC"/>
                </a:solidFill>
              </a:rPr>
              <a:t>maintenance and distribution</a:t>
            </a:r>
          </a:p>
          <a:p>
            <a:pPr lvl="1">
              <a:buFont typeface="Arial" panose="020B0604020202020204" pitchFamily="34" charset="0"/>
              <a:buChar char="•"/>
            </a:pPr>
            <a:r>
              <a:rPr lang="en-US" sz="2400" dirty="0" smtClean="0"/>
              <a:t>Medium range – days – hourly</a:t>
            </a:r>
          </a:p>
          <a:p>
            <a:pPr marL="514350" lvl="1" indent="0">
              <a:buNone/>
            </a:pPr>
            <a:r>
              <a:rPr lang="en-US" sz="2400" dirty="0" smtClean="0"/>
              <a:t>       </a:t>
            </a:r>
            <a:r>
              <a:rPr lang="en-US" sz="2400" dirty="0">
                <a:solidFill>
                  <a:srgbClr val="FFFF00"/>
                </a:solidFill>
              </a:rPr>
              <a:t>day ahead trading</a:t>
            </a:r>
          </a:p>
          <a:p>
            <a:pPr lvl="1">
              <a:buFont typeface="Arial" panose="020B0604020202020204" pitchFamily="34" charset="0"/>
              <a:buChar char="•"/>
            </a:pPr>
            <a:r>
              <a:rPr lang="en-US" sz="2400" dirty="0" err="1" smtClean="0"/>
              <a:t>Nowcast</a:t>
            </a:r>
            <a:r>
              <a:rPr lang="en-US" sz="2400" dirty="0" smtClean="0"/>
              <a:t> </a:t>
            </a:r>
            <a:r>
              <a:rPr lang="en-US" sz="2400" dirty="0" smtClean="0"/>
              <a:t>range – hours – 15-min</a:t>
            </a:r>
          </a:p>
          <a:p>
            <a:pPr marL="514350" lvl="1" indent="0">
              <a:buNone/>
            </a:pPr>
            <a:r>
              <a:rPr lang="en-US" sz="2400" dirty="0"/>
              <a:t> </a:t>
            </a:r>
            <a:r>
              <a:rPr lang="en-US" sz="2400" dirty="0" smtClean="0"/>
              <a:t>      </a:t>
            </a:r>
            <a:r>
              <a:rPr lang="en-US" sz="2400" dirty="0" smtClean="0">
                <a:solidFill>
                  <a:srgbClr val="FFFF00"/>
                </a:solidFill>
              </a:rPr>
              <a:t>grid integration</a:t>
            </a:r>
          </a:p>
          <a:p>
            <a:pPr lvl="1">
              <a:buFont typeface="Arial" panose="020B0604020202020204" pitchFamily="34" charset="0"/>
              <a:buChar char="•"/>
            </a:pPr>
            <a:r>
              <a:rPr lang="en-US" sz="2400" dirty="0" smtClean="0"/>
              <a:t>Very short range – seconds to minutes – </a:t>
            </a:r>
          </a:p>
          <a:p>
            <a:pPr marL="514350" lvl="1" indent="0">
              <a:buNone/>
            </a:pPr>
            <a:r>
              <a:rPr lang="en-US" sz="2400" dirty="0" smtClean="0"/>
              <a:t>       </a:t>
            </a:r>
            <a:r>
              <a:rPr lang="en-US" sz="2400" dirty="0" smtClean="0">
                <a:solidFill>
                  <a:srgbClr val="FF99CC"/>
                </a:solidFill>
              </a:rPr>
              <a:t>voltage control</a:t>
            </a:r>
            <a:endParaRPr lang="en-US" sz="2400" dirty="0">
              <a:solidFill>
                <a:srgbClr val="FF99CC"/>
              </a:solidFill>
            </a:endParaRPr>
          </a:p>
        </p:txBody>
      </p:sp>
      <p:pic>
        <p:nvPicPr>
          <p:cNvPr id="4" name="Picture 3" descr="IMG_978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6600" y="2082459"/>
            <a:ext cx="2057399" cy="4719046"/>
          </a:xfrm>
          <a:prstGeom prst="rect">
            <a:avLst/>
          </a:prstGeom>
          <a:ln>
            <a:noFill/>
          </a:ln>
          <a:effectLst>
            <a:softEdge rad="112500"/>
          </a:effectLst>
        </p:spPr>
      </p:pic>
    </p:spTree>
    <p:extLst>
      <p:ext uri="{BB962C8B-B14F-4D97-AF65-F5344CB8AC3E}">
        <p14:creationId xmlns:p14="http://schemas.microsoft.com/office/powerpoint/2010/main" val="5294924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Valuation</a:t>
            </a:r>
            <a:endParaRPr lang="en-US" b="1" dirty="0"/>
          </a:p>
        </p:txBody>
      </p:sp>
      <p:sp>
        <p:nvSpPr>
          <p:cNvPr id="3" name="Content Placeholder 2"/>
          <p:cNvSpPr>
            <a:spLocks noGrp="1"/>
          </p:cNvSpPr>
          <p:nvPr>
            <p:ph sz="half" idx="1"/>
          </p:nvPr>
        </p:nvSpPr>
        <p:spPr>
          <a:xfrm>
            <a:off x="228600" y="1524001"/>
            <a:ext cx="4953000" cy="5029200"/>
          </a:xfrm>
        </p:spPr>
        <p:txBody>
          <a:bodyPr>
            <a:normAutofit/>
          </a:bodyPr>
          <a:lstStyle/>
          <a:p>
            <a:pPr marL="0" indent="0">
              <a:buNone/>
            </a:pPr>
            <a:r>
              <a:rPr lang="en-US" u="sng" dirty="0" smtClean="0"/>
              <a:t>Production Cost Modeling</a:t>
            </a:r>
          </a:p>
          <a:p>
            <a:r>
              <a:rPr lang="en-US" dirty="0" smtClean="0"/>
              <a:t>Accomplished by Utility Partner – Xcel</a:t>
            </a:r>
          </a:p>
          <a:p>
            <a:pPr marL="457200" lvl="1" indent="0">
              <a:buNone/>
            </a:pPr>
            <a:r>
              <a:rPr lang="en-US" dirty="0" smtClean="0"/>
              <a:t>Value of 50% Forecast Improvement:  </a:t>
            </a:r>
            <a:r>
              <a:rPr lang="en-US" dirty="0" smtClean="0">
                <a:solidFill>
                  <a:srgbClr val="FF0000"/>
                </a:solidFill>
              </a:rPr>
              <a:t>$820,000 </a:t>
            </a:r>
            <a:r>
              <a:rPr lang="en-US" dirty="0" smtClean="0"/>
              <a:t>(2024 – increased utility scale capacity)</a:t>
            </a:r>
          </a:p>
          <a:p>
            <a:pPr marL="457200" lvl="1" indent="0">
              <a:buNone/>
            </a:pPr>
            <a:endParaRPr lang="en-US" dirty="0" smtClean="0"/>
          </a:p>
          <a:p>
            <a:r>
              <a:rPr lang="en-US" dirty="0" err="1" smtClean="0"/>
              <a:t>Upscaled</a:t>
            </a:r>
            <a:r>
              <a:rPr lang="en-US" dirty="0" smtClean="0"/>
              <a:t> by NCAR (</a:t>
            </a:r>
            <a:r>
              <a:rPr lang="en-US" dirty="0" err="1" smtClean="0"/>
              <a:t>Lazo</a:t>
            </a:r>
            <a:r>
              <a:rPr lang="en-US" dirty="0" smtClean="0"/>
              <a:t>)</a:t>
            </a:r>
            <a:endParaRPr lang="en-US" dirty="0"/>
          </a:p>
          <a:p>
            <a:pPr lvl="1"/>
            <a:r>
              <a:rPr lang="en-US" dirty="0" smtClean="0"/>
              <a:t>Annual National Savings:</a:t>
            </a:r>
          </a:p>
          <a:p>
            <a:pPr marL="457200" lvl="1" indent="0">
              <a:buNone/>
            </a:pPr>
            <a:r>
              <a:rPr lang="en-US" dirty="0" smtClean="0">
                <a:solidFill>
                  <a:srgbClr val="FF0000"/>
                </a:solidFill>
              </a:rPr>
              <a:t>    $10 – $21M / year</a:t>
            </a:r>
            <a:r>
              <a:rPr lang="en-US" dirty="0" smtClean="0"/>
              <a:t> (2015-2024)</a:t>
            </a:r>
          </a:p>
          <a:p>
            <a:pPr lvl="1"/>
            <a:r>
              <a:rPr lang="en-US" dirty="0" smtClean="0"/>
              <a:t>26 year savings:    </a:t>
            </a:r>
            <a:r>
              <a:rPr lang="en-US" dirty="0" smtClean="0">
                <a:solidFill>
                  <a:srgbClr val="FF0000"/>
                </a:solidFill>
              </a:rPr>
              <a:t>$455M</a:t>
            </a:r>
          </a:p>
          <a:p>
            <a:pPr marL="457200" lvl="1" indent="0">
              <a:buNone/>
            </a:pPr>
            <a:endParaRPr lang="en-US" dirty="0"/>
          </a:p>
        </p:txBody>
      </p:sp>
      <p:pic>
        <p:nvPicPr>
          <p:cNvPr id="5122" name="Picture 2" descr="C:\Users\haupt.CIT\AppData\Local\Microsoft\Windows\Temporary Internet Files\Content.IE5\J12Z50U3\MC910216329[1].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953000" y="4465322"/>
            <a:ext cx="3782387" cy="25329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ontent Placeholder 5"/>
          <p:cNvGraphicFramePr>
            <a:graphicFrameLocks noGrp="1"/>
          </p:cNvGraphicFramePr>
          <p:nvPr>
            <p:ph sz="half" idx="2"/>
            <p:extLst/>
          </p:nvPr>
        </p:nvGraphicFramePr>
        <p:xfrm>
          <a:off x="4953000" y="1600201"/>
          <a:ext cx="3703638" cy="2438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502713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65956" y="1685644"/>
            <a:ext cx="6443061" cy="3069918"/>
          </a:xfrm>
          <a:prstGeom prst="rect">
            <a:avLst/>
          </a:prstGeom>
        </p:spPr>
      </p:pic>
      <p:sp>
        <p:nvSpPr>
          <p:cNvPr id="6" name="Rounded Rectangle 5"/>
          <p:cNvSpPr/>
          <p:nvPr/>
        </p:nvSpPr>
        <p:spPr>
          <a:xfrm>
            <a:off x="533661" y="1574683"/>
            <a:ext cx="1701496" cy="19233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91027" tIns="45516" rIns="91027" bIns="45516" rtlCol="0" anchor="ctr"/>
          <a:lstStyle/>
          <a:p>
            <a:pPr algn="ctr" defTabSz="455211"/>
            <a:r>
              <a:rPr lang="en-US" b="1" dirty="0">
                <a:solidFill>
                  <a:prstClr val="white"/>
                </a:solidFill>
              </a:rPr>
              <a:t>NWP Models</a:t>
            </a:r>
          </a:p>
          <a:p>
            <a:pPr algn="ctr" defTabSz="455211"/>
            <a:r>
              <a:rPr lang="en-US" sz="1600" dirty="0" smtClean="0">
                <a:solidFill>
                  <a:prstClr val="white"/>
                </a:solidFill>
              </a:rPr>
              <a:t> </a:t>
            </a:r>
            <a:r>
              <a:rPr lang="en-US" sz="1600" dirty="0">
                <a:solidFill>
                  <a:prstClr val="white"/>
                </a:solidFill>
              </a:rPr>
              <a:t>NAM</a:t>
            </a:r>
          </a:p>
          <a:p>
            <a:pPr algn="ctr" defTabSz="455211"/>
            <a:r>
              <a:rPr lang="en-US" sz="1600" dirty="0" smtClean="0">
                <a:solidFill>
                  <a:prstClr val="white"/>
                </a:solidFill>
              </a:rPr>
              <a:t>GFS</a:t>
            </a:r>
            <a:endParaRPr lang="en-US" sz="1600" dirty="0">
              <a:solidFill>
                <a:prstClr val="white"/>
              </a:solidFill>
            </a:endParaRPr>
          </a:p>
          <a:p>
            <a:pPr algn="ctr" defTabSz="455211"/>
            <a:r>
              <a:rPr lang="en-US" sz="1600" dirty="0">
                <a:solidFill>
                  <a:prstClr val="white"/>
                </a:solidFill>
              </a:rPr>
              <a:t>WRF-Solar</a:t>
            </a:r>
          </a:p>
          <a:p>
            <a:pPr algn="ctr" defTabSz="455211"/>
            <a:r>
              <a:rPr lang="en-US" sz="1600" dirty="0">
                <a:solidFill>
                  <a:prstClr val="white"/>
                </a:solidFill>
              </a:rPr>
              <a:t>GEM</a:t>
            </a:r>
          </a:p>
          <a:p>
            <a:pPr algn="ctr" defTabSz="455211"/>
            <a:r>
              <a:rPr lang="en-US" sz="1600" dirty="0">
                <a:solidFill>
                  <a:prstClr val="white"/>
                </a:solidFill>
              </a:rPr>
              <a:t>RAP/HRRR</a:t>
            </a:r>
          </a:p>
        </p:txBody>
      </p:sp>
      <p:sp>
        <p:nvSpPr>
          <p:cNvPr id="10" name="Rounded Rectangle 9"/>
          <p:cNvSpPr/>
          <p:nvPr/>
        </p:nvSpPr>
        <p:spPr>
          <a:xfrm>
            <a:off x="3388024" y="1667663"/>
            <a:ext cx="2367299" cy="164763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91027" tIns="45516" rIns="91027" bIns="45516" rtlCol="0" anchor="ctr"/>
          <a:lstStyle/>
          <a:p>
            <a:pPr algn="ctr" defTabSz="455211"/>
            <a:r>
              <a:rPr lang="en-US" b="1" dirty="0">
                <a:solidFill>
                  <a:prstClr val="white"/>
                </a:solidFill>
              </a:rPr>
              <a:t>Initial Grid</a:t>
            </a:r>
            <a:endParaRPr lang="en-US" dirty="0">
              <a:solidFill>
                <a:prstClr val="white"/>
              </a:solidFill>
            </a:endParaRPr>
          </a:p>
          <a:p>
            <a:pPr algn="ctr" defTabSz="455211"/>
            <a:r>
              <a:rPr lang="en-US" sz="1600" dirty="0">
                <a:solidFill>
                  <a:prstClr val="white"/>
                </a:solidFill>
              </a:rPr>
              <a:t>Interpolated to 4 km CONUS Grid</a:t>
            </a:r>
          </a:p>
          <a:p>
            <a:pPr algn="ctr" defTabSz="455211"/>
            <a:r>
              <a:rPr lang="en-US" sz="1600" dirty="0">
                <a:solidFill>
                  <a:prstClr val="white"/>
                </a:solidFill>
              </a:rPr>
              <a:t>1-Hour Averaging </a:t>
            </a:r>
          </a:p>
          <a:p>
            <a:pPr algn="ctr" defTabSz="455211"/>
            <a:r>
              <a:rPr lang="en-US" sz="1600" dirty="0">
                <a:solidFill>
                  <a:prstClr val="white"/>
                </a:solidFill>
              </a:rPr>
              <a:t>Archive data near observation sites</a:t>
            </a:r>
          </a:p>
        </p:txBody>
      </p:sp>
      <p:sp>
        <p:nvSpPr>
          <p:cNvPr id="11" name="Rounded Rectangle 10"/>
          <p:cNvSpPr/>
          <p:nvPr/>
        </p:nvSpPr>
        <p:spPr>
          <a:xfrm>
            <a:off x="6667677" y="1377461"/>
            <a:ext cx="1861782" cy="255210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lIns="91027" tIns="45516" rIns="91027" bIns="45516" rtlCol="0" anchor="ctr"/>
          <a:lstStyle/>
          <a:p>
            <a:pPr algn="ctr" defTabSz="455211"/>
            <a:r>
              <a:rPr lang="en-US" b="1" dirty="0">
                <a:solidFill>
                  <a:prstClr val="white"/>
                </a:solidFill>
              </a:rPr>
              <a:t>Observations</a:t>
            </a:r>
          </a:p>
          <a:p>
            <a:pPr algn="ctr" defTabSz="455211"/>
            <a:r>
              <a:rPr lang="en-US" sz="1600" dirty="0" smtClean="0">
                <a:solidFill>
                  <a:prstClr val="white"/>
                </a:solidFill>
              </a:rPr>
              <a:t>SMUD</a:t>
            </a:r>
            <a:endParaRPr lang="en-US" sz="1600" dirty="0">
              <a:solidFill>
                <a:prstClr val="white"/>
              </a:solidFill>
            </a:endParaRPr>
          </a:p>
          <a:p>
            <a:pPr algn="ctr" defTabSz="455211"/>
            <a:r>
              <a:rPr lang="en-US" sz="1600" dirty="0" smtClean="0">
                <a:solidFill>
                  <a:prstClr val="white"/>
                </a:solidFill>
              </a:rPr>
              <a:t>MADIS</a:t>
            </a:r>
            <a:endParaRPr lang="en-US" sz="1600" dirty="0">
              <a:solidFill>
                <a:prstClr val="white"/>
              </a:solidFill>
            </a:endParaRPr>
          </a:p>
          <a:p>
            <a:pPr algn="ctr" defTabSz="455211"/>
            <a:r>
              <a:rPr lang="en-US" sz="1600" dirty="0">
                <a:solidFill>
                  <a:prstClr val="white"/>
                </a:solidFill>
              </a:rPr>
              <a:t>OK </a:t>
            </a:r>
            <a:r>
              <a:rPr lang="en-US" sz="1600" dirty="0" err="1">
                <a:solidFill>
                  <a:prstClr val="white"/>
                </a:solidFill>
              </a:rPr>
              <a:t>Mesonet</a:t>
            </a:r>
            <a:endParaRPr lang="en-US" sz="1600" u="sng" dirty="0">
              <a:solidFill>
                <a:prstClr val="white"/>
              </a:solidFill>
            </a:endParaRPr>
          </a:p>
          <a:p>
            <a:pPr algn="ctr" defTabSz="455211"/>
            <a:r>
              <a:rPr lang="en-US" sz="1600" dirty="0">
                <a:solidFill>
                  <a:prstClr val="white"/>
                </a:solidFill>
              </a:rPr>
              <a:t>BNL</a:t>
            </a:r>
          </a:p>
          <a:p>
            <a:pPr algn="ctr" defTabSz="455211"/>
            <a:r>
              <a:rPr lang="en-US" sz="1600" dirty="0">
                <a:solidFill>
                  <a:prstClr val="white"/>
                </a:solidFill>
              </a:rPr>
              <a:t>SURFRAD</a:t>
            </a:r>
          </a:p>
          <a:p>
            <a:pPr algn="ctr" defTabSz="455211"/>
            <a:r>
              <a:rPr lang="en-US" sz="1600" dirty="0">
                <a:solidFill>
                  <a:prstClr val="white"/>
                </a:solidFill>
              </a:rPr>
              <a:t>Xcel</a:t>
            </a:r>
          </a:p>
          <a:p>
            <a:pPr algn="ctr" defTabSz="455211"/>
            <a:r>
              <a:rPr lang="en-US" sz="1600" dirty="0" err="1">
                <a:solidFill>
                  <a:prstClr val="white"/>
                </a:solidFill>
              </a:rPr>
              <a:t>DeSota</a:t>
            </a:r>
            <a:endParaRPr lang="en-US" sz="1600" dirty="0">
              <a:solidFill>
                <a:prstClr val="white"/>
              </a:solidFill>
            </a:endParaRPr>
          </a:p>
          <a:p>
            <a:pPr algn="ctr" defTabSz="455211"/>
            <a:r>
              <a:rPr lang="en-US" sz="1600" dirty="0">
                <a:solidFill>
                  <a:prstClr val="white"/>
                </a:solidFill>
              </a:rPr>
              <a:t>ARM</a:t>
            </a:r>
          </a:p>
        </p:txBody>
      </p:sp>
      <p:sp>
        <p:nvSpPr>
          <p:cNvPr id="13" name="Rounded Rectangle 12"/>
          <p:cNvSpPr/>
          <p:nvPr/>
        </p:nvSpPr>
        <p:spPr>
          <a:xfrm>
            <a:off x="539826" y="4139118"/>
            <a:ext cx="3390663" cy="182469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91027" tIns="45516" rIns="91027" bIns="45516" rtlCol="0" anchor="ctr"/>
          <a:lstStyle/>
          <a:p>
            <a:pPr algn="ctr" defTabSz="455211"/>
            <a:r>
              <a:rPr lang="en-US" b="1" dirty="0">
                <a:solidFill>
                  <a:prstClr val="white"/>
                </a:solidFill>
              </a:rPr>
              <a:t>Statistical </a:t>
            </a:r>
            <a:r>
              <a:rPr lang="en-US" b="1" dirty="0" smtClean="0">
                <a:solidFill>
                  <a:prstClr val="white"/>
                </a:solidFill>
              </a:rPr>
              <a:t>Correction/Blending</a:t>
            </a:r>
            <a:endParaRPr lang="en-US" dirty="0">
              <a:solidFill>
                <a:prstClr val="white"/>
              </a:solidFill>
            </a:endParaRPr>
          </a:p>
          <a:p>
            <a:pPr algn="ctr" defTabSz="455211"/>
            <a:r>
              <a:rPr lang="en-US" sz="1600" dirty="0" err="1" smtClean="0">
                <a:solidFill>
                  <a:prstClr val="white"/>
                </a:solidFill>
              </a:rPr>
              <a:t>DICast</a:t>
            </a:r>
            <a:r>
              <a:rPr lang="en-US" sz="1600" dirty="0" smtClean="0">
                <a:solidFill>
                  <a:prstClr val="white"/>
                </a:solidFill>
              </a:rPr>
              <a:t> </a:t>
            </a:r>
            <a:r>
              <a:rPr lang="en-US" sz="1600" dirty="0">
                <a:solidFill>
                  <a:prstClr val="white"/>
                </a:solidFill>
              </a:rPr>
              <a:t>Point </a:t>
            </a:r>
            <a:r>
              <a:rPr lang="en-US" sz="1600" dirty="0" smtClean="0">
                <a:solidFill>
                  <a:prstClr val="white"/>
                </a:solidFill>
              </a:rPr>
              <a:t>Correction</a:t>
            </a:r>
            <a:endParaRPr lang="en-US" sz="1600" dirty="0">
              <a:solidFill>
                <a:prstClr val="white"/>
              </a:solidFill>
            </a:endParaRPr>
          </a:p>
          <a:p>
            <a:pPr algn="ctr" defTabSz="455211"/>
            <a:r>
              <a:rPr lang="en-US" sz="1600" dirty="0">
                <a:solidFill>
                  <a:prstClr val="white"/>
                </a:solidFill>
              </a:rPr>
              <a:t>Gradient Boosted Regression Trees</a:t>
            </a:r>
          </a:p>
          <a:p>
            <a:pPr algn="ctr" defTabSz="455211"/>
            <a:r>
              <a:rPr lang="en-US" sz="1600" dirty="0">
                <a:solidFill>
                  <a:prstClr val="white"/>
                </a:solidFill>
              </a:rPr>
              <a:t>Cubist</a:t>
            </a:r>
          </a:p>
          <a:p>
            <a:pPr algn="ctr" defTabSz="455211"/>
            <a:r>
              <a:rPr lang="en-US" sz="1600" dirty="0" smtClean="0">
                <a:solidFill>
                  <a:prstClr val="white"/>
                </a:solidFill>
              </a:rPr>
              <a:t>Random Forests</a:t>
            </a:r>
            <a:endParaRPr lang="en-US" sz="1600" dirty="0">
              <a:solidFill>
                <a:prstClr val="white"/>
              </a:solidFill>
            </a:endParaRPr>
          </a:p>
          <a:p>
            <a:pPr algn="ctr" defTabSz="455211"/>
            <a:r>
              <a:rPr lang="en-US" sz="1600" dirty="0">
                <a:solidFill>
                  <a:prstClr val="white"/>
                </a:solidFill>
              </a:rPr>
              <a:t>Analog Ensemble</a:t>
            </a:r>
          </a:p>
        </p:txBody>
      </p:sp>
      <p:sp>
        <p:nvSpPr>
          <p:cNvPr id="15" name="Rounded Rectangle 14"/>
          <p:cNvSpPr/>
          <p:nvPr/>
        </p:nvSpPr>
        <p:spPr>
          <a:xfrm>
            <a:off x="6058160" y="4367241"/>
            <a:ext cx="2471299" cy="17020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91027" tIns="45516" rIns="91027" bIns="45516" rtlCol="0" anchor="ctr"/>
          <a:lstStyle/>
          <a:p>
            <a:pPr algn="ctr" defTabSz="455211"/>
            <a:r>
              <a:rPr lang="en-US" b="1" dirty="0">
                <a:solidFill>
                  <a:prstClr val="white"/>
                </a:solidFill>
              </a:rPr>
              <a:t>Output Products</a:t>
            </a:r>
          </a:p>
          <a:p>
            <a:pPr algn="ctr" defTabSz="455211"/>
            <a:r>
              <a:rPr lang="en-US" sz="1600" dirty="0">
                <a:solidFill>
                  <a:prstClr val="white"/>
                </a:solidFill>
              </a:rPr>
              <a:t>Maps of solar irradiance</a:t>
            </a:r>
          </a:p>
          <a:p>
            <a:pPr algn="ctr" defTabSz="455211"/>
            <a:r>
              <a:rPr lang="en-US" sz="1600" dirty="0">
                <a:solidFill>
                  <a:prstClr val="white"/>
                </a:solidFill>
              </a:rPr>
              <a:t>Single point forecasts</a:t>
            </a:r>
          </a:p>
          <a:p>
            <a:pPr algn="ctr" defTabSz="455211"/>
            <a:r>
              <a:rPr lang="en-US" sz="1600" dirty="0">
                <a:solidFill>
                  <a:prstClr val="white"/>
                </a:solidFill>
              </a:rPr>
              <a:t>% of clear sky irradiance</a:t>
            </a:r>
          </a:p>
          <a:p>
            <a:pPr algn="ctr" defTabSz="455211"/>
            <a:r>
              <a:rPr lang="en-US" sz="1600" u="sng" dirty="0">
                <a:solidFill>
                  <a:prstClr val="white"/>
                </a:solidFill>
              </a:rPr>
              <a:t>Future:</a:t>
            </a:r>
            <a:endParaRPr lang="en-US" sz="1600" dirty="0">
              <a:solidFill>
                <a:prstClr val="white"/>
              </a:solidFill>
            </a:endParaRPr>
          </a:p>
          <a:p>
            <a:pPr algn="ctr" defTabSz="455211"/>
            <a:r>
              <a:rPr lang="en-US" sz="1600" dirty="0">
                <a:solidFill>
                  <a:prstClr val="white"/>
                </a:solidFill>
              </a:rPr>
              <a:t>Other met. variables</a:t>
            </a:r>
          </a:p>
        </p:txBody>
      </p:sp>
      <p:cxnSp>
        <p:nvCxnSpPr>
          <p:cNvPr id="18" name="Curved Connector 17"/>
          <p:cNvCxnSpPr>
            <a:stCxn id="6" idx="3"/>
            <a:endCxn id="10" idx="0"/>
          </p:cNvCxnSpPr>
          <p:nvPr/>
        </p:nvCxnSpPr>
        <p:spPr>
          <a:xfrm flipV="1">
            <a:off x="2235199" y="1667663"/>
            <a:ext cx="2336475" cy="868681"/>
          </a:xfrm>
          <a:prstGeom prst="curvedConnector4">
            <a:avLst>
              <a:gd name="adj1" fmla="val 24670"/>
              <a:gd name="adj2" fmla="val 137019"/>
            </a:avLst>
          </a:prstGeom>
          <a:ln w="57150" cmpd="sng">
            <a:tailEnd type="arrow"/>
          </a:ln>
        </p:spPr>
        <p:style>
          <a:lnRef idx="3">
            <a:schemeClr val="dk1"/>
          </a:lnRef>
          <a:fillRef idx="0">
            <a:schemeClr val="dk1"/>
          </a:fillRef>
          <a:effectRef idx="2">
            <a:schemeClr val="dk1"/>
          </a:effectRef>
          <a:fontRef idx="minor">
            <a:schemeClr val="tx1"/>
          </a:fontRef>
        </p:style>
      </p:cxnSp>
      <p:cxnSp>
        <p:nvCxnSpPr>
          <p:cNvPr id="22" name="Curved Connector 21"/>
          <p:cNvCxnSpPr>
            <a:stCxn id="11" idx="1"/>
            <a:endCxn id="10" idx="3"/>
          </p:cNvCxnSpPr>
          <p:nvPr/>
        </p:nvCxnSpPr>
        <p:spPr>
          <a:xfrm rot="10800000">
            <a:off x="5755283" y="2491480"/>
            <a:ext cx="912396" cy="161990"/>
          </a:xfrm>
          <a:prstGeom prst="curvedConnector3">
            <a:avLst>
              <a:gd name="adj1" fmla="val 50000"/>
            </a:avLst>
          </a:prstGeom>
          <a:ln w="57150" cmpd="sng">
            <a:tailEnd type="arrow"/>
          </a:ln>
        </p:spPr>
        <p:style>
          <a:lnRef idx="3">
            <a:schemeClr val="dk1"/>
          </a:lnRef>
          <a:fillRef idx="0">
            <a:schemeClr val="dk1"/>
          </a:fillRef>
          <a:effectRef idx="2">
            <a:schemeClr val="dk1"/>
          </a:effectRef>
          <a:fontRef idx="minor">
            <a:schemeClr val="tx1"/>
          </a:fontRef>
        </p:style>
      </p:cxnSp>
      <p:cxnSp>
        <p:nvCxnSpPr>
          <p:cNvPr id="25" name="Curved Connector 24"/>
          <p:cNvCxnSpPr>
            <a:stCxn id="10" idx="1"/>
            <a:endCxn id="13" idx="0"/>
          </p:cNvCxnSpPr>
          <p:nvPr/>
        </p:nvCxnSpPr>
        <p:spPr>
          <a:xfrm rot="10800000" flipV="1">
            <a:off x="2235158" y="2491480"/>
            <a:ext cx="1152824" cy="1647634"/>
          </a:xfrm>
          <a:prstGeom prst="curvedConnector2">
            <a:avLst/>
          </a:prstGeom>
          <a:ln w="57150" cmpd="sng">
            <a:tailEnd type="arrow"/>
          </a:ln>
        </p:spPr>
        <p:style>
          <a:lnRef idx="3">
            <a:schemeClr val="dk1"/>
          </a:lnRef>
          <a:fillRef idx="0">
            <a:schemeClr val="dk1"/>
          </a:fillRef>
          <a:effectRef idx="2">
            <a:schemeClr val="dk1"/>
          </a:effectRef>
          <a:fontRef idx="minor">
            <a:schemeClr val="tx1"/>
          </a:fontRef>
        </p:style>
      </p:cxnSp>
      <p:cxnSp>
        <p:nvCxnSpPr>
          <p:cNvPr id="33" name="Curved Connector 32"/>
          <p:cNvCxnSpPr>
            <a:stCxn id="10" idx="2"/>
            <a:endCxn id="15" idx="0"/>
          </p:cNvCxnSpPr>
          <p:nvPr/>
        </p:nvCxnSpPr>
        <p:spPr>
          <a:xfrm rot="16200000" flipH="1">
            <a:off x="5406770" y="2480158"/>
            <a:ext cx="1051903" cy="2722178"/>
          </a:xfrm>
          <a:prstGeom prst="curvedConnector3">
            <a:avLst>
              <a:gd name="adj1" fmla="val 50000"/>
            </a:avLst>
          </a:prstGeom>
          <a:ln w="57150" cmpd="sng">
            <a:tailEnd type="arrow"/>
          </a:ln>
        </p:spPr>
        <p:style>
          <a:lnRef idx="3">
            <a:schemeClr val="dk1"/>
          </a:lnRef>
          <a:fillRef idx="0">
            <a:schemeClr val="dk1"/>
          </a:fillRef>
          <a:effectRef idx="2">
            <a:schemeClr val="dk1"/>
          </a:effectRef>
          <a:fontRef idx="minor">
            <a:schemeClr val="tx1"/>
          </a:fontRef>
        </p:style>
      </p:cxnSp>
      <p:cxnSp>
        <p:nvCxnSpPr>
          <p:cNvPr id="36" name="Curved Connector 35"/>
          <p:cNvCxnSpPr>
            <a:stCxn id="13" idx="3"/>
            <a:endCxn id="15" idx="1"/>
          </p:cNvCxnSpPr>
          <p:nvPr/>
        </p:nvCxnSpPr>
        <p:spPr>
          <a:xfrm>
            <a:off x="3930489" y="5051459"/>
            <a:ext cx="2127671" cy="166772"/>
          </a:xfrm>
          <a:prstGeom prst="curvedConnector3">
            <a:avLst>
              <a:gd name="adj1" fmla="val 50000"/>
            </a:avLst>
          </a:prstGeom>
          <a:ln w="57150" cmpd="sng">
            <a:tailEnd type="arrow"/>
          </a:ln>
        </p:spPr>
        <p:style>
          <a:lnRef idx="3">
            <a:schemeClr val="dk1"/>
          </a:lnRef>
          <a:fillRef idx="0">
            <a:schemeClr val="dk1"/>
          </a:fillRef>
          <a:effectRef idx="2">
            <a:schemeClr val="dk1"/>
          </a:effectRef>
          <a:fontRef idx="minor">
            <a:schemeClr val="tx1"/>
          </a:fontRef>
        </p:style>
      </p:cxnSp>
      <p:pic>
        <p:nvPicPr>
          <p:cNvPr id="14" name="Picture 7" descr="NCAR_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992" y="6089650"/>
            <a:ext cx="8953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p:cNvSpPr txBox="1">
            <a:spLocks/>
          </p:cNvSpPr>
          <p:nvPr/>
        </p:nvSpPr>
        <p:spPr>
          <a:xfrm>
            <a:off x="0" y="195985"/>
            <a:ext cx="9144000" cy="718415"/>
          </a:xfrm>
          <a:prstGeom prst="rect">
            <a:avLst/>
          </a:prstGeom>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FF00"/>
                </a:solidFill>
                <a:effectLst>
                  <a:outerShdw blurRad="38100" dist="38100" dir="2700000" algn="tl">
                    <a:srgbClr val="000000">
                      <a:alpha val="43137"/>
                    </a:srgbClr>
                  </a:outerShdw>
                </a:effectLst>
              </a:rPr>
              <a:t>Gridded Atmospheric Forecasts:  </a:t>
            </a:r>
            <a:r>
              <a:rPr lang="en-US" sz="5900" b="1" dirty="0" smtClean="0">
                <a:solidFill>
                  <a:srgbClr val="FFFF00"/>
                </a:solidFill>
                <a:effectLst>
                  <a:outerShdw blurRad="38100" dist="38100" dir="2700000" algn="tl">
                    <a:srgbClr val="000000">
                      <a:alpha val="43137"/>
                    </a:srgbClr>
                  </a:outerShdw>
                </a:effectLst>
              </a:rPr>
              <a:t>GRAFS-Solar</a:t>
            </a:r>
            <a:endParaRPr lang="en-US" sz="59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739330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
            <a:ext cx="8229600" cy="718415"/>
          </a:xfrm>
        </p:spPr>
        <p:txBody>
          <a:bodyPr>
            <a:noAutofit/>
          </a:bodyPr>
          <a:lstStyle/>
          <a:p>
            <a:r>
              <a:rPr lang="en-US" b="1" dirty="0" smtClean="0">
                <a:solidFill>
                  <a:srgbClr val="FFFF00"/>
                </a:solidFill>
                <a:effectLst>
                  <a:outerShdw blurRad="38100" dist="38100" dir="2700000" algn="tl">
                    <a:srgbClr val="000000">
                      <a:alpha val="43137"/>
                    </a:srgbClr>
                  </a:outerShdw>
                </a:effectLst>
              </a:rPr>
              <a:t>GRAFS</a:t>
            </a:r>
            <a:endParaRPr lang="en-US" b="1" dirty="0">
              <a:solidFill>
                <a:srgbClr val="FFFF00"/>
              </a:solidFill>
              <a:effectLst>
                <a:outerShdw blurRad="38100" dist="38100" dir="2700000" algn="tl">
                  <a:srgbClr val="000000">
                    <a:alpha val="43137"/>
                  </a:srgbClr>
                </a:outerShdw>
              </a:effectLst>
            </a:endParaRPr>
          </a:p>
        </p:txBody>
      </p:sp>
      <p:pic>
        <p:nvPicPr>
          <p:cNvPr id="6" name="Picture 5" descr="conus_av_dswrf_sfc_20141203_19z.1.png"/>
          <p:cNvPicPr>
            <a:picLocks noChangeAspect="1"/>
          </p:cNvPicPr>
          <p:nvPr/>
        </p:nvPicPr>
        <p:blipFill>
          <a:blip r:embed="rId3"/>
          <a:stretch>
            <a:fillRect/>
          </a:stretch>
        </p:blipFill>
        <p:spPr>
          <a:xfrm>
            <a:off x="0" y="1143042"/>
            <a:ext cx="9144000" cy="4437769"/>
          </a:xfrm>
          <a:prstGeom prst="rect">
            <a:avLst/>
          </a:prstGeom>
        </p:spPr>
      </p:pic>
      <p:sp>
        <p:nvSpPr>
          <p:cNvPr id="8" name="Content Placeholder 2"/>
          <p:cNvSpPr>
            <a:spLocks noGrp="1"/>
          </p:cNvSpPr>
          <p:nvPr>
            <p:ph idx="1"/>
          </p:nvPr>
        </p:nvSpPr>
        <p:spPr>
          <a:xfrm>
            <a:off x="1828800" y="5580811"/>
            <a:ext cx="6172199" cy="1277231"/>
          </a:xfrm>
        </p:spPr>
        <p:txBody>
          <a:bodyPr>
            <a:normAutofit/>
          </a:bodyPr>
          <a:lstStyle/>
          <a:p>
            <a:r>
              <a:rPr lang="en-US" sz="1800" dirty="0"/>
              <a:t>A new forecast is generated every hour</a:t>
            </a:r>
          </a:p>
          <a:p>
            <a:r>
              <a:rPr lang="en-US" sz="1800" dirty="0"/>
              <a:t>Individual images are generated for each lead-time</a:t>
            </a:r>
          </a:p>
          <a:p>
            <a:pPr lvl="1"/>
            <a:r>
              <a:rPr lang="en-US" sz="1600" dirty="0"/>
              <a:t>Currently hourly out to 60 hours.</a:t>
            </a:r>
          </a:p>
        </p:txBody>
      </p:sp>
      <p:pic>
        <p:nvPicPr>
          <p:cNvPr id="5" name="Picture 7" descr="NCAR_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992" y="6089650"/>
            <a:ext cx="8953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07152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an_absolute_error_valid_hours.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8100" y="1844563"/>
            <a:ext cx="6261100" cy="4617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NCAR_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992" y="6089650"/>
            <a:ext cx="8953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42"/>
            <a:ext cx="8229600" cy="718415"/>
          </a:xfrm>
        </p:spPr>
        <p:txBody>
          <a:bodyPr>
            <a:noAutofit/>
          </a:bodyPr>
          <a:lstStyle/>
          <a:p>
            <a:r>
              <a:rPr lang="en-US" b="1" dirty="0" smtClean="0">
                <a:solidFill>
                  <a:srgbClr val="FFFF00"/>
                </a:solidFill>
                <a:effectLst>
                  <a:outerShdw blurRad="38100" dist="38100" dir="2700000" algn="tl">
                    <a:srgbClr val="000000">
                      <a:alpha val="43137"/>
                    </a:srgbClr>
                  </a:outerShdw>
                </a:effectLst>
              </a:rPr>
              <a:t>GRAFS</a:t>
            </a:r>
            <a:endParaRPr lang="en-US" b="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1524000" y="1168400"/>
            <a:ext cx="6045200" cy="584775"/>
          </a:xfrm>
          <a:prstGeom prst="rect">
            <a:avLst/>
          </a:prstGeom>
          <a:noFill/>
        </p:spPr>
        <p:txBody>
          <a:bodyPr wrap="square" rtlCol="0">
            <a:spAutoFit/>
          </a:bodyPr>
          <a:lstStyle/>
          <a:p>
            <a:pPr algn="ctr" defTabSz="910427"/>
            <a:r>
              <a:rPr lang="en-US" sz="3200" dirty="0" smtClean="0">
                <a:solidFill>
                  <a:prstClr val="black"/>
                </a:solidFill>
              </a:rPr>
              <a:t>AI methods at SMUD Sites</a:t>
            </a:r>
            <a:endParaRPr lang="en-US" sz="3200" dirty="0">
              <a:solidFill>
                <a:prstClr val="black"/>
              </a:solidFill>
            </a:endParaRPr>
          </a:p>
        </p:txBody>
      </p:sp>
    </p:spTree>
    <p:extLst>
      <p:ext uri="{BB962C8B-B14F-4D97-AF65-F5344CB8AC3E}">
        <p14:creationId xmlns:p14="http://schemas.microsoft.com/office/powerpoint/2010/main" val="9664517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pPr marL="0" indent="0" algn="ctr">
              <a:buNone/>
            </a:pPr>
            <a:r>
              <a:rPr lang="en-US" dirty="0">
                <a:solidFill>
                  <a:srgbClr val="FFFF00"/>
                </a:solidFill>
              </a:rPr>
              <a:t>Theme:  Smartly blending data, dynamics, physics, and statistical learning methods</a:t>
            </a:r>
          </a:p>
          <a:p>
            <a:endParaRPr lang="en-US" dirty="0" smtClean="0"/>
          </a:p>
          <a:p>
            <a:r>
              <a:rPr lang="en-US" sz="2800" dirty="0" smtClean="0"/>
              <a:t>We need good models of the dynamics &amp; physics</a:t>
            </a:r>
          </a:p>
          <a:p>
            <a:r>
              <a:rPr lang="en-US" sz="2800" dirty="0" smtClean="0"/>
              <a:t>We need high quality data to assimilate</a:t>
            </a:r>
          </a:p>
          <a:p>
            <a:r>
              <a:rPr lang="en-US" sz="2800" dirty="0" smtClean="0"/>
              <a:t>Statistical learning (artificial intelligence) can add value and help to determine the characteristics of the physics</a:t>
            </a:r>
          </a:p>
          <a:p>
            <a:r>
              <a:rPr lang="en-US" sz="2800" dirty="0" smtClean="0"/>
              <a:t>Specialized applications may require specialized forecasts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20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20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267.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3352800" y="2539425"/>
            <a:ext cx="2209800" cy="584775"/>
          </a:xfrm>
          <a:prstGeom prst="rect">
            <a:avLst/>
          </a:prstGeom>
          <a:noFill/>
        </p:spPr>
        <p:txBody>
          <a:bodyPr wrap="square" rtlCol="0">
            <a:spAutoFit/>
          </a:bodyPr>
          <a:lstStyle/>
          <a:p>
            <a:r>
              <a:rPr lang="en-US" sz="3200" b="1" dirty="0" smtClean="0">
                <a:solidFill>
                  <a:schemeClr val="accent2">
                    <a:lumMod val="50000"/>
                  </a:schemeClr>
                </a:solidFill>
                <a:effectLst>
                  <a:outerShdw blurRad="38100" dist="38100" dir="2700000" algn="tl">
                    <a:srgbClr val="000000">
                      <a:alpha val="43137"/>
                    </a:srgbClr>
                  </a:outerShdw>
                </a:effectLst>
              </a:rPr>
              <a:t>Questions</a:t>
            </a:r>
            <a:endParaRPr lang="en-US" sz="3200" b="1" dirty="0">
              <a:solidFill>
                <a:schemeClr val="accent2">
                  <a:lumMod val="5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1524000"/>
            <a:ext cx="6019800" cy="523220"/>
          </a:xfrm>
          <a:prstGeom prst="rect">
            <a:avLst/>
          </a:prstGeom>
          <a:noFill/>
        </p:spPr>
        <p:txBody>
          <a:bodyPr wrap="square" rtlCol="0">
            <a:spAutoFit/>
          </a:bodyPr>
          <a:lstStyle/>
          <a:p>
            <a:pPr algn="ctr"/>
            <a:r>
              <a:rPr lang="en-US" sz="2800" dirty="0" smtClean="0">
                <a:solidFill>
                  <a:srgbClr val="FFFFCC"/>
                </a:solidFill>
              </a:rPr>
              <a:t>Supplementary Slides</a:t>
            </a:r>
            <a:endParaRPr lang="en-US" sz="2800" dirty="0">
              <a:solidFill>
                <a:srgbClr val="FFFFCC"/>
              </a:solidFill>
            </a:endParaRPr>
          </a:p>
        </p:txBody>
      </p:sp>
    </p:spTree>
    <p:extLst>
      <p:ext uri="{BB962C8B-B14F-4D97-AF65-F5344CB8AC3E}">
        <p14:creationId xmlns:p14="http://schemas.microsoft.com/office/powerpoint/2010/main" val="25984827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err="1" smtClean="0">
                <a:effectLst>
                  <a:outerShdw blurRad="38100" dist="38100" dir="2700000" algn="tl">
                    <a:srgbClr val="000000">
                      <a:alpha val="43137"/>
                    </a:srgbClr>
                  </a:outerShdw>
                </a:effectLst>
              </a:rPr>
              <a:t>StatCast</a:t>
            </a:r>
            <a:endParaRPr lang="en-US" sz="5400" dirty="0">
              <a:effectLst>
                <a:outerShdw blurRad="38100" dist="38100" dir="2700000" algn="tl">
                  <a:srgbClr val="000000">
                    <a:alpha val="43137"/>
                  </a:srgbClr>
                </a:outerShdw>
              </a:effectLst>
            </a:endParaRPr>
          </a:p>
        </p:txBody>
      </p:sp>
      <p:pic>
        <p:nvPicPr>
          <p:cNvPr id="5" name="Content Placeholder 4"/>
          <p:cNvPicPr>
            <a:picLocks noGrp="1"/>
          </p:cNvPicPr>
          <p:nvPr>
            <p:ph sz="half" idx="1"/>
          </p:nvPr>
        </p:nvPicPr>
        <p:blipFill rotWithShape="1">
          <a:blip r:embed="rId2" cstate="print">
            <a:extLst>
              <a:ext uri="{28A0092B-C50C-407E-A947-70E740481C1C}">
                <a14:useLocalDpi xmlns:a14="http://schemas.microsoft.com/office/drawing/2010/main"/>
              </a:ext>
            </a:extLst>
          </a:blip>
          <a:srcRect/>
          <a:stretch/>
        </p:blipFill>
        <p:spPr bwMode="auto">
          <a:xfrm>
            <a:off x="76200" y="1600200"/>
            <a:ext cx="3758045" cy="2946010"/>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304800" y="4800600"/>
            <a:ext cx="3886200" cy="190821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prstClr val="black"/>
                </a:solidFill>
              </a:rPr>
              <a:t>Forecast Clear Sky Index</a:t>
            </a:r>
          </a:p>
          <a:p>
            <a:pPr marL="285750" indent="-285750">
              <a:buFont typeface="Arial" panose="020B0604020202020204" pitchFamily="34" charset="0"/>
              <a:buChar char="•"/>
            </a:pPr>
            <a:r>
              <a:rPr lang="en-US" sz="2000" dirty="0" smtClean="0">
                <a:solidFill>
                  <a:prstClr val="black"/>
                </a:solidFill>
              </a:rPr>
              <a:t>Separate into:</a:t>
            </a:r>
          </a:p>
          <a:p>
            <a:pPr marL="742950" lvl="1" indent="-285750">
              <a:buFont typeface="Arial" panose="020B0604020202020204" pitchFamily="34" charset="0"/>
              <a:buChar char="•"/>
            </a:pPr>
            <a:r>
              <a:rPr lang="en-US" sz="2000" dirty="0" smtClean="0">
                <a:solidFill>
                  <a:prstClr val="black"/>
                </a:solidFill>
              </a:rPr>
              <a:t>Clear</a:t>
            </a:r>
          </a:p>
          <a:p>
            <a:pPr marL="742950" lvl="1" indent="-285750">
              <a:buFont typeface="Arial" panose="020B0604020202020204" pitchFamily="34" charset="0"/>
              <a:buChar char="•"/>
            </a:pPr>
            <a:r>
              <a:rPr lang="en-US" sz="2000" dirty="0" smtClean="0">
                <a:solidFill>
                  <a:prstClr val="black"/>
                </a:solidFill>
              </a:rPr>
              <a:t>Partly Cloudy</a:t>
            </a:r>
          </a:p>
          <a:p>
            <a:pPr marL="742950" lvl="1" indent="-285750">
              <a:buFont typeface="Arial" panose="020B0604020202020204" pitchFamily="34" charset="0"/>
              <a:buChar char="•"/>
            </a:pPr>
            <a:r>
              <a:rPr lang="en-US" sz="2000" dirty="0" smtClean="0">
                <a:solidFill>
                  <a:prstClr val="black"/>
                </a:solidFill>
              </a:rPr>
              <a:t>Cloudy</a:t>
            </a:r>
          </a:p>
          <a:p>
            <a:endParaRPr lang="en-US" dirty="0">
              <a:solidFill>
                <a:prstClr val="black"/>
              </a:solidFill>
            </a:endParaRPr>
          </a:p>
        </p:txBody>
      </p:sp>
      <p:pic>
        <p:nvPicPr>
          <p:cNvPr id="7" name="Content Placeholder 3"/>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4038600" y="1371600"/>
            <a:ext cx="4915719" cy="2362200"/>
          </a:xfrm>
        </p:spPr>
      </p:pic>
      <p:pic>
        <p:nvPicPr>
          <p:cNvPr id="9" name="Content Placeholder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38599" y="3886200"/>
            <a:ext cx="4907307" cy="2971800"/>
          </a:xfrm>
          <a:prstGeom prst="rect">
            <a:avLst/>
          </a:prstGeom>
        </p:spPr>
      </p:pic>
      <p:sp>
        <p:nvSpPr>
          <p:cNvPr id="8" name="TextBox 7"/>
          <p:cNvSpPr txBox="1"/>
          <p:nvPr/>
        </p:nvSpPr>
        <p:spPr>
          <a:xfrm>
            <a:off x="0" y="6488668"/>
            <a:ext cx="2667000" cy="369332"/>
          </a:xfrm>
          <a:prstGeom prst="rect">
            <a:avLst/>
          </a:prstGeom>
          <a:noFill/>
        </p:spPr>
        <p:txBody>
          <a:bodyPr wrap="square" rtlCol="0">
            <a:spAutoFit/>
          </a:bodyPr>
          <a:lstStyle/>
          <a:p>
            <a:r>
              <a:rPr lang="en-US" dirty="0" smtClean="0">
                <a:solidFill>
                  <a:prstClr val="black"/>
                </a:solidFill>
              </a:rPr>
              <a:t>Tyler McCandless</a:t>
            </a:r>
            <a:endParaRPr lang="en-US" dirty="0">
              <a:solidFill>
                <a:prstClr val="black"/>
              </a:solidFill>
            </a:endParaRPr>
          </a:p>
        </p:txBody>
      </p:sp>
    </p:spTree>
    <p:extLst>
      <p:ext uri="{BB962C8B-B14F-4D97-AF65-F5344CB8AC3E}">
        <p14:creationId xmlns:p14="http://schemas.microsoft.com/office/powerpoint/2010/main" val="108494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990599"/>
          </a:xfrm>
        </p:spPr>
        <p:txBody>
          <a:bodyPr>
            <a:normAutofit/>
          </a:bodyPr>
          <a:lstStyle/>
          <a:p>
            <a:r>
              <a:rPr lang="en-US" dirty="0" smtClean="0"/>
              <a:t>Regime-Dependent </a:t>
            </a:r>
            <a:r>
              <a:rPr lang="en-US" dirty="0" err="1" smtClean="0"/>
              <a:t>Statcast</a:t>
            </a:r>
            <a:endParaRPr lang="en-US" dirty="0"/>
          </a:p>
        </p:txBody>
      </p:sp>
      <p:pic>
        <p:nvPicPr>
          <p:cNvPr id="4" name="Content Placeholder 3" descr="AMS2015.pn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1932564" y="932114"/>
            <a:ext cx="5792859" cy="5925885"/>
          </a:xfrm>
        </p:spPr>
      </p:pic>
      <p:sp>
        <p:nvSpPr>
          <p:cNvPr id="5" name="TextBox 4"/>
          <p:cNvSpPr txBox="1"/>
          <p:nvPr/>
        </p:nvSpPr>
        <p:spPr>
          <a:xfrm>
            <a:off x="7142520" y="6504097"/>
            <a:ext cx="2030280" cy="369332"/>
          </a:xfrm>
          <a:prstGeom prst="rect">
            <a:avLst/>
          </a:prstGeom>
          <a:noFill/>
        </p:spPr>
        <p:txBody>
          <a:bodyPr wrap="square" rtlCol="0">
            <a:spAutoFit/>
          </a:bodyPr>
          <a:lstStyle/>
          <a:p>
            <a:r>
              <a:rPr lang="en-US" b="1" dirty="0" smtClean="0">
                <a:solidFill>
                  <a:prstClr val="black"/>
                </a:solidFill>
              </a:rPr>
              <a:t>Tyler McCandless</a:t>
            </a:r>
            <a:endParaRPr lang="en-US" b="1" dirty="0">
              <a:solidFill>
                <a:prstClr val="black"/>
              </a:solidFill>
            </a:endParaRPr>
          </a:p>
        </p:txBody>
      </p:sp>
    </p:spTree>
    <p:extLst>
      <p:ext uri="{BB962C8B-B14F-4D97-AF65-F5344CB8AC3E}">
        <p14:creationId xmlns:p14="http://schemas.microsoft.com/office/powerpoint/2010/main" val="38721897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5"/>
          <p:cNvSpPr txBox="1">
            <a:spLocks noChangeArrowheads="1"/>
          </p:cNvSpPr>
          <p:nvPr/>
        </p:nvSpPr>
        <p:spPr bwMode="auto">
          <a:xfrm>
            <a:off x="0" y="304800"/>
            <a:ext cx="9144000" cy="646113"/>
          </a:xfrm>
          <a:prstGeom prst="rect">
            <a:avLst/>
          </a:prstGeom>
          <a:noFill/>
          <a:ln w="12700">
            <a:noFill/>
            <a:miter lim="800000"/>
            <a:headEnd/>
            <a:tailEnd/>
          </a:ln>
        </p:spPr>
        <p:txBody>
          <a:bodyPr anchor="ctr" anchorCtr="1">
            <a:spAutoFit/>
          </a:bodyPr>
          <a:lstStyle/>
          <a:p>
            <a:pPr algn="ctr" eaLnBrk="0" hangingPunct="0">
              <a:defRPr/>
            </a:pPr>
            <a:r>
              <a:rPr lang="en-US" sz="3600" dirty="0">
                <a:solidFill>
                  <a:srgbClr val="D2FFFF">
                    <a:lumMod val="75000"/>
                  </a:srgbClr>
                </a:solidFill>
                <a:effectLst>
                  <a:outerShdw blurRad="38100" dist="38100" dir="2700000" algn="tl">
                    <a:srgbClr val="000000">
                      <a:alpha val="43137"/>
                    </a:srgbClr>
                  </a:outerShdw>
                </a:effectLst>
                <a:latin typeface="Arial Black" pitchFamily="34" charset="0"/>
                <a:ea typeface="ＭＳ Ｐゴシック" pitchFamily="34" charset="-128"/>
              </a:rPr>
              <a:t>Empirical Power Conversion Curves </a:t>
            </a:r>
          </a:p>
        </p:txBody>
      </p:sp>
      <p:sp>
        <p:nvSpPr>
          <p:cNvPr id="4" name="Text Box 5"/>
          <p:cNvSpPr txBox="1">
            <a:spLocks noChangeArrowheads="1"/>
          </p:cNvSpPr>
          <p:nvPr/>
        </p:nvSpPr>
        <p:spPr bwMode="auto">
          <a:xfrm>
            <a:off x="323850" y="6067425"/>
            <a:ext cx="8534400" cy="646113"/>
          </a:xfrm>
          <a:prstGeom prst="rect">
            <a:avLst/>
          </a:prstGeom>
          <a:noFill/>
          <a:ln w="12700">
            <a:noFill/>
            <a:miter lim="800000"/>
            <a:headEnd/>
            <a:tailEnd/>
          </a:ln>
        </p:spPr>
        <p:txBody>
          <a:bodyPr anchor="ctr" anchorCtr="1">
            <a:spAutoFit/>
          </a:bodyPr>
          <a:lstStyle/>
          <a:p>
            <a:pPr algn="ctr" eaLnBrk="0" hangingPunct="0">
              <a:defRPr/>
            </a:pPr>
            <a:r>
              <a:rPr lang="en-US" sz="3600" dirty="0">
                <a:solidFill>
                  <a:srgbClr val="D2FFFF">
                    <a:lumMod val="90000"/>
                  </a:srgbClr>
                </a:solidFill>
                <a:latin typeface="Calibri"/>
                <a:ea typeface="ＭＳ Ｐゴシック" pitchFamily="34" charset="-128"/>
              </a:rPr>
              <a:t>Not Straightforward!</a:t>
            </a:r>
          </a:p>
        </p:txBody>
      </p:sp>
      <p:pic>
        <p:nvPicPr>
          <p:cNvPr id="8294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25475" y="1304925"/>
            <a:ext cx="4181475"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xtBox 2"/>
          <p:cNvSpPr txBox="1">
            <a:spLocks noChangeArrowheads="1"/>
          </p:cNvSpPr>
          <p:nvPr/>
        </p:nvSpPr>
        <p:spPr bwMode="auto">
          <a:xfrm>
            <a:off x="1312863" y="5541963"/>
            <a:ext cx="2868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mtClean="0">
                <a:solidFill>
                  <a:srgbClr val="D2FFFF"/>
                </a:solidFill>
                <a:latin typeface="Calibri" pitchFamily="34" charset="0"/>
              </a:rPr>
              <a:t>Manufacturer's Power Curve</a:t>
            </a:r>
          </a:p>
        </p:txBody>
      </p:sp>
      <p:grpSp>
        <p:nvGrpSpPr>
          <p:cNvPr id="2" name="Group 5"/>
          <p:cNvGrpSpPr>
            <a:grpSpLocks/>
          </p:cNvGrpSpPr>
          <p:nvPr/>
        </p:nvGrpSpPr>
        <p:grpSpPr bwMode="auto">
          <a:xfrm>
            <a:off x="4949825" y="1304925"/>
            <a:ext cx="4181475" cy="4551363"/>
            <a:chOff x="4950076" y="1304925"/>
            <a:chExt cx="4181475" cy="4550807"/>
          </a:xfrm>
        </p:grpSpPr>
        <p:pic>
          <p:nvPicPr>
            <p:cNvPr id="82953"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50076" y="1304925"/>
              <a:ext cx="4181475"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4" name="TextBox 7"/>
            <p:cNvSpPr txBox="1">
              <a:spLocks noChangeArrowheads="1"/>
            </p:cNvSpPr>
            <p:nvPr/>
          </p:nvSpPr>
          <p:spPr bwMode="auto">
            <a:xfrm>
              <a:off x="6003349" y="5486400"/>
              <a:ext cx="20749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mtClean="0">
                  <a:solidFill>
                    <a:srgbClr val="D2FFFF"/>
                  </a:solidFill>
                  <a:latin typeface="Calibri" pitchFamily="34" charset="0"/>
                </a:rPr>
                <a:t>Actual Power Curve</a:t>
              </a:r>
            </a:p>
          </p:txBody>
        </p:sp>
      </p:grpSp>
      <p:pic>
        <p:nvPicPr>
          <p:cNvPr id="26626" name="Content Placeholder 4" descr="Power_Curve_Issues_GL_ndustrial.png"/>
          <p:cNvPicPr>
            <a:picLocks noGrp="1" noChangeAspect="1"/>
          </p:cNvPicPr>
          <p:nvPr>
            <p:ph idx="4294967295"/>
          </p:nvPr>
        </p:nvPicPr>
        <p:blipFill>
          <a:blip r:embed="rId5">
            <a:extLst>
              <a:ext uri="{28A0092B-C50C-407E-A947-70E740481C1C}">
                <a14:useLocalDpi xmlns:a14="http://schemas.microsoft.com/office/drawing/2010/main"/>
              </a:ext>
            </a:extLst>
          </a:blip>
          <a:srcRect/>
          <a:stretch>
            <a:fillRect/>
          </a:stretch>
        </p:blipFill>
        <p:spPr>
          <a:xfrm>
            <a:off x="615950" y="1049338"/>
            <a:ext cx="8382000" cy="5051425"/>
          </a:xfrm>
        </p:spPr>
      </p:pic>
      <p:sp>
        <p:nvSpPr>
          <p:cNvPr id="10" name="TextBox 9"/>
          <p:cNvSpPr txBox="1">
            <a:spLocks noChangeArrowheads="1"/>
          </p:cNvSpPr>
          <p:nvPr/>
        </p:nvSpPr>
        <p:spPr bwMode="auto">
          <a:xfrm>
            <a:off x="7620000" y="6488113"/>
            <a:ext cx="1455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mtClean="0">
                <a:solidFill>
                  <a:srgbClr val="D2FFFF"/>
                </a:solidFill>
                <a:latin typeface="Calibri" pitchFamily="34" charset="0"/>
              </a:rPr>
              <a:t>Gerry Wiener</a:t>
            </a:r>
          </a:p>
        </p:txBody>
      </p:sp>
    </p:spTree>
    <p:extLst>
      <p:ext uri="{BB962C8B-B14F-4D97-AF65-F5344CB8AC3E}">
        <p14:creationId xmlns:p14="http://schemas.microsoft.com/office/powerpoint/2010/main" val="3868537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260120764"/>
              </p:ext>
            </p:extLst>
          </p:nvPr>
        </p:nvGraphicFramePr>
        <p:xfrm>
          <a:off x="19594" y="2209800"/>
          <a:ext cx="9124406" cy="2619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a:xfrm>
            <a:off x="7620" y="76200"/>
            <a:ext cx="9144000" cy="1143000"/>
          </a:xfrm>
        </p:spPr>
        <p:txBody>
          <a:bodyPr>
            <a:noAutofit/>
          </a:bodyPr>
          <a:lstStyle/>
          <a:p>
            <a: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Value Chain: </a:t>
            </a:r>
            <a:b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the value of solar power forecasting? </a:t>
            </a:r>
            <a:endPar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Oval 1"/>
          <p:cNvSpPr/>
          <p:nvPr/>
        </p:nvSpPr>
        <p:spPr>
          <a:xfrm>
            <a:off x="0" y="4800600"/>
            <a:ext cx="807720" cy="3810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prstClr val="white"/>
                </a:solidFill>
              </a:rPr>
              <a:t>Clouds</a:t>
            </a:r>
            <a:endParaRPr lang="en-US" sz="1100" dirty="0">
              <a:solidFill>
                <a:prstClr val="white"/>
              </a:solidFill>
            </a:endParaRPr>
          </a:p>
        </p:txBody>
      </p:sp>
      <p:sp>
        <p:nvSpPr>
          <p:cNvPr id="6" name="Oval 5"/>
          <p:cNvSpPr/>
          <p:nvPr/>
        </p:nvSpPr>
        <p:spPr>
          <a:xfrm>
            <a:off x="22860" y="5502650"/>
            <a:ext cx="960120" cy="3810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prstClr val="white"/>
                </a:solidFill>
              </a:rPr>
              <a:t>Aerosols</a:t>
            </a:r>
            <a:endParaRPr lang="en-US" sz="1100" dirty="0">
              <a:solidFill>
                <a:prstClr val="white"/>
              </a:solidFill>
            </a:endParaRPr>
          </a:p>
        </p:txBody>
      </p:sp>
      <p:sp>
        <p:nvSpPr>
          <p:cNvPr id="7" name="Sun 6"/>
          <p:cNvSpPr/>
          <p:nvPr/>
        </p:nvSpPr>
        <p:spPr>
          <a:xfrm>
            <a:off x="7620" y="1295400"/>
            <a:ext cx="876300" cy="685800"/>
          </a:xfrm>
          <a:prstGeom prst="su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Freeform 9"/>
          <p:cNvSpPr/>
          <p:nvPr/>
        </p:nvSpPr>
        <p:spPr>
          <a:xfrm>
            <a:off x="0" y="2053493"/>
            <a:ext cx="807720" cy="613507"/>
          </a:xfrm>
          <a:custGeom>
            <a:avLst/>
            <a:gdLst>
              <a:gd name="connsiteX0" fmla="*/ 0 w 1264920"/>
              <a:gd name="connsiteY0" fmla="*/ 580401 h 613507"/>
              <a:gd name="connsiteX1" fmla="*/ 274320 w 1264920"/>
              <a:gd name="connsiteY1" fmla="*/ 588021 h 613507"/>
              <a:gd name="connsiteX2" fmla="*/ 449580 w 1264920"/>
              <a:gd name="connsiteY2" fmla="*/ 298461 h 613507"/>
              <a:gd name="connsiteX3" fmla="*/ 556260 w 1264920"/>
              <a:gd name="connsiteY3" fmla="*/ 92721 h 613507"/>
              <a:gd name="connsiteX4" fmla="*/ 701040 w 1264920"/>
              <a:gd name="connsiteY4" fmla="*/ 1281 h 613507"/>
              <a:gd name="connsiteX5" fmla="*/ 830580 w 1264920"/>
              <a:gd name="connsiteY5" fmla="*/ 153681 h 613507"/>
              <a:gd name="connsiteX6" fmla="*/ 975360 w 1264920"/>
              <a:gd name="connsiteY6" fmla="*/ 496581 h 613507"/>
              <a:gd name="connsiteX7" fmla="*/ 1082040 w 1264920"/>
              <a:gd name="connsiteY7" fmla="*/ 572781 h 613507"/>
              <a:gd name="connsiteX8" fmla="*/ 1264920 w 1264920"/>
              <a:gd name="connsiteY8" fmla="*/ 580401 h 613507"/>
              <a:gd name="connsiteX9" fmla="*/ 1264920 w 1264920"/>
              <a:gd name="connsiteY9" fmla="*/ 580401 h 61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920" h="613507">
                <a:moveTo>
                  <a:pt x="0" y="580401"/>
                </a:moveTo>
                <a:cubicBezTo>
                  <a:pt x="99695" y="607706"/>
                  <a:pt x="199390" y="635011"/>
                  <a:pt x="274320" y="588021"/>
                </a:cubicBezTo>
                <a:cubicBezTo>
                  <a:pt x="349250" y="541031"/>
                  <a:pt x="402590" y="381011"/>
                  <a:pt x="449580" y="298461"/>
                </a:cubicBezTo>
                <a:cubicBezTo>
                  <a:pt x="496570" y="215911"/>
                  <a:pt x="514350" y="142251"/>
                  <a:pt x="556260" y="92721"/>
                </a:cubicBezTo>
                <a:cubicBezTo>
                  <a:pt x="598170" y="43191"/>
                  <a:pt x="655320" y="-8879"/>
                  <a:pt x="701040" y="1281"/>
                </a:cubicBezTo>
                <a:cubicBezTo>
                  <a:pt x="746760" y="11441"/>
                  <a:pt x="784860" y="71131"/>
                  <a:pt x="830580" y="153681"/>
                </a:cubicBezTo>
                <a:cubicBezTo>
                  <a:pt x="876300" y="236231"/>
                  <a:pt x="933450" y="426731"/>
                  <a:pt x="975360" y="496581"/>
                </a:cubicBezTo>
                <a:cubicBezTo>
                  <a:pt x="1017270" y="566431"/>
                  <a:pt x="1033780" y="558811"/>
                  <a:pt x="1082040" y="572781"/>
                </a:cubicBezTo>
                <a:cubicBezTo>
                  <a:pt x="1130300" y="586751"/>
                  <a:pt x="1264920" y="580401"/>
                  <a:pt x="1264920" y="580401"/>
                </a:cubicBezTo>
                <a:lnTo>
                  <a:pt x="1264920" y="58040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0" y="2590800"/>
            <a:ext cx="1264920" cy="261610"/>
          </a:xfrm>
          <a:prstGeom prst="rect">
            <a:avLst/>
          </a:prstGeom>
          <a:noFill/>
        </p:spPr>
        <p:txBody>
          <a:bodyPr wrap="square" rtlCol="0">
            <a:spAutoFit/>
          </a:bodyPr>
          <a:lstStyle/>
          <a:p>
            <a:r>
              <a:rPr lang="en-US" sz="1050" dirty="0" smtClean="0">
                <a:solidFill>
                  <a:prstClr val="black"/>
                </a:solidFill>
              </a:rPr>
              <a:t>Clear Sky</a:t>
            </a:r>
            <a:endParaRPr lang="en-US" sz="1050" dirty="0">
              <a:solidFill>
                <a:prstClr val="black"/>
              </a:solidFill>
            </a:endParaRPr>
          </a:p>
        </p:txBody>
      </p:sp>
      <p:sp>
        <p:nvSpPr>
          <p:cNvPr id="12" name="Oval 11"/>
          <p:cNvSpPr/>
          <p:nvPr/>
        </p:nvSpPr>
        <p:spPr>
          <a:xfrm>
            <a:off x="739140" y="4427220"/>
            <a:ext cx="1143000" cy="3810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prstClr val="white"/>
                </a:solidFill>
              </a:rPr>
              <a:t>SURFRAD</a:t>
            </a:r>
            <a:endParaRPr lang="en-US" sz="1100" dirty="0">
              <a:solidFill>
                <a:prstClr val="white"/>
              </a:solidFill>
            </a:endParaRPr>
          </a:p>
        </p:txBody>
      </p:sp>
      <p:sp>
        <p:nvSpPr>
          <p:cNvPr id="13" name="Oval 12"/>
          <p:cNvSpPr/>
          <p:nvPr/>
        </p:nvSpPr>
        <p:spPr>
          <a:xfrm>
            <a:off x="845820" y="4876800"/>
            <a:ext cx="982980" cy="3810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prstClr val="white"/>
                </a:solidFill>
              </a:rPr>
              <a:t>Satellites</a:t>
            </a:r>
            <a:endParaRPr lang="en-US" sz="1100" dirty="0">
              <a:solidFill>
                <a:prstClr val="white"/>
              </a:solidFill>
            </a:endParaRPr>
          </a:p>
        </p:txBody>
      </p:sp>
      <p:sp>
        <p:nvSpPr>
          <p:cNvPr id="14" name="Oval 13"/>
          <p:cNvSpPr/>
          <p:nvPr/>
        </p:nvSpPr>
        <p:spPr>
          <a:xfrm>
            <a:off x="846463" y="5325003"/>
            <a:ext cx="1017270" cy="3810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prstClr val="white"/>
                </a:solidFill>
              </a:rPr>
              <a:t>Total Sky Imagers</a:t>
            </a:r>
            <a:endParaRPr lang="en-US" sz="1100" dirty="0">
              <a:solidFill>
                <a:prstClr val="white"/>
              </a:solidFill>
            </a:endParaRPr>
          </a:p>
        </p:txBody>
      </p:sp>
      <p:sp>
        <p:nvSpPr>
          <p:cNvPr id="15" name="Oval 14"/>
          <p:cNvSpPr/>
          <p:nvPr/>
        </p:nvSpPr>
        <p:spPr>
          <a:xfrm>
            <a:off x="628650" y="5834074"/>
            <a:ext cx="1405890" cy="3810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smtClean="0">
                <a:solidFill>
                  <a:prstClr val="white"/>
                </a:solidFill>
              </a:rPr>
              <a:t>Pyranometers</a:t>
            </a:r>
            <a:endParaRPr lang="en-US" sz="1100" dirty="0">
              <a:solidFill>
                <a:prstClr val="white"/>
              </a:solidFill>
            </a:endParaRPr>
          </a:p>
        </p:txBody>
      </p:sp>
      <p:sp>
        <p:nvSpPr>
          <p:cNvPr id="16" name="Oval 15"/>
          <p:cNvSpPr/>
          <p:nvPr/>
        </p:nvSpPr>
        <p:spPr>
          <a:xfrm>
            <a:off x="1828800" y="4389120"/>
            <a:ext cx="1066800" cy="3810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prstClr val="white"/>
                </a:solidFill>
              </a:rPr>
              <a:t>WRF-Solar</a:t>
            </a:r>
            <a:endParaRPr lang="en-US" sz="1000" dirty="0">
              <a:solidFill>
                <a:prstClr val="white"/>
              </a:solidFill>
            </a:endParaRPr>
          </a:p>
        </p:txBody>
      </p:sp>
      <p:sp>
        <p:nvSpPr>
          <p:cNvPr id="17" name="Oval 16"/>
          <p:cNvSpPr/>
          <p:nvPr/>
        </p:nvSpPr>
        <p:spPr>
          <a:xfrm>
            <a:off x="1813560" y="4792980"/>
            <a:ext cx="1066800" cy="3810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prstClr val="white"/>
                </a:solidFill>
              </a:rPr>
              <a:t>HRRR</a:t>
            </a:r>
            <a:endParaRPr lang="en-US" sz="1000" dirty="0">
              <a:solidFill>
                <a:prstClr val="white"/>
              </a:solidFill>
            </a:endParaRPr>
          </a:p>
        </p:txBody>
      </p:sp>
      <p:sp>
        <p:nvSpPr>
          <p:cNvPr id="18" name="Oval 17"/>
          <p:cNvSpPr/>
          <p:nvPr/>
        </p:nvSpPr>
        <p:spPr>
          <a:xfrm>
            <a:off x="1828800" y="5204460"/>
            <a:ext cx="1066800" cy="3810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smtClean="0">
                <a:solidFill>
                  <a:prstClr val="white"/>
                </a:solidFill>
              </a:rPr>
              <a:t>StatCast</a:t>
            </a:r>
            <a:endParaRPr lang="en-US" sz="1000" dirty="0">
              <a:solidFill>
                <a:prstClr val="white"/>
              </a:solidFill>
            </a:endParaRPr>
          </a:p>
        </p:txBody>
      </p:sp>
      <p:sp>
        <p:nvSpPr>
          <p:cNvPr id="19" name="Oval 18"/>
          <p:cNvSpPr/>
          <p:nvPr/>
        </p:nvSpPr>
        <p:spPr>
          <a:xfrm>
            <a:off x="1821180" y="5615940"/>
            <a:ext cx="1066800" cy="3810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smtClean="0">
                <a:solidFill>
                  <a:prstClr val="white"/>
                </a:solidFill>
              </a:rPr>
              <a:t>TSICast</a:t>
            </a:r>
            <a:endParaRPr lang="en-US" sz="1000" dirty="0">
              <a:solidFill>
                <a:prstClr val="white"/>
              </a:solidFill>
            </a:endParaRPr>
          </a:p>
        </p:txBody>
      </p:sp>
      <p:sp>
        <p:nvSpPr>
          <p:cNvPr id="20" name="Oval 19"/>
          <p:cNvSpPr/>
          <p:nvPr/>
        </p:nvSpPr>
        <p:spPr>
          <a:xfrm>
            <a:off x="1813560" y="6057900"/>
            <a:ext cx="1066800" cy="3810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smtClean="0">
                <a:solidFill>
                  <a:prstClr val="white"/>
                </a:solidFill>
              </a:rPr>
              <a:t>CIRACast</a:t>
            </a:r>
            <a:endParaRPr lang="en-US" sz="1000" dirty="0">
              <a:solidFill>
                <a:prstClr val="white"/>
              </a:solidFill>
            </a:endParaRPr>
          </a:p>
        </p:txBody>
      </p:sp>
      <p:sp>
        <p:nvSpPr>
          <p:cNvPr id="21" name="Oval 20"/>
          <p:cNvSpPr/>
          <p:nvPr/>
        </p:nvSpPr>
        <p:spPr>
          <a:xfrm>
            <a:off x="1821180" y="6454140"/>
            <a:ext cx="1066800" cy="3810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smtClean="0">
                <a:solidFill>
                  <a:prstClr val="white"/>
                </a:solidFill>
              </a:rPr>
              <a:t>MADCast</a:t>
            </a:r>
            <a:endParaRPr lang="en-US" sz="1000" dirty="0">
              <a:solidFill>
                <a:prstClr val="white"/>
              </a:solidFill>
            </a:endParaRPr>
          </a:p>
        </p:txBody>
      </p:sp>
      <p:sp>
        <p:nvSpPr>
          <p:cNvPr id="22" name="Cloud 21"/>
          <p:cNvSpPr/>
          <p:nvPr/>
        </p:nvSpPr>
        <p:spPr>
          <a:xfrm>
            <a:off x="990600" y="1981200"/>
            <a:ext cx="1219200" cy="74040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2971800" y="4686300"/>
            <a:ext cx="1089660"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DICast</a:t>
            </a:r>
            <a:endParaRPr lang="en-US" sz="1100" b="1" dirty="0">
              <a:solidFill>
                <a:prstClr val="white"/>
              </a:solidFill>
            </a:endParaRPr>
          </a:p>
        </p:txBody>
      </p:sp>
      <p:sp>
        <p:nvSpPr>
          <p:cNvPr id="24" name="Oval 23"/>
          <p:cNvSpPr/>
          <p:nvPr/>
        </p:nvSpPr>
        <p:spPr>
          <a:xfrm>
            <a:off x="2948940" y="5844540"/>
            <a:ext cx="1089660" cy="381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smtClean="0">
                <a:solidFill>
                  <a:prstClr val="white"/>
                </a:solidFill>
              </a:rPr>
              <a:t>NowCast</a:t>
            </a:r>
            <a:endParaRPr lang="en-US" sz="1100" b="1" dirty="0">
              <a:solidFill>
                <a:prstClr val="white"/>
              </a:solidFill>
            </a:endParaRPr>
          </a:p>
        </p:txBody>
      </p:sp>
      <p:sp>
        <p:nvSpPr>
          <p:cNvPr id="25" name="Rectangle 24"/>
          <p:cNvSpPr/>
          <p:nvPr/>
        </p:nvSpPr>
        <p:spPr>
          <a:xfrm>
            <a:off x="7924800" y="1676400"/>
            <a:ext cx="886781"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dirty="0" smtClean="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rPr>
              <a:t>$$</a:t>
            </a:r>
            <a:endParaRPr lang="en-US" sz="5400" b="1" cap="all" dirty="0">
              <a:ln/>
              <a:solidFill>
                <a:srgbClr val="4F81BD"/>
              </a:solidFill>
              <a:effectLst>
                <a:outerShdw blurRad="19685" dist="12700" dir="5400000" algn="tl" rotWithShape="0">
                  <a:srgbClr val="4F81BD">
                    <a:satMod val="130000"/>
                    <a:alpha val="60000"/>
                  </a:srgbClr>
                </a:outerShdw>
                <a:reflection blurRad="10000" stA="55000" endPos="48000" dist="500" dir="5400000" sy="-100000" algn="bl" rotWithShape="0"/>
              </a:effectLst>
            </a:endParaRPr>
          </a:p>
        </p:txBody>
      </p:sp>
      <p:sp>
        <p:nvSpPr>
          <p:cNvPr id="26" name="Oval 25"/>
          <p:cNvSpPr/>
          <p:nvPr/>
        </p:nvSpPr>
        <p:spPr>
          <a:xfrm>
            <a:off x="7971535" y="5130531"/>
            <a:ext cx="1180085" cy="46633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black"/>
                </a:solidFill>
              </a:rPr>
              <a:t>Production Cost Changes</a:t>
            </a:r>
            <a:endParaRPr lang="en-US" sz="1100" b="1" dirty="0">
              <a:solidFill>
                <a:prstClr val="black"/>
              </a:solidFill>
            </a:endParaRPr>
          </a:p>
        </p:txBody>
      </p:sp>
      <p:sp>
        <p:nvSpPr>
          <p:cNvPr id="27" name="Oval 26"/>
          <p:cNvSpPr/>
          <p:nvPr/>
        </p:nvSpPr>
        <p:spPr>
          <a:xfrm>
            <a:off x="7177463" y="4833926"/>
            <a:ext cx="1207263"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black"/>
                </a:solidFill>
              </a:rPr>
              <a:t>Unit Allocations</a:t>
            </a:r>
            <a:endParaRPr lang="en-US" sz="1100" b="1" dirty="0">
              <a:solidFill>
                <a:prstClr val="black"/>
              </a:solidFill>
            </a:endParaRPr>
          </a:p>
        </p:txBody>
      </p:sp>
      <p:sp>
        <p:nvSpPr>
          <p:cNvPr id="28" name="Oval 27"/>
          <p:cNvSpPr/>
          <p:nvPr/>
        </p:nvSpPr>
        <p:spPr>
          <a:xfrm>
            <a:off x="4356463" y="5236762"/>
            <a:ext cx="990600" cy="3810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Area Forecast</a:t>
            </a:r>
            <a:endParaRPr lang="en-US" sz="1100" b="1" dirty="0">
              <a:solidFill>
                <a:prstClr val="white"/>
              </a:solidFill>
            </a:endParaRPr>
          </a:p>
        </p:txBody>
      </p:sp>
      <p:pic>
        <p:nvPicPr>
          <p:cNvPr id="29" name="Picture 28"/>
          <p:cNvPicPr>
            <a:picLocks noChangeAspect="1"/>
          </p:cNvPicPr>
          <p:nvPr/>
        </p:nvPicPr>
        <p:blipFill rotWithShape="1">
          <a:blip r:embed="rId7" cstate="print">
            <a:extLst>
              <a:ext uri="{28A0092B-C50C-407E-A947-70E740481C1C}">
                <a14:useLocalDpi xmlns:a14="http://schemas.microsoft.com/office/drawing/2010/main"/>
              </a:ext>
            </a:extLst>
          </a:blip>
          <a:srcRect r="-3689"/>
          <a:stretch/>
        </p:blipFill>
        <p:spPr>
          <a:xfrm>
            <a:off x="2514600" y="1752600"/>
            <a:ext cx="1600200" cy="1051516"/>
          </a:xfrm>
          <a:prstGeom prst="rect">
            <a:avLst/>
          </a:prstGeom>
        </p:spPr>
      </p:pic>
      <p:pic>
        <p:nvPicPr>
          <p:cNvPr id="30" name="Picture 29" descr="plot_patmos"/>
          <p:cNvPicPr/>
          <p:nvPr/>
        </p:nvPicPr>
        <p:blipFill rotWithShape="1">
          <a:blip r:embed="rId8" cstate="print">
            <a:extLst>
              <a:ext uri="{28A0092B-C50C-407E-A947-70E740481C1C}">
                <a14:useLocalDpi xmlns:a14="http://schemas.microsoft.com/office/drawing/2010/main"/>
              </a:ext>
            </a:extLst>
          </a:blip>
          <a:srcRect/>
          <a:stretch/>
        </p:blipFill>
        <p:spPr bwMode="auto">
          <a:xfrm>
            <a:off x="4312920" y="1828800"/>
            <a:ext cx="1478280" cy="871210"/>
          </a:xfrm>
          <a:prstGeom prst="rect">
            <a:avLst/>
          </a:prstGeom>
          <a:noFill/>
          <a:ln>
            <a:noFill/>
          </a:ln>
        </p:spPr>
      </p:pic>
      <p:pic>
        <p:nvPicPr>
          <p:cNvPr id="31" name="Picture 30"/>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096000" y="1828800"/>
            <a:ext cx="1447800" cy="754470"/>
          </a:xfrm>
          <a:prstGeom prst="rect">
            <a:avLst/>
          </a:prstGeom>
        </p:spPr>
      </p:pic>
      <p:sp>
        <p:nvSpPr>
          <p:cNvPr id="32" name="Oval 31"/>
          <p:cNvSpPr/>
          <p:nvPr/>
        </p:nvSpPr>
        <p:spPr>
          <a:xfrm>
            <a:off x="3314700" y="5179564"/>
            <a:ext cx="1257300" cy="51366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Point Forecast</a:t>
            </a:r>
            <a:endParaRPr lang="en-US" sz="1100" b="1" dirty="0">
              <a:solidFill>
                <a:prstClr val="white"/>
              </a:solidFill>
            </a:endParaRPr>
          </a:p>
        </p:txBody>
      </p:sp>
      <p:sp>
        <p:nvSpPr>
          <p:cNvPr id="33" name="Oval 32"/>
          <p:cNvSpPr/>
          <p:nvPr/>
        </p:nvSpPr>
        <p:spPr>
          <a:xfrm>
            <a:off x="7238999" y="5524500"/>
            <a:ext cx="1084193"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black"/>
                </a:solidFill>
              </a:rPr>
              <a:t>Reserve Estimates</a:t>
            </a:r>
            <a:endParaRPr lang="en-US" sz="1100" b="1" dirty="0">
              <a:solidFill>
                <a:prstClr val="black"/>
              </a:solidFill>
            </a:endParaRPr>
          </a:p>
        </p:txBody>
      </p:sp>
      <p:sp>
        <p:nvSpPr>
          <p:cNvPr id="34" name="Oval 33"/>
          <p:cNvSpPr/>
          <p:nvPr/>
        </p:nvSpPr>
        <p:spPr>
          <a:xfrm>
            <a:off x="8153400" y="5729689"/>
            <a:ext cx="990600" cy="4572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black"/>
                </a:solidFill>
              </a:rPr>
              <a:t>Reserve Analysis</a:t>
            </a:r>
            <a:endParaRPr lang="en-US" sz="1100" b="1" dirty="0">
              <a:solidFill>
                <a:prstClr val="black"/>
              </a:solidFill>
            </a:endParaRPr>
          </a:p>
        </p:txBody>
      </p:sp>
      <p:sp>
        <p:nvSpPr>
          <p:cNvPr id="35" name="Oval 34"/>
          <p:cNvSpPr/>
          <p:nvPr/>
        </p:nvSpPr>
        <p:spPr>
          <a:xfrm>
            <a:off x="5257800" y="4724400"/>
            <a:ext cx="1120140" cy="541754"/>
          </a:xfrm>
          <a:prstGeom prst="ellipse">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prstClr val="white"/>
                </a:solidFill>
              </a:rPr>
              <a:t>Projected Power Production</a:t>
            </a:r>
            <a:endParaRPr lang="en-US" sz="1000" b="1" dirty="0">
              <a:solidFill>
                <a:prstClr val="white"/>
              </a:solidFill>
            </a:endParaRPr>
          </a:p>
        </p:txBody>
      </p:sp>
      <p:sp>
        <p:nvSpPr>
          <p:cNvPr id="36" name="Oval 35"/>
          <p:cNvSpPr/>
          <p:nvPr/>
        </p:nvSpPr>
        <p:spPr>
          <a:xfrm>
            <a:off x="6236463" y="5029200"/>
            <a:ext cx="1108067" cy="57627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Day Ahead Planning</a:t>
            </a:r>
            <a:endParaRPr lang="en-US" sz="1100" b="1" dirty="0">
              <a:solidFill>
                <a:prstClr val="white"/>
              </a:solidFill>
            </a:endParaRPr>
          </a:p>
        </p:txBody>
      </p:sp>
      <p:sp>
        <p:nvSpPr>
          <p:cNvPr id="37" name="Oval 36"/>
          <p:cNvSpPr/>
          <p:nvPr/>
        </p:nvSpPr>
        <p:spPr>
          <a:xfrm>
            <a:off x="6236463" y="5638800"/>
            <a:ext cx="1108067" cy="57627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Real Time Operation</a:t>
            </a:r>
            <a:endParaRPr lang="en-US" sz="1100" b="1" dirty="0">
              <a:solidFill>
                <a:prstClr val="white"/>
              </a:solidFill>
            </a:endParaRPr>
          </a:p>
        </p:txBody>
      </p:sp>
      <p:sp>
        <p:nvSpPr>
          <p:cNvPr id="38" name="Oval 37"/>
          <p:cNvSpPr/>
          <p:nvPr/>
        </p:nvSpPr>
        <p:spPr>
          <a:xfrm>
            <a:off x="5257800" y="5357824"/>
            <a:ext cx="1120140" cy="541754"/>
          </a:xfrm>
          <a:prstGeom prst="ellipse">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prstClr val="white"/>
                </a:solidFill>
              </a:rPr>
              <a:t>Actual Power Production</a:t>
            </a:r>
            <a:endParaRPr lang="en-US" sz="1000" b="1" dirty="0">
              <a:solidFill>
                <a:prstClr val="white"/>
              </a:solidFill>
            </a:endParaRPr>
          </a:p>
        </p:txBody>
      </p:sp>
      <p:sp>
        <p:nvSpPr>
          <p:cNvPr id="39" name="Oval 38"/>
          <p:cNvSpPr/>
          <p:nvPr/>
        </p:nvSpPr>
        <p:spPr>
          <a:xfrm>
            <a:off x="5257800" y="5991248"/>
            <a:ext cx="1120140" cy="541754"/>
          </a:xfrm>
          <a:prstGeom prst="ellipse">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prstClr val="white"/>
                </a:solidFill>
              </a:rPr>
              <a:t>Load Balancing</a:t>
            </a:r>
            <a:endParaRPr lang="en-US" sz="1000" b="1" dirty="0">
              <a:solidFill>
                <a:prstClr val="white"/>
              </a:solidFill>
            </a:endParaRPr>
          </a:p>
        </p:txBody>
      </p:sp>
      <p:sp>
        <p:nvSpPr>
          <p:cNvPr id="40" name="Oval 39"/>
          <p:cNvSpPr/>
          <p:nvPr/>
        </p:nvSpPr>
        <p:spPr>
          <a:xfrm>
            <a:off x="4486002" y="5789679"/>
            <a:ext cx="1175657" cy="437002"/>
          </a:xfrm>
          <a:prstGeom prst="ellipse">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prstClr val="black"/>
                </a:solidFill>
              </a:rPr>
              <a:t>Uncertainty Quant</a:t>
            </a:r>
            <a:endParaRPr lang="en-US" sz="1000" dirty="0">
              <a:solidFill>
                <a:prstClr val="black"/>
              </a:solidFill>
            </a:endParaRPr>
          </a:p>
        </p:txBody>
      </p:sp>
      <p:sp>
        <p:nvSpPr>
          <p:cNvPr id="41" name="Oval 40"/>
          <p:cNvSpPr/>
          <p:nvPr/>
        </p:nvSpPr>
        <p:spPr>
          <a:xfrm>
            <a:off x="4464231" y="4427220"/>
            <a:ext cx="1175657" cy="437002"/>
          </a:xfrm>
          <a:prstGeom prst="ellipse">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prstClr val="black"/>
                </a:solidFill>
              </a:rPr>
              <a:t>Power Conversion</a:t>
            </a:r>
            <a:endParaRPr lang="en-US" sz="1000" dirty="0">
              <a:solidFill>
                <a:prstClr val="black"/>
              </a:solidFill>
            </a:endParaRPr>
          </a:p>
        </p:txBody>
      </p:sp>
      <p:sp>
        <p:nvSpPr>
          <p:cNvPr id="42" name="TextBox 41"/>
          <p:cNvSpPr txBox="1"/>
          <p:nvPr/>
        </p:nvSpPr>
        <p:spPr>
          <a:xfrm>
            <a:off x="6248400" y="6553200"/>
            <a:ext cx="2667000" cy="369332"/>
          </a:xfrm>
          <a:prstGeom prst="rect">
            <a:avLst/>
          </a:prstGeom>
          <a:noFill/>
        </p:spPr>
        <p:txBody>
          <a:bodyPr wrap="square" rtlCol="0">
            <a:spAutoFit/>
          </a:bodyPr>
          <a:lstStyle/>
          <a:p>
            <a:pPr algn="r"/>
            <a:r>
              <a:rPr lang="en-US" dirty="0" smtClean="0">
                <a:solidFill>
                  <a:prstClr val="black"/>
                </a:solidFill>
              </a:rPr>
              <a:t>Inspired by Jeffrey </a:t>
            </a:r>
            <a:r>
              <a:rPr lang="en-US" dirty="0" err="1" smtClean="0">
                <a:solidFill>
                  <a:prstClr val="black"/>
                </a:solidFill>
              </a:rPr>
              <a:t>Lazo</a:t>
            </a:r>
            <a:endParaRPr lang="en-US" dirty="0">
              <a:solidFill>
                <a:prstClr val="black"/>
              </a:solidFill>
            </a:endParaRPr>
          </a:p>
        </p:txBody>
      </p:sp>
    </p:spTree>
    <p:extLst>
      <p:ext uri="{BB962C8B-B14F-4D97-AF65-F5344CB8AC3E}">
        <p14:creationId xmlns:p14="http://schemas.microsoft.com/office/powerpoint/2010/main" val="287026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500"/>
                                        <p:tgtEl>
                                          <p:spTgt spid="4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500"/>
                                        <p:tgtEl>
                                          <p:spTgt spid="3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500"/>
                                        <p:tgtEl>
                                          <p:spTgt spid="3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fade">
                                      <p:cBhvr>
                                        <p:cTn id="87" dur="500"/>
                                        <p:tgtEl>
                                          <p:spTgt spid="3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500"/>
                                        <p:tgtEl>
                                          <p:spTgt spid="27"/>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500"/>
                                        <p:tgtEl>
                                          <p:spTgt spid="33"/>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fade">
                                      <p:cBhvr>
                                        <p:cTn id="100" dur="500"/>
                                        <p:tgtEl>
                                          <p:spTgt spid="2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fade">
                                      <p:cBhvr>
                                        <p:cTn id="10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6" grpId="0" animBg="1"/>
      <p:bldP spid="27" grpId="0" animBg="1"/>
      <p:bldP spid="28"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Highlights</a:t>
            </a:r>
            <a:endParaRPr lang="en-US" dirty="0"/>
          </a:p>
        </p:txBody>
      </p:sp>
      <p:sp>
        <p:nvSpPr>
          <p:cNvPr id="5" name="Content Placeholder 4"/>
          <p:cNvSpPr>
            <a:spLocks noGrp="1"/>
          </p:cNvSpPr>
          <p:nvPr>
            <p:ph idx="1"/>
          </p:nvPr>
        </p:nvSpPr>
        <p:spPr>
          <a:xfrm>
            <a:off x="38100" y="1295400"/>
            <a:ext cx="9067800" cy="5410200"/>
          </a:xfrm>
        </p:spPr>
        <p:txBody>
          <a:bodyPr>
            <a:normAutofit fontScale="70000" lnSpcReduction="20000"/>
          </a:bodyPr>
          <a:lstStyle/>
          <a:p>
            <a:r>
              <a:rPr lang="en-US" sz="3400" dirty="0" smtClean="0"/>
              <a:t>WRF-Solar improved on Standard WRF by 20-80%</a:t>
            </a:r>
          </a:p>
          <a:p>
            <a:r>
              <a:rPr lang="en-US" sz="3400" dirty="0" smtClean="0"/>
              <a:t>WRF-Solar also important component of </a:t>
            </a:r>
            <a:r>
              <a:rPr lang="en-US" sz="3400" dirty="0" err="1" smtClean="0"/>
              <a:t>NowCast</a:t>
            </a:r>
            <a:r>
              <a:rPr lang="en-US" sz="3400" dirty="0" smtClean="0"/>
              <a:t> system, often best component</a:t>
            </a:r>
          </a:p>
          <a:p>
            <a:r>
              <a:rPr lang="en-US" sz="3400" dirty="0" err="1" smtClean="0"/>
              <a:t>StatCast</a:t>
            </a:r>
            <a:r>
              <a:rPr lang="en-US" sz="3400" dirty="0" smtClean="0"/>
              <a:t>-Cubist can improve upon smart persistence by 37-62% - short range (0-3 </a:t>
            </a:r>
            <a:r>
              <a:rPr lang="en-US" sz="3400" dirty="0" err="1" smtClean="0"/>
              <a:t>hr</a:t>
            </a:r>
            <a:r>
              <a:rPr lang="en-US" sz="3400" dirty="0" smtClean="0"/>
              <a:t>)</a:t>
            </a:r>
          </a:p>
          <a:p>
            <a:r>
              <a:rPr lang="en-US" sz="3400" dirty="0" err="1" smtClean="0"/>
              <a:t>TSICast</a:t>
            </a:r>
            <a:r>
              <a:rPr lang="en-US" sz="3400" dirty="0"/>
              <a:t> </a:t>
            </a:r>
            <a:r>
              <a:rPr lang="en-US" sz="3400" dirty="0" smtClean="0"/>
              <a:t>better than persistence first 15 min – 29-34%</a:t>
            </a:r>
          </a:p>
          <a:p>
            <a:r>
              <a:rPr lang="en-US" sz="3400" dirty="0" smtClean="0"/>
              <a:t>Cloud advection and assimilation methods predict ramps well – </a:t>
            </a:r>
            <a:r>
              <a:rPr lang="en-US" sz="3400" dirty="0" err="1" smtClean="0"/>
              <a:t>Nowcast</a:t>
            </a:r>
            <a:r>
              <a:rPr lang="en-US" sz="3400" dirty="0" smtClean="0"/>
              <a:t> with WRF-Solar-Now</a:t>
            </a:r>
          </a:p>
          <a:p>
            <a:r>
              <a:rPr lang="en-US" sz="3400" dirty="0" err="1" smtClean="0"/>
              <a:t>Nowcast</a:t>
            </a:r>
            <a:r>
              <a:rPr lang="en-US" sz="3400" dirty="0" smtClean="0"/>
              <a:t> improvement 45-53% MAE averaged all conditions, all sites </a:t>
            </a:r>
          </a:p>
          <a:p>
            <a:r>
              <a:rPr lang="en-US" sz="3400" dirty="0" smtClean="0"/>
              <a:t>Saw 47% improvement in prediction at Xcel sites, despite 2016 harder to predict (El Nino)</a:t>
            </a:r>
          </a:p>
          <a:p>
            <a:r>
              <a:rPr lang="en-US" sz="3400" dirty="0" err="1" smtClean="0"/>
              <a:t>DICast</a:t>
            </a:r>
            <a:r>
              <a:rPr lang="en-US" sz="3400" dirty="0" smtClean="0"/>
              <a:t>® improves on best forecast</a:t>
            </a:r>
          </a:p>
          <a:p>
            <a:pPr marL="0" indent="0">
              <a:buNone/>
            </a:pPr>
            <a:r>
              <a:rPr lang="en-US" sz="3400" dirty="0"/>
              <a:t>	</a:t>
            </a:r>
            <a:r>
              <a:rPr lang="en-US" sz="3400" dirty="0" smtClean="0"/>
              <a:t>10-28% MAE</a:t>
            </a:r>
          </a:p>
          <a:p>
            <a:r>
              <a:rPr lang="en-US" sz="3400" dirty="0" err="1" smtClean="0"/>
              <a:t>AnEn</a:t>
            </a:r>
            <a:r>
              <a:rPr lang="en-US" sz="3400" dirty="0" smtClean="0"/>
              <a:t> improves by another 16-96% MAE</a:t>
            </a:r>
          </a:p>
          <a:p>
            <a:r>
              <a:rPr lang="en-US" sz="3400" dirty="0" err="1" smtClean="0"/>
              <a:t>SunCast</a:t>
            </a:r>
            <a:r>
              <a:rPr lang="en-US" sz="3400" dirty="0" smtClean="0"/>
              <a:t> improvement 90% MAE (SMUD)</a:t>
            </a:r>
          </a:p>
          <a:p>
            <a:endParaRPr lang="en-US" dirty="0"/>
          </a:p>
        </p:txBody>
      </p:sp>
      <p:pic>
        <p:nvPicPr>
          <p:cNvPr id="4" name="Picture 3"/>
          <p:cNvPicPr/>
          <p:nvPr/>
        </p:nvPicPr>
        <p:blipFill>
          <a:blip r:embed="rId2" cstate="screen">
            <a:extLst>
              <a:ext uri="{28A0092B-C50C-407E-A947-70E740481C1C}">
                <a14:useLocalDpi xmlns:a14="http://schemas.microsoft.com/office/drawing/2010/main"/>
              </a:ext>
            </a:extLst>
          </a:blip>
          <a:stretch>
            <a:fillRect/>
          </a:stretch>
        </p:blipFill>
        <p:spPr>
          <a:xfrm>
            <a:off x="6019800" y="4724400"/>
            <a:ext cx="3124200" cy="2142744"/>
          </a:xfrm>
          <a:prstGeom prst="rect">
            <a:avLst/>
          </a:prstGeom>
        </p:spPr>
      </p:pic>
    </p:spTree>
    <p:extLst>
      <p:ext uri="{BB962C8B-B14F-4D97-AF65-F5344CB8AC3E}">
        <p14:creationId xmlns:p14="http://schemas.microsoft.com/office/powerpoint/2010/main" val="23185876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 for Solar </a:t>
            </a:r>
            <a:r>
              <a:rPr lang="en-US" dirty="0" err="1" smtClean="0"/>
              <a:t>Fcsting</a:t>
            </a:r>
            <a:endParaRPr lang="en-US" dirty="0"/>
          </a:p>
        </p:txBody>
      </p:sp>
      <p:sp>
        <p:nvSpPr>
          <p:cNvPr id="4" name="Rectangle 1"/>
          <p:cNvSpPr>
            <a:spLocks noGrp="1" noChangeArrowheads="1"/>
          </p:cNvSpPr>
          <p:nvPr>
            <p:ph idx="1"/>
          </p:nvPr>
        </p:nvSpPr>
        <p:spPr bwMode="auto">
          <a:xfrm>
            <a:off x="152400" y="1034534"/>
            <a:ext cx="8412480" cy="609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defTabSz="914400" eaLnBrk="0" fontAlgn="base" hangingPunct="0">
              <a:spcBef>
                <a:spcPct val="0"/>
              </a:spcBef>
              <a:spcAft>
                <a:spcPct val="0"/>
              </a:spcAft>
            </a:pPr>
            <a:r>
              <a:rPr kumimoji="0" lang="en-US" altLang="en-US" sz="2400" b="0" i="0" u="none" strike="noStrike" cap="none" normalizeH="0" baseline="0" dirty="0" smtClean="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Blend various component models or systems together with machine learning. </a:t>
            </a:r>
          </a:p>
          <a:p>
            <a:pPr defTabSz="914400" eaLnBrk="0" fontAlgn="base" hangingPunct="0">
              <a:spcBef>
                <a:spcPct val="0"/>
              </a:spcBef>
              <a:spcAft>
                <a:spcPct val="0"/>
              </a:spcAft>
            </a:pPr>
            <a:r>
              <a:rPr kumimoji="0" lang="en-US" altLang="en-US" sz="2400" b="0" i="0" u="none" strike="noStrike" cap="none" normalizeH="0" baseline="0" dirty="0" smtClean="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Use a base NWP model enhanced and tuned for the purpose. </a:t>
            </a:r>
          </a:p>
          <a:p>
            <a:pPr defTabSz="914400" eaLnBrk="0" fontAlgn="base" hangingPunct="0">
              <a:spcBef>
                <a:spcPct val="0"/>
              </a:spcBef>
              <a:spcAft>
                <a:spcPct val="0"/>
              </a:spcAft>
            </a:pPr>
            <a:r>
              <a:rPr kumimoji="0" lang="en-US" altLang="en-US" sz="2400" b="0" i="0" u="none" strike="noStrike" cap="none" normalizeH="0" baseline="0" dirty="0" smtClean="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Include multiple NWP models.</a:t>
            </a:r>
          </a:p>
          <a:p>
            <a:pPr defTabSz="914400" eaLnBrk="0" fontAlgn="base" hangingPunct="0">
              <a:spcBef>
                <a:spcPct val="0"/>
              </a:spcBef>
              <a:spcAft>
                <a:spcPct val="0"/>
              </a:spcAft>
            </a:pPr>
            <a:r>
              <a:rPr kumimoji="0" lang="en-US" altLang="en-US" sz="2400" b="0" i="0" u="none" strike="noStrike" cap="none" normalizeH="0" baseline="0" dirty="0" smtClean="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It is possible to improve upon persistence, even at the very short-range by using methods trained on </a:t>
            </a:r>
            <a:r>
              <a:rPr kumimoji="0" lang="en-US" altLang="en-US" sz="2400" b="0" i="1" u="none" strike="noStrike" cap="none" normalizeH="0" baseline="0" dirty="0" smtClean="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in situ</a:t>
            </a:r>
            <a:r>
              <a:rPr kumimoji="0" lang="en-US" altLang="en-US" sz="2400" b="0" i="0" u="none" strike="noStrike" cap="none" normalizeH="0" baseline="0" dirty="0" smtClean="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 observations.</a:t>
            </a:r>
          </a:p>
          <a:p>
            <a:pPr defTabSz="914400" eaLnBrk="0" fontAlgn="base" hangingPunct="0">
              <a:spcBef>
                <a:spcPct val="0"/>
              </a:spcBef>
              <a:spcAft>
                <a:spcPct val="0"/>
              </a:spcAft>
            </a:pPr>
            <a:r>
              <a:rPr lang="en-US" sz="2400" dirty="0"/>
              <a:t>Satellite based cloud advection is useful, but </a:t>
            </a:r>
            <a:r>
              <a:rPr lang="en-US" sz="2400" dirty="0" smtClean="0"/>
              <a:t>tricky. </a:t>
            </a:r>
          </a:p>
          <a:p>
            <a:pPr defTabSz="914400" eaLnBrk="0" fontAlgn="base" hangingPunct="0">
              <a:spcBef>
                <a:spcPct val="0"/>
              </a:spcBef>
              <a:spcAft>
                <a:spcPct val="0"/>
              </a:spcAft>
            </a:pPr>
            <a:r>
              <a:rPr lang="en-US" sz="2400" dirty="0"/>
              <a:t>NWP can be combined with satellite data via assimilation </a:t>
            </a:r>
            <a:r>
              <a:rPr lang="en-US" sz="2400" dirty="0" smtClean="0"/>
              <a:t>for </a:t>
            </a:r>
            <a:r>
              <a:rPr lang="en-US" sz="2400" dirty="0" err="1" smtClean="0"/>
              <a:t>nowcasting</a:t>
            </a:r>
            <a:r>
              <a:rPr lang="en-US" sz="2400" dirty="0" smtClean="0"/>
              <a:t>.</a:t>
            </a:r>
          </a:p>
          <a:p>
            <a:pPr defTabSz="914400" eaLnBrk="0" fontAlgn="base" hangingPunct="0">
              <a:spcBef>
                <a:spcPct val="0"/>
              </a:spcBef>
              <a:spcAft>
                <a:spcPct val="0"/>
              </a:spcAft>
            </a:pPr>
            <a:r>
              <a:rPr kumimoji="0" lang="en-US" altLang="en-US" sz="2400" b="0" i="0" u="none" strike="noStrike" cap="none" normalizeH="0" baseline="0" dirty="0" smtClean="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The analog ensemble approach is helpful for both improving the deterministic blended forecast as well as for producing a probabilistic prediction.</a:t>
            </a:r>
            <a:endParaRPr kumimoji="0" lang="en-US" altLang="en-US" sz="2000" b="0" i="0" u="none" strike="noStrike" cap="none" normalizeH="0" baseline="0" dirty="0" smtClean="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p>
            <a:pPr defTabSz="914400" eaLnBrk="0" fontAlgn="base" hangingPunct="0">
              <a:spcBef>
                <a:spcPct val="0"/>
              </a:spcBef>
              <a:spcAft>
                <a:spcPct val="0"/>
              </a:spcAft>
            </a:pPr>
            <a:r>
              <a:rPr kumimoji="0" lang="en-US" altLang="en-US" sz="2400" b="0" i="0" u="none" strike="noStrike" cap="none" normalizeH="0" baseline="0" dirty="0" smtClean="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An empirical power </a:t>
            </a:r>
            <a:r>
              <a:rPr lang="en-US" altLang="en-US" sz="2400" dirty="0">
                <a:latin typeface="Calibri" panose="020F0502020204030204" pitchFamily="34" charset="0"/>
                <a:ea typeface="MS Mincho" panose="02020609040205080304" pitchFamily="49" charset="-128"/>
                <a:cs typeface="Times New Roman" panose="02020603050405020304" pitchFamily="18" charset="0"/>
              </a:rPr>
              <a:t>conversion method</a:t>
            </a:r>
            <a:endParaRPr kumimoji="0" lang="en-US" altLang="en-US" sz="2400" b="0" i="0" u="none" strike="noStrike" cap="none" normalizeH="0" baseline="0" dirty="0" smtClean="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p>
            <a:pPr marL="0" indent="0" defTabSz="914400" eaLnBrk="0" fontAlgn="base" hangingPunct="0">
              <a:spcBef>
                <a:spcPct val="0"/>
              </a:spcBef>
              <a:spcAft>
                <a:spcPct val="0"/>
              </a:spcAft>
              <a:buNone/>
            </a:pPr>
            <a:r>
              <a:rPr kumimoji="0" lang="en-US" altLang="en-US" sz="2400" b="0" i="0" u="none" strike="noStrike" cap="none" normalizeH="0" baseline="0" dirty="0" smtClean="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     viable, even where data limited.</a:t>
            </a:r>
          </a:p>
          <a:p>
            <a:pPr defTabSz="914400" eaLnBrk="0" fontAlgn="base" hangingPunct="0">
              <a:spcBef>
                <a:spcPct val="0"/>
              </a:spcBef>
              <a:spcAft>
                <a:spcPct val="0"/>
              </a:spcAft>
            </a:pPr>
            <a:r>
              <a:rPr kumimoji="0" lang="en-US" altLang="en-US" sz="2400" b="0" i="0" u="none" strike="noStrike" cap="none" normalizeH="0" baseline="0" dirty="0" smtClean="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Enhanced metrics </a:t>
            </a:r>
            <a:r>
              <a:rPr lang="en-US" altLang="en-US" sz="2400" dirty="0" smtClean="0">
                <a:latin typeface="Calibri" panose="020F0502020204030204" pitchFamily="34" charset="0"/>
                <a:ea typeface="MS Mincho" panose="02020609040205080304" pitchFamily="49" charset="-128"/>
                <a:cs typeface="Times New Roman" panose="02020603050405020304" pitchFamily="18" charset="0"/>
              </a:rPr>
              <a:t>necessary</a:t>
            </a:r>
            <a:r>
              <a:rPr kumimoji="0" lang="en-US" altLang="en-US" sz="2400" b="0" i="0" u="none" strike="noStrike" cap="none" normalizeH="0" baseline="0" dirty="0" smtClean="0">
                <a:ln>
                  <a:noFill/>
                </a:ln>
                <a:solidFill>
                  <a:schemeClr val="tx1"/>
                </a:solidFill>
                <a:effectLst/>
                <a:latin typeface="Calibri" panose="020F0502020204030204" pitchFamily="34" charset="0"/>
                <a:ea typeface="MS Mincho" panose="02020609040205080304" pitchFamily="49" charset="-128"/>
                <a:cs typeface="Times New Roman" panose="02020603050405020304" pitchFamily="18" charset="0"/>
              </a:rPr>
              <a:t>.</a:t>
            </a:r>
            <a:endParaRPr kumimoji="0" lang="en-US" altLang="en-US"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Picture 2" descr="D:\haupt\Downloads\IMG_8191.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508214" y="5334000"/>
            <a:ext cx="3635786" cy="1600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7460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38"/>
          <p:cNvSpPr txBox="1">
            <a:spLocks noChangeArrowheads="1"/>
          </p:cNvSpPr>
          <p:nvPr/>
        </p:nvSpPr>
        <p:spPr bwMode="auto">
          <a:xfrm>
            <a:off x="6705642" y="6324600"/>
            <a:ext cx="2152897" cy="523220"/>
          </a:xfrm>
          <a:prstGeom prst="rect">
            <a:avLst/>
          </a:prstGeom>
          <a:noFill/>
          <a:ln w="9525">
            <a:noFill/>
            <a:miter lim="800000"/>
            <a:headEnd/>
            <a:tailEnd/>
          </a:ln>
        </p:spPr>
        <p:txBody>
          <a:bodyPr wrap="none" lIns="91027" tIns="45516" rIns="91027" bIns="45516">
            <a:spAutoFit/>
          </a:bodyPr>
          <a:lstStyle/>
          <a:p>
            <a:r>
              <a:rPr lang="en-US" sz="1400" i="1" dirty="0"/>
              <a:t>Adapted from </a:t>
            </a:r>
            <a:r>
              <a:rPr lang="en-US" sz="1400" i="1" dirty="0" err="1"/>
              <a:t>Ravela</a:t>
            </a:r>
            <a:r>
              <a:rPr lang="en-US" sz="1400" i="1" dirty="0"/>
              <a:t>, 2008</a:t>
            </a:r>
          </a:p>
          <a:p>
            <a:r>
              <a:rPr lang="en-US" sz="1400" i="1" dirty="0" err="1"/>
              <a:t>Auligne</a:t>
            </a:r>
            <a:r>
              <a:rPr lang="en-US" sz="1400" i="1" dirty="0"/>
              <a:t>, 2014</a:t>
            </a:r>
          </a:p>
        </p:txBody>
      </p:sp>
      <p:sp>
        <p:nvSpPr>
          <p:cNvPr id="34" name="Rectangle 33"/>
          <p:cNvSpPr/>
          <p:nvPr/>
        </p:nvSpPr>
        <p:spPr>
          <a:xfrm>
            <a:off x="2514602" y="4648242"/>
            <a:ext cx="1518794" cy="276989"/>
          </a:xfrm>
          <a:prstGeom prst="rect">
            <a:avLst/>
          </a:prstGeom>
        </p:spPr>
        <p:txBody>
          <a:bodyPr wrap="none" lIns="91027" tIns="45516" rIns="91027" bIns="45516">
            <a:spAutoFit/>
          </a:bodyPr>
          <a:lstStyle/>
          <a:p>
            <a:r>
              <a:rPr lang="en-US" sz="1200" b="1" dirty="0">
                <a:solidFill>
                  <a:srgbClr val="008000"/>
                </a:solidFill>
              </a:rPr>
              <a:t>= Physical approach</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57200" y="997332"/>
            <a:ext cx="7132108" cy="5349081"/>
          </a:xfrm>
        </p:spPr>
      </p:pic>
      <p:sp>
        <p:nvSpPr>
          <p:cNvPr id="107" name="Rectangle 2"/>
          <p:cNvSpPr>
            <a:spLocks noGrp="1" noChangeArrowheads="1"/>
          </p:cNvSpPr>
          <p:nvPr>
            <p:ph type="title"/>
          </p:nvPr>
        </p:nvSpPr>
        <p:spPr>
          <a:xfrm>
            <a:off x="762000" y="330200"/>
            <a:ext cx="8001000" cy="533400"/>
          </a:xfrm>
        </p:spPr>
        <p:txBody>
          <a:bodyPr>
            <a:normAutofit fontScale="90000"/>
          </a:bodyPr>
          <a:lstStyle/>
          <a:p>
            <a:pPr eaLnBrk="1" hangingPunct="1"/>
            <a:r>
              <a:rPr lang="en-US" b="1" dirty="0" smtClean="0"/>
              <a:t>Meteorological Prediction</a:t>
            </a:r>
            <a:r>
              <a:rPr lang="en-US" dirty="0" smtClean="0"/>
              <a:t>:</a:t>
            </a:r>
            <a:endParaRPr lang="en-US" dirty="0" smtClean="0">
              <a:solidFill>
                <a:srgbClr val="0000FF"/>
              </a:solidFill>
            </a:endParaRPr>
          </a:p>
        </p:txBody>
      </p:sp>
    </p:spTree>
    <p:extLst>
      <p:ext uri="{BB962C8B-B14F-4D97-AF65-F5344CB8AC3E}">
        <p14:creationId xmlns:p14="http://schemas.microsoft.com/office/powerpoint/2010/main" val="28880321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3" descr="syst1_rev1.t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yst2_rev1.t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1143000" y="3352800"/>
            <a:ext cx="2971800" cy="1219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143000" y="4419600"/>
            <a:ext cx="2971800" cy="5334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057400" y="3962400"/>
            <a:ext cx="2057400" cy="7620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209800" y="5105400"/>
            <a:ext cx="1905000" cy="76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10" name="Picture 9" descr="syst3_rev1.ti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1143000" y="3352800"/>
            <a:ext cx="2971800" cy="1219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143000" y="4419600"/>
            <a:ext cx="2971800" cy="5334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057400" y="3962400"/>
            <a:ext cx="2057400" cy="7620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209800" y="5105400"/>
            <a:ext cx="1905000" cy="76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5" name="Down Arrow 14"/>
          <p:cNvSpPr/>
          <p:nvPr/>
        </p:nvSpPr>
        <p:spPr>
          <a:xfrm>
            <a:off x="4648200" y="3962400"/>
            <a:ext cx="457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6" name="Picture 15" descr="syst4_rev1.tif"/>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p:nvPr/>
        </p:nvCxnSpPr>
        <p:spPr>
          <a:xfrm>
            <a:off x="1143000" y="3352800"/>
            <a:ext cx="2971800" cy="1219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143000" y="4419600"/>
            <a:ext cx="2971800" cy="5334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057400" y="3962400"/>
            <a:ext cx="2057400" cy="7620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209800" y="5105400"/>
            <a:ext cx="1905000" cy="76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1" name="Down Arrow 20"/>
          <p:cNvSpPr/>
          <p:nvPr/>
        </p:nvSpPr>
        <p:spPr>
          <a:xfrm>
            <a:off x="4648200" y="3962400"/>
            <a:ext cx="457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 name="TextBox 1"/>
          <p:cNvSpPr txBox="1"/>
          <p:nvPr/>
        </p:nvSpPr>
        <p:spPr>
          <a:xfrm>
            <a:off x="0" y="-76200"/>
            <a:ext cx="9144000" cy="1107996"/>
          </a:xfrm>
          <a:prstGeom prst="rect">
            <a:avLst/>
          </a:prstGeom>
          <a:noFill/>
        </p:spPr>
        <p:txBody>
          <a:bodyPr>
            <a:spAutoFit/>
          </a:bodyPr>
          <a:lstStyle/>
          <a:p>
            <a:pPr algn="ctr">
              <a:defRPr/>
            </a:pPr>
            <a:r>
              <a:rPr lang="en-US" sz="4000" b="1" dirty="0" smtClean="0">
                <a:solidFill>
                  <a:srgbClr val="000000"/>
                </a:solidFill>
                <a:effectLst>
                  <a:outerShdw blurRad="38100" dist="38100" dir="2700000" algn="tl">
                    <a:srgbClr val="000000">
                      <a:alpha val="43137"/>
                    </a:srgbClr>
                  </a:outerShdw>
                </a:effectLst>
                <a:latin typeface="Arial"/>
                <a:cs typeface="Arial" charset="0"/>
              </a:rPr>
              <a:t>Meeting the Needs:</a:t>
            </a:r>
          </a:p>
          <a:p>
            <a:pPr algn="ctr">
              <a:defRPr/>
            </a:pPr>
            <a:r>
              <a:rPr lang="en-US" sz="2600" b="1" dirty="0" smtClean="0">
                <a:solidFill>
                  <a:srgbClr val="000000"/>
                </a:solidFill>
                <a:latin typeface="Arial"/>
                <a:cs typeface="Arial" charset="0"/>
              </a:rPr>
              <a:t>Seamless Approach to Solar </a:t>
            </a:r>
            <a:r>
              <a:rPr lang="en-US" sz="2600" b="1" dirty="0">
                <a:solidFill>
                  <a:srgbClr val="000000"/>
                </a:solidFill>
                <a:latin typeface="Arial"/>
                <a:cs typeface="Arial" charset="0"/>
              </a:rPr>
              <a:t>Power Forecasting</a:t>
            </a:r>
          </a:p>
        </p:txBody>
      </p:sp>
      <p:sp>
        <p:nvSpPr>
          <p:cNvPr id="94229" name="TextBox 2"/>
          <p:cNvSpPr txBox="1">
            <a:spLocks noChangeArrowheads="1"/>
          </p:cNvSpPr>
          <p:nvPr/>
        </p:nvSpPr>
        <p:spPr bwMode="auto">
          <a:xfrm>
            <a:off x="7924800" y="5867400"/>
            <a:ext cx="45720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b="1">
                <a:solidFill>
                  <a:srgbClr val="330099"/>
                </a:solidFill>
                <a:latin typeface="Arial" pitchFamily="34" charset="0"/>
              </a:defRPr>
            </a:lvl1pPr>
            <a:lvl2pPr marL="742950" indent="-285750" eaLnBrk="0" hangingPunct="0">
              <a:spcBef>
                <a:spcPct val="20000"/>
              </a:spcBef>
              <a:buChar char="–"/>
              <a:defRPr sz="2000">
                <a:solidFill>
                  <a:srgbClr val="330099"/>
                </a:solidFill>
                <a:latin typeface="Helvetica" pitchFamily="34" charset="0"/>
                <a:cs typeface="Helvetica" pitchFamily="34" charset="0"/>
              </a:defRPr>
            </a:lvl2pPr>
            <a:lvl3pPr marL="1143000" indent="-228600" eaLnBrk="0" hangingPunct="0">
              <a:spcBef>
                <a:spcPct val="20000"/>
              </a:spcBef>
              <a:buChar char="•"/>
              <a:defRPr>
                <a:solidFill>
                  <a:srgbClr val="330099"/>
                </a:solidFill>
                <a:latin typeface="Times New Roman" pitchFamily="18" charset="0"/>
                <a:cs typeface="Helvetica" pitchFamily="34" charset="0"/>
              </a:defRPr>
            </a:lvl3pPr>
            <a:lvl4pPr marL="1600200" indent="-228600" eaLnBrk="0" hangingPunct="0">
              <a:spcBef>
                <a:spcPct val="20000"/>
              </a:spcBef>
              <a:buChar char="–"/>
              <a:defRPr sz="1600">
                <a:solidFill>
                  <a:srgbClr val="330099"/>
                </a:solidFill>
                <a:latin typeface="Helvetica" pitchFamily="34" charset="0"/>
                <a:cs typeface="Helvetica" pitchFamily="34" charset="0"/>
              </a:defRPr>
            </a:lvl4pPr>
            <a:lvl5pPr marL="2057400" indent="-228600" eaLnBrk="0" hangingPunct="0">
              <a:spcBef>
                <a:spcPct val="20000"/>
              </a:spcBef>
              <a:buChar char="»"/>
              <a:defRPr sz="1600">
                <a:solidFill>
                  <a:srgbClr val="330099"/>
                </a:solidFill>
                <a:latin typeface="Helvetica" pitchFamily="34" charset="0"/>
                <a:cs typeface="Helvetica" pitchFamily="34" charset="0"/>
              </a:defRPr>
            </a:lvl5pPr>
            <a:lvl6pPr marL="2514600" indent="-228600" eaLnBrk="0" fontAlgn="base" hangingPunct="0">
              <a:spcBef>
                <a:spcPct val="20000"/>
              </a:spcBef>
              <a:spcAft>
                <a:spcPct val="0"/>
              </a:spcAft>
              <a:buChar char="»"/>
              <a:defRPr sz="1600">
                <a:solidFill>
                  <a:srgbClr val="330099"/>
                </a:solidFill>
                <a:latin typeface="Helvetica" pitchFamily="34" charset="0"/>
                <a:cs typeface="Helvetica" pitchFamily="34" charset="0"/>
              </a:defRPr>
            </a:lvl6pPr>
            <a:lvl7pPr marL="2971800" indent="-228600" eaLnBrk="0" fontAlgn="base" hangingPunct="0">
              <a:spcBef>
                <a:spcPct val="20000"/>
              </a:spcBef>
              <a:spcAft>
                <a:spcPct val="0"/>
              </a:spcAft>
              <a:buChar char="»"/>
              <a:defRPr sz="1600">
                <a:solidFill>
                  <a:srgbClr val="330099"/>
                </a:solidFill>
                <a:latin typeface="Helvetica" pitchFamily="34" charset="0"/>
                <a:cs typeface="Helvetica" pitchFamily="34" charset="0"/>
              </a:defRPr>
            </a:lvl7pPr>
            <a:lvl8pPr marL="3429000" indent="-228600" eaLnBrk="0" fontAlgn="base" hangingPunct="0">
              <a:spcBef>
                <a:spcPct val="20000"/>
              </a:spcBef>
              <a:spcAft>
                <a:spcPct val="0"/>
              </a:spcAft>
              <a:buChar char="»"/>
              <a:defRPr sz="1600">
                <a:solidFill>
                  <a:srgbClr val="330099"/>
                </a:solidFill>
                <a:latin typeface="Helvetica" pitchFamily="34" charset="0"/>
                <a:cs typeface="Helvetica" pitchFamily="34" charset="0"/>
              </a:defRPr>
            </a:lvl8pPr>
            <a:lvl9pPr marL="3886200" indent="-228600" eaLnBrk="0" fontAlgn="base" hangingPunct="0">
              <a:spcBef>
                <a:spcPct val="20000"/>
              </a:spcBef>
              <a:spcAft>
                <a:spcPct val="0"/>
              </a:spcAft>
              <a:buChar char="»"/>
              <a:defRPr sz="1600">
                <a:solidFill>
                  <a:srgbClr val="330099"/>
                </a:solidFill>
                <a:latin typeface="Helvetica" pitchFamily="34" charset="0"/>
                <a:cs typeface="Helvetica" pitchFamily="34" charset="0"/>
              </a:defRPr>
            </a:lvl9pPr>
          </a:lstStyle>
          <a:p>
            <a:pPr eaLnBrk="1" hangingPunct="1">
              <a:spcBef>
                <a:spcPct val="0"/>
              </a:spcBef>
              <a:buFontTx/>
              <a:buNone/>
            </a:pPr>
            <a:r>
              <a:rPr lang="en-US" altLang="en-US" sz="1600" b="0">
                <a:solidFill>
                  <a:prstClr val="black"/>
                </a:solidFill>
              </a:rPr>
              <a:t>48</a:t>
            </a:r>
          </a:p>
        </p:txBody>
      </p:sp>
    </p:spTree>
    <p:extLst>
      <p:ext uri="{BB962C8B-B14F-4D97-AF65-F5344CB8AC3E}">
        <p14:creationId xmlns:p14="http://schemas.microsoft.com/office/powerpoint/2010/main" val="3714564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0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0"/>
                                        <p:tgtEl>
                                          <p:spTgt spid="13"/>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0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000"/>
                                        <p:tgtEl>
                                          <p:spTgt spid="1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2000"/>
                                        <p:tgtEl>
                                          <p:spTgt spid="16"/>
                                        </p:tgtEl>
                                      </p:cBhvr>
                                    </p:animEffect>
                                  </p:child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2000"/>
                                        <p:tgtEl>
                                          <p:spTgt spid="17"/>
                                        </p:tgtEl>
                                      </p:cBhvr>
                                    </p:animEffect>
                                  </p:childTnLst>
                                </p:cTn>
                              </p:par>
                              <p:par>
                                <p:cTn id="52" presetID="10"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2000"/>
                                        <p:tgtEl>
                                          <p:spTgt spid="18"/>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000"/>
                                        <p:tgtEl>
                                          <p:spTgt spid="19"/>
                                        </p:tgtEl>
                                      </p:cBhvr>
                                    </p:animEffect>
                                  </p:childTnLst>
                                </p:cTn>
                              </p:par>
                              <p:par>
                                <p:cTn id="58" presetID="10"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2000"/>
                                        <p:tgtEl>
                                          <p:spTgt spid="2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2000"/>
                                        <p:tgtEl>
                                          <p:spTgt spid="21"/>
                                        </p:tgtEl>
                                      </p:cBhvr>
                                    </p:animEffect>
                                  </p:childTnLst>
                                </p:cTn>
                              </p:par>
                              <p:par>
                                <p:cTn id="64" presetID="10" presetClass="entr" presetSubtype="0"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2000"/>
                                        <p:tgtEl>
                                          <p:spTgt spid="17"/>
                                        </p:tgtEl>
                                      </p:cBhvr>
                                    </p:animEffect>
                                  </p:childTnLst>
                                </p:cTn>
                              </p:par>
                              <p:par>
                                <p:cTn id="67" presetID="10"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2000"/>
                                        <p:tgtEl>
                                          <p:spTgt spid="18"/>
                                        </p:tgtEl>
                                      </p:cBhvr>
                                    </p:animEffect>
                                  </p:childTnLst>
                                </p:cTn>
                              </p:par>
                              <p:par>
                                <p:cTn id="70" presetID="10" presetClass="entr" presetSubtype="0" fill="hold"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2000"/>
                                        <p:tgtEl>
                                          <p:spTgt spid="19"/>
                                        </p:tgtEl>
                                      </p:cBhvr>
                                    </p:animEffect>
                                  </p:childTnLst>
                                </p:cTn>
                              </p:par>
                              <p:par>
                                <p:cTn id="73" presetID="10" presetClass="entr" presetSubtype="0"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2000"/>
                                        <p:tgtEl>
                                          <p:spTgt spid="20"/>
                                        </p:tgtEl>
                                      </p:cBhvr>
                                    </p:animEffect>
                                  </p:childTnLst>
                                </p:cTn>
                              </p:par>
                              <p:par>
                                <p:cTn id="76" presetID="10" presetClass="entr" presetSubtype="0" fill="hold" grpId="1"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Forecasting System</a:t>
            </a:r>
            <a:endParaRPr lang="en-US" dirty="0"/>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t="17216" b="13017"/>
          <a:stretch/>
        </p:blipFill>
        <p:spPr>
          <a:xfrm>
            <a:off x="165947" y="1828800"/>
            <a:ext cx="8591973" cy="4495800"/>
          </a:xfrm>
        </p:spPr>
      </p:pic>
    </p:spTree>
    <p:extLst>
      <p:ext uri="{BB962C8B-B14F-4D97-AF65-F5344CB8AC3E}">
        <p14:creationId xmlns:p14="http://schemas.microsoft.com/office/powerpoint/2010/main" val="942381109"/>
      </p:ext>
    </p:extLst>
  </p:cSld>
  <p:clrMapOvr>
    <a:masterClrMapping/>
  </p:clrMapOvr>
  <p:timing>
    <p:tnLst>
      <p:par>
        <p:cTn id="1" dur="indefinite" restart="never" nodeType="tmRoot"/>
      </p:par>
    </p:tnLst>
  </p:timing>
</p:sld>
</file>

<file path=ppt/theme/_rels/theme12.xml.rels><?xml version="1.0" encoding="UTF-8" standalone="yes"?>
<Relationships xmlns="http://schemas.openxmlformats.org/package/2006/relationships"><Relationship Id="rId1" Type="http://schemas.openxmlformats.org/officeDocument/2006/relationships/image" Target="../media/image7.jpeg"/></Relationships>
</file>

<file path=ppt/theme/_rels/theme14.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2_NCAR no symbol">
  <a:themeElements>
    <a:clrScheme name="Custom 1">
      <a:dk1>
        <a:srgbClr val="000000"/>
      </a:dk1>
      <a:lt1>
        <a:srgbClr val="FFFFFF"/>
      </a:lt1>
      <a:dk2>
        <a:srgbClr val="2D2DB9"/>
      </a:dk2>
      <a:lt2>
        <a:srgbClr val="0070C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NCAR no symbol">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NCAR no symbo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NCAR no symbo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CAR no symbo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CAR no symbo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CAR no symbo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CAR no symbo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NCAR no symbo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Solar2">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Apex">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Flow">
  <a:themeElements>
    <a:clrScheme name="Custom 4">
      <a:dk1>
        <a:srgbClr val="D2FFFF"/>
      </a:dk1>
      <a:lt1>
        <a:sysClr val="window" lastClr="FFFFFF"/>
      </a:lt1>
      <a:dk2>
        <a:srgbClr val="6ADAFA"/>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5.xml><?xml version="1.0" encoding="utf-8"?>
<a:theme xmlns:a="http://schemas.openxmlformats.org/drawingml/2006/main" name="5_NCAR no symbol">
  <a:themeElements>
    <a:clrScheme name="NCAR no symbo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CAR no symbo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bg1"/>
            </a:solidFill>
            <a:effectLst/>
            <a:latin typeface="Arial" charset="0"/>
          </a:defRPr>
        </a:defPPr>
      </a:lstStyle>
    </a:lnDef>
  </a:objectDefaults>
  <a:extraClrSchemeLst>
    <a:extraClrScheme>
      <a:clrScheme name="NCAR no symbo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CAR no symbo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AR no symbo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AR no symbo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AR no symbo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AR no symbo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CAR no symbo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NCAR no symbol">
  <a:themeElements>
    <a:clrScheme name="3_NCAR no symbo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NCAR no symbol">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bg1"/>
            </a:solidFill>
            <a:effectLst/>
            <a:latin typeface="Arial" charset="0"/>
          </a:defRPr>
        </a:defPPr>
      </a:lstStyle>
    </a:lnDef>
  </a:objectDefaults>
  <a:extraClrSchemeLst>
    <a:extraClrScheme>
      <a:clrScheme name="3_NCAR no symbo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NCAR no symbo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NCAR no symbo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NCAR no symbo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NCAR no symbo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NCAR no symbo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NCAR no symbo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olar2">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olar2">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Solar2">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Solar2">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NCAR no symbol">
  <a:themeElements>
    <a:clrScheme name="Custom 1">
      <a:dk1>
        <a:srgbClr val="000000"/>
      </a:dk1>
      <a:lt1>
        <a:srgbClr val="FFFFFF"/>
      </a:lt1>
      <a:dk2>
        <a:srgbClr val="2D2DB9"/>
      </a:dk2>
      <a:lt2>
        <a:srgbClr val="0070C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NCAR no symbol">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NCAR no symbo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NCAR no symbo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CAR no symbo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CAR no symbo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CAR no symbo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CAR no symbo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NCAR no symbo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Solar2">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4">
    <a:dk1>
      <a:srgbClr val="D2FFFF"/>
    </a:dk1>
    <a:lt1>
      <a:sysClr val="window" lastClr="FFFFFF"/>
    </a:lt1>
    <a:dk2>
      <a:srgbClr val="6ADAFA"/>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Custom 4">
    <a:dk1>
      <a:srgbClr val="D2FFFF"/>
    </a:dk1>
    <a:lt1>
      <a:sysClr val="window" lastClr="FFFFFF"/>
    </a:lt1>
    <a:dk2>
      <a:srgbClr val="6ADAFA"/>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15010</TotalTime>
  <Words>3066</Words>
  <Application>Microsoft Office PowerPoint</Application>
  <PresentationFormat>On-screen Show (4:3)</PresentationFormat>
  <Paragraphs>628</Paragraphs>
  <Slides>61</Slides>
  <Notes>20</Notes>
  <HiddenSlides>1</HiddenSlides>
  <MMClips>2</MMClips>
  <ScaleCrop>false</ScaleCrop>
  <HeadingPairs>
    <vt:vector size="8" baseType="variant">
      <vt:variant>
        <vt:lpstr>Fonts Used</vt:lpstr>
      </vt:variant>
      <vt:variant>
        <vt:i4>16</vt:i4>
      </vt:variant>
      <vt:variant>
        <vt:lpstr>Theme</vt:lpstr>
      </vt:variant>
      <vt:variant>
        <vt:i4>18</vt:i4>
      </vt:variant>
      <vt:variant>
        <vt:lpstr>Embedded OLE Servers</vt:lpstr>
      </vt:variant>
      <vt:variant>
        <vt:i4>3</vt:i4>
      </vt:variant>
      <vt:variant>
        <vt:lpstr>Slide Titles</vt:lpstr>
      </vt:variant>
      <vt:variant>
        <vt:i4>61</vt:i4>
      </vt:variant>
    </vt:vector>
  </HeadingPairs>
  <TitlesOfParts>
    <vt:vector size="98" baseType="lpstr">
      <vt:lpstr>ＭＳ Ｐゴシック</vt:lpstr>
      <vt:lpstr>宋体</vt:lpstr>
      <vt:lpstr>Arial</vt:lpstr>
      <vt:lpstr>Arial Black</vt:lpstr>
      <vt:lpstr>Book Antiqua</vt:lpstr>
      <vt:lpstr>Calibri</vt:lpstr>
      <vt:lpstr>Constantia</vt:lpstr>
      <vt:lpstr>Helvetica</vt:lpstr>
      <vt:lpstr>Lucida Sans</vt:lpstr>
      <vt:lpstr>MS Mincho</vt:lpstr>
      <vt:lpstr>Tahoma</vt:lpstr>
      <vt:lpstr>Times New Roman</vt:lpstr>
      <vt:lpstr>Verdana</vt:lpstr>
      <vt:lpstr>Wingdings</vt:lpstr>
      <vt:lpstr>Wingdings 2</vt:lpstr>
      <vt:lpstr>Wingdings 3</vt:lpstr>
      <vt:lpstr>2_NCAR no symbol</vt:lpstr>
      <vt:lpstr>Solar2</vt:lpstr>
      <vt:lpstr>1_Solar2</vt:lpstr>
      <vt:lpstr>2_Solar2</vt:lpstr>
      <vt:lpstr>3_Solar2</vt:lpstr>
      <vt:lpstr>3_NCAR no symbol</vt:lpstr>
      <vt:lpstr>5_Office Theme</vt:lpstr>
      <vt:lpstr>2_Office Theme</vt:lpstr>
      <vt:lpstr>4_Solar2</vt:lpstr>
      <vt:lpstr>1_Office Theme</vt:lpstr>
      <vt:lpstr>5_Solar2</vt:lpstr>
      <vt:lpstr>Apex</vt:lpstr>
      <vt:lpstr>6_Office Theme</vt:lpstr>
      <vt:lpstr>Flow</vt:lpstr>
      <vt:lpstr>5_NCAR no symbol</vt:lpstr>
      <vt:lpstr>7_NCAR no symbol</vt:lpstr>
      <vt:lpstr>3_Office Theme</vt:lpstr>
      <vt:lpstr>Office Theme</vt:lpstr>
      <vt:lpstr>Equation</vt:lpstr>
      <vt:lpstr>Chart</vt:lpstr>
      <vt:lpstr>Document</vt:lpstr>
      <vt:lpstr>PowerPoint Presentation</vt:lpstr>
      <vt:lpstr>Outline</vt:lpstr>
      <vt:lpstr>It Takes a Community</vt:lpstr>
      <vt:lpstr>Industry Needs for Renewable Energy Forecasts</vt:lpstr>
      <vt:lpstr>Industry Needs for Renewable Energy Forecasts</vt:lpstr>
      <vt:lpstr>Value Chain:  What is the value of solar power forecasting? </vt:lpstr>
      <vt:lpstr>Meteorological Prediction:</vt:lpstr>
      <vt:lpstr>PowerPoint Presentation</vt:lpstr>
      <vt:lpstr>Forecasting System</vt:lpstr>
      <vt:lpstr>Atmospheric Modeling  Numerical Weather Prediction</vt:lpstr>
      <vt:lpstr>Dynamic Meteorology</vt:lpstr>
      <vt:lpstr>Quality Assurance in Atmospheric Modeling</vt:lpstr>
      <vt:lpstr>Physical Parameterizations</vt:lpstr>
      <vt:lpstr>WRF (Weather Research &amp; Forecasting) Model Physics</vt:lpstr>
      <vt:lpstr>Different Schemes, Different Results</vt:lpstr>
      <vt:lpstr>Opportunities for prediction</vt:lpstr>
      <vt:lpstr>Value of high-resolution  regional model</vt:lpstr>
      <vt:lpstr>Snowpack in Central Rockies:  too little at high elevation and melts three months too early at coarse resolution</vt:lpstr>
      <vt:lpstr>PowerPoint Presentation</vt:lpstr>
      <vt:lpstr>PowerPoint Presentation</vt:lpstr>
      <vt:lpstr>Application of Forecasting:  Solar Power</vt:lpstr>
      <vt:lpstr>WRF-Solar CLOUD-RADIATION-AEROSOL  INTERACTION</vt:lpstr>
      <vt:lpstr>Assimilation provides best ICs</vt:lpstr>
      <vt:lpstr>PowerPoint Presentation</vt:lpstr>
      <vt:lpstr>PowerPoint Presentation</vt:lpstr>
      <vt:lpstr>PowerPoint Presentation</vt:lpstr>
      <vt:lpstr>PowerPoint Presentation</vt:lpstr>
      <vt:lpstr>Wind Energy Ramp Event Nowcasting</vt:lpstr>
      <vt:lpstr>Nowcast System for Solar Power</vt:lpstr>
      <vt:lpstr>Some Models Employ AI: StatCast</vt:lpstr>
      <vt:lpstr>Sky Imager Forecast</vt:lpstr>
      <vt:lpstr>Satellite-Based Forecasting CIRACast - Attention to Details</vt:lpstr>
      <vt:lpstr>MADCast Multi-sensor Advective Diffusive foreCast</vt:lpstr>
      <vt:lpstr>Quantify Value - Metrics</vt:lpstr>
      <vt:lpstr>NowCast Performance</vt:lpstr>
      <vt:lpstr>SunCast Performance – Day Ahead</vt:lpstr>
      <vt:lpstr>PowerPoint Presentation</vt:lpstr>
      <vt:lpstr>PowerPoint Presentation</vt:lpstr>
      <vt:lpstr>Power Conversion</vt:lpstr>
      <vt:lpstr>PowerPoint Presentation</vt:lpstr>
      <vt:lpstr>Probabilistic Prediction</vt:lpstr>
      <vt:lpstr>PowerPoint Presentation</vt:lpstr>
      <vt:lpstr>PowerPoint Presentation</vt:lpstr>
      <vt:lpstr>What if we had only one member? Analog Prediction</vt:lpstr>
      <vt:lpstr>PowerPoint Presentation</vt:lpstr>
      <vt:lpstr>Icing Forecasting System ExWx Provides Categorical Forecast of Icing</vt:lpstr>
      <vt:lpstr>PowerPoint Presentation</vt:lpstr>
      <vt:lpstr>Engineering the System</vt:lpstr>
      <vt:lpstr>PowerPoint Presentation</vt:lpstr>
      <vt:lpstr>Valuation</vt:lpstr>
      <vt:lpstr>PowerPoint Presentation</vt:lpstr>
      <vt:lpstr>GRAFS</vt:lpstr>
      <vt:lpstr>GRAFS</vt:lpstr>
      <vt:lpstr>Summary</vt:lpstr>
      <vt:lpstr>PowerPoint Presentation</vt:lpstr>
      <vt:lpstr>PowerPoint Presentation</vt:lpstr>
      <vt:lpstr>StatCast</vt:lpstr>
      <vt:lpstr>Regime-Dependent Statcast</vt:lpstr>
      <vt:lpstr>PowerPoint Presentation</vt:lpstr>
      <vt:lpstr>Some Highlights</vt:lpstr>
      <vt:lpstr>Recommendations for Solar Fcsting</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Brant Foote</dc:creator>
  <cp:lastModifiedBy>Sue Haupt</cp:lastModifiedBy>
  <cp:revision>886</cp:revision>
  <cp:lastPrinted>2014-03-19T00:19:32Z</cp:lastPrinted>
  <dcterms:created xsi:type="dcterms:W3CDTF">2011-03-16T02:21:06Z</dcterms:created>
  <dcterms:modified xsi:type="dcterms:W3CDTF">2018-05-17T02:47:24Z</dcterms:modified>
</cp:coreProperties>
</file>