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6.tif" ContentType="image/tif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65.tif" ContentType="image/tiff"/>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42"/>
  </p:notesMasterIdLst>
  <p:handoutMasterIdLst>
    <p:handoutMasterId r:id="rId43"/>
  </p:handoutMasterIdLst>
  <p:sldIdLst>
    <p:sldId id="256" r:id="rId3"/>
    <p:sldId id="364" r:id="rId4"/>
    <p:sldId id="261" r:id="rId5"/>
    <p:sldId id="365" r:id="rId6"/>
    <p:sldId id="473" r:id="rId7"/>
    <p:sldId id="469" r:id="rId8"/>
    <p:sldId id="470" r:id="rId9"/>
    <p:sldId id="349" r:id="rId10"/>
    <p:sldId id="472" r:id="rId11"/>
    <p:sldId id="281" r:id="rId12"/>
    <p:sldId id="328" r:id="rId13"/>
    <p:sldId id="263" r:id="rId14"/>
    <p:sldId id="264" r:id="rId15"/>
    <p:sldId id="265" r:id="rId16"/>
    <p:sldId id="271" r:id="rId17"/>
    <p:sldId id="266" r:id="rId18"/>
    <p:sldId id="269" r:id="rId19"/>
    <p:sldId id="354" r:id="rId20"/>
    <p:sldId id="361" r:id="rId21"/>
    <p:sldId id="316" r:id="rId22"/>
    <p:sldId id="363" r:id="rId23"/>
    <p:sldId id="340" r:id="rId24"/>
    <p:sldId id="351" r:id="rId25"/>
    <p:sldId id="272" r:id="rId26"/>
    <p:sldId id="314" r:id="rId27"/>
    <p:sldId id="315" r:id="rId28"/>
    <p:sldId id="350" r:id="rId29"/>
    <p:sldId id="319" r:id="rId30"/>
    <p:sldId id="318" r:id="rId31"/>
    <p:sldId id="321" r:id="rId32"/>
    <p:sldId id="322" r:id="rId33"/>
    <p:sldId id="323" r:id="rId34"/>
    <p:sldId id="475" r:id="rId35"/>
    <p:sldId id="299" r:id="rId36"/>
    <p:sldId id="474" r:id="rId37"/>
    <p:sldId id="337" r:id="rId38"/>
    <p:sldId id="283" r:id="rId39"/>
    <p:sldId id="285" r:id="rId40"/>
    <p:sldId id="47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guide id="3" orient="horz" pos="40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 Buontempo" initials="CB" lastIdx="1" clrIdx="0">
    <p:extLst>
      <p:ext uri="{19B8F6BF-5375-455C-9EA6-DF929625EA0E}">
        <p15:presenceInfo xmlns:p15="http://schemas.microsoft.com/office/powerpoint/2012/main" userId="Carlo Buontemp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333"/>
    <a:srgbClr val="E68323"/>
    <a:srgbClr val="6C8AAF"/>
    <a:srgbClr val="2F3E4F"/>
    <a:srgbClr val="839DB2"/>
    <a:srgbClr val="943B3D"/>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79941" autoAdjust="0"/>
  </p:normalViewPr>
  <p:slideViewPr>
    <p:cSldViewPr snapToGrid="0" snapToObjects="1" showGuides="1">
      <p:cViewPr varScale="1">
        <p:scale>
          <a:sx n="117" d="100"/>
          <a:sy n="117" d="100"/>
        </p:scale>
        <p:origin x="280" y="184"/>
      </p:cViewPr>
      <p:guideLst>
        <p:guide orient="horz" pos="2160"/>
        <p:guide pos="3839"/>
        <p:guide orient="horz" pos="4080"/>
      </p:guideLst>
    </p:cSldViewPr>
  </p:slideViewPr>
  <p:outlineViewPr>
    <p:cViewPr>
      <p:scale>
        <a:sx n="33" d="100"/>
        <a:sy n="33" d="100"/>
      </p:scale>
      <p:origin x="0" y="-11968"/>
    </p:cViewPr>
  </p:outlineViewPr>
  <p:notesTextViewPr>
    <p:cViewPr>
      <p:scale>
        <a:sx n="100" d="100"/>
        <a:sy n="100" d="100"/>
      </p:scale>
      <p:origin x="0" y="0"/>
    </p:cViewPr>
  </p:notesTextViewPr>
  <p:sorterViewPr>
    <p:cViewPr>
      <p:scale>
        <a:sx n="136" d="100"/>
        <a:sy n="136" d="100"/>
      </p:scale>
      <p:origin x="0" y="-1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1A7-8A0E-BC4A-B507-BC9FBEDEB94D}" type="datetime1">
              <a:rPr lang="en-US" smtClean="0"/>
              <a:pPr/>
              <a:t>5/14/18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2161610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BA50B-6875-0F43-A70A-41BA2A188017}" type="datetime1">
              <a:rPr lang="en-US" smtClean="0"/>
              <a:pPr/>
              <a:t>5/14/18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31222089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a:defRPr>
                <a:latin typeface="Calibri"/>
                <a:ea typeface="Calibri"/>
                <a:cs typeface="Calibri"/>
                <a:sym typeface="Calibri"/>
              </a:defRPr>
            </a:pPr>
            <a:r>
              <a:t>Hello, I am Carlo Buontempo </a:t>
            </a:r>
          </a:p>
          <a:p>
            <a:pPr>
              <a:defRPr>
                <a:latin typeface="Calibri"/>
                <a:ea typeface="Calibri"/>
                <a:cs typeface="Calibri"/>
                <a:sym typeface="Calibri"/>
              </a:defRPr>
            </a:pPr>
            <a:r>
              <a:t>I am a physicist by training, I have worked on climate change adaptation and cliamter services for the best part of the last 10 years. Now I lead something called the Sectoral Information System of Copernicus Climate Change Service. </a:t>
            </a:r>
          </a:p>
          <a:p>
            <a:pPr>
              <a:defRPr>
                <a:latin typeface="Calibri"/>
                <a:ea typeface="Calibri"/>
                <a:cs typeface="Calibri"/>
                <a:sym typeface="Calibri"/>
              </a:defRPr>
            </a:pPr>
            <a:endParaRPr/>
          </a:p>
          <a:p>
            <a:pPr>
              <a:defRPr>
                <a:latin typeface="Calibri"/>
                <a:ea typeface="Calibri"/>
                <a:cs typeface="Calibri"/>
                <a:sym typeface="Calibri"/>
              </a:defRPr>
            </a:pPr>
            <a:r>
              <a:t>Effectively I am here today to tell you all you have always wanted know about Copernicus Climate Change Service but never dared asking. </a:t>
            </a:r>
          </a:p>
          <a:p>
            <a:pPr>
              <a:defRPr>
                <a:latin typeface="Calibri"/>
                <a:ea typeface="Calibri"/>
                <a:cs typeface="Calibri"/>
                <a:sym typeface="Calibri"/>
              </a:defRPr>
            </a:pPr>
            <a:endParaRPr/>
          </a:p>
          <a:p>
            <a:pPr>
              <a:defRPr>
                <a:latin typeface="Calibri"/>
                <a:ea typeface="Calibri"/>
                <a:cs typeface="Calibri"/>
                <a:sym typeface="Calibri"/>
              </a:defRPr>
            </a:pPr>
            <a:endParaRPr/>
          </a:p>
          <a:p>
            <a:pPr>
              <a:defRPr>
                <a:latin typeface="Calibri"/>
                <a:ea typeface="Calibri"/>
                <a:cs typeface="Calibri"/>
                <a:sym typeface="Calibri"/>
              </a:defRPr>
            </a:pPr>
            <a:r>
              <a:t>But before I do that let me ask YOU some questions:…</a:t>
            </a:r>
          </a:p>
        </p:txBody>
      </p:sp>
    </p:spTree>
    <p:extLst>
      <p:ext uri="{BB962C8B-B14F-4D97-AF65-F5344CB8AC3E}">
        <p14:creationId xmlns:p14="http://schemas.microsoft.com/office/powerpoint/2010/main" val="91929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p:cNvSpPr>
          <p:nvPr>
            <p:ph type="body"/>
          </p:nvPr>
        </p:nvSpPr>
        <p:spPr>
          <a:xfrm>
            <a:off x="685800" y="4400640"/>
            <a:ext cx="5486040" cy="3600000"/>
          </a:xfrm>
          <a:prstGeom prst="rect">
            <a:avLst/>
          </a:prstGeom>
        </p:spPr>
        <p:txBody>
          <a:bodyPr/>
          <a:lstStyle/>
          <a:p>
            <a:pPr marL="216000" indent="-216000">
              <a:lnSpc>
                <a:spcPct val="100000"/>
              </a:lnSpc>
            </a:pPr>
            <a:r>
              <a:rPr lang="en-GB" sz="2000" b="0" strike="noStrike" spc="-1">
                <a:latin typeface="+mn-lt"/>
                <a:ea typeface="PF Square Sans Pro"/>
              </a:rPr>
              <a:t>Technical challenges:</a:t>
            </a:r>
            <a:endParaRPr lang="en-GB" sz="2000" b="0" strike="noStrike" spc="-1">
              <a:latin typeface="Arial"/>
            </a:endParaRPr>
          </a:p>
          <a:p>
            <a:pPr marL="216000" indent="-216000">
              <a:lnSpc>
                <a:spcPct val="100000"/>
              </a:lnSpc>
            </a:pPr>
            <a:endParaRPr lang="en-GB" sz="20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Diversity</a:t>
            </a:r>
            <a:r>
              <a:rPr lang="en-GB" sz="1600" b="0" strike="noStrike" spc="-1">
                <a:latin typeface="+mn-lt"/>
                <a:ea typeface="PF Square Sans Pro"/>
              </a:rPr>
              <a:t> of users</a:t>
            </a:r>
            <a:endParaRPr lang="en-GB" sz="16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Diversity</a:t>
            </a:r>
            <a:r>
              <a:rPr lang="en-GB" sz="1600" b="0" strike="noStrike" spc="-1">
                <a:latin typeface="+mn-lt"/>
                <a:ea typeface="PF Square Sans Pro"/>
              </a:rPr>
              <a:t> of data sets </a:t>
            </a:r>
            <a:endParaRPr lang="en-GB" sz="1600" b="0" strike="noStrike" spc="-1">
              <a:latin typeface="Arial"/>
            </a:endParaRPr>
          </a:p>
          <a:p>
            <a:pPr marL="743040" lvl="1" indent="-285480">
              <a:lnSpc>
                <a:spcPct val="100000"/>
              </a:lnSpc>
              <a:buClr>
                <a:srgbClr val="000000"/>
              </a:buClr>
              <a:buFont typeface="Wingdings" charset="2"/>
              <a:buChar char=""/>
            </a:pPr>
            <a:r>
              <a:rPr lang="en-GB" sz="1600" b="0" strike="noStrike" spc="-1">
                <a:latin typeface="+mn-lt"/>
                <a:ea typeface="PF Square Sans Pro"/>
              </a:rPr>
              <a:t>Very </a:t>
            </a:r>
            <a:r>
              <a:rPr lang="en-GB" sz="1600" b="1" strike="noStrike" spc="-1">
                <a:latin typeface="+mn-lt"/>
                <a:ea typeface="PF Square Sans Pro"/>
              </a:rPr>
              <a:t>large</a:t>
            </a:r>
            <a:r>
              <a:rPr lang="en-GB" sz="1600" b="0" strike="noStrike" spc="-1">
                <a:latin typeface="+mn-lt"/>
                <a:ea typeface="PF Square Sans Pro"/>
              </a:rPr>
              <a:t> data volumes</a:t>
            </a:r>
            <a:endParaRPr lang="en-GB" sz="1600" b="0" strike="noStrike" spc="-1">
              <a:latin typeface="Arial"/>
            </a:endParaRPr>
          </a:p>
          <a:p>
            <a:pPr marL="743040" lvl="1" indent="-285480">
              <a:lnSpc>
                <a:spcPct val="100000"/>
              </a:lnSpc>
              <a:buClr>
                <a:srgbClr val="000000"/>
              </a:buClr>
              <a:buFont typeface="Wingdings" charset="2"/>
              <a:buChar char=""/>
            </a:pPr>
            <a:r>
              <a:rPr lang="en-GB" sz="1600" b="0" strike="noStrike" spc="-1">
                <a:latin typeface="+mn-lt"/>
                <a:ea typeface="PF Square Sans Pro"/>
              </a:rPr>
              <a:t>Data residing at </a:t>
            </a:r>
            <a:r>
              <a:rPr lang="en-GB" sz="1600" b="1" strike="noStrike" spc="-1">
                <a:latin typeface="+mn-lt"/>
                <a:ea typeface="PF Square Sans Pro"/>
              </a:rPr>
              <a:t>different</a:t>
            </a:r>
            <a:r>
              <a:rPr lang="en-GB" sz="1600" b="0" strike="noStrike" spc="-1">
                <a:latin typeface="+mn-lt"/>
                <a:ea typeface="PF Square Sans Pro"/>
              </a:rPr>
              <a:t> locations</a:t>
            </a:r>
            <a:endParaRPr lang="en-GB" sz="16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Interoperability</a:t>
            </a:r>
            <a:r>
              <a:rPr lang="en-GB" sz="1600" b="0" strike="noStrike" spc="-1">
                <a:latin typeface="+mn-lt"/>
                <a:ea typeface="PF Square Sans Pro"/>
              </a:rPr>
              <a:t>, efficiency</a:t>
            </a:r>
            <a:endParaRPr lang="en-GB" sz="16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User-defined</a:t>
            </a:r>
            <a:r>
              <a:rPr lang="en-GB" sz="1600" b="0" strike="noStrike" spc="-1">
                <a:latin typeface="+mn-lt"/>
                <a:ea typeface="PF Square Sans Pro"/>
              </a:rPr>
              <a:t> workflows</a:t>
            </a:r>
            <a:endParaRPr lang="en-GB" sz="16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Variety</a:t>
            </a:r>
            <a:r>
              <a:rPr lang="en-GB" sz="1600" b="0" strike="noStrike" spc="-1">
                <a:latin typeface="+mn-lt"/>
                <a:ea typeface="PF Square Sans Pro"/>
              </a:rPr>
              <a:t> of presentation methods</a:t>
            </a:r>
            <a:endParaRPr lang="en-GB" sz="1600" b="0" strike="noStrike" spc="-1">
              <a:latin typeface="Arial"/>
            </a:endParaRPr>
          </a:p>
          <a:p>
            <a:pPr marL="743040" lvl="1" indent="-285480">
              <a:lnSpc>
                <a:spcPct val="100000"/>
              </a:lnSpc>
              <a:buClr>
                <a:srgbClr val="000000"/>
              </a:buClr>
              <a:buFont typeface="Wingdings" charset="2"/>
              <a:buChar char=""/>
            </a:pPr>
            <a:r>
              <a:rPr lang="en-GB" sz="1600" b="0" strike="noStrike" spc="-1">
                <a:latin typeface="+mn-lt"/>
                <a:ea typeface="PF Square Sans Pro"/>
              </a:rPr>
              <a:t>Need for </a:t>
            </a:r>
            <a:r>
              <a:rPr lang="en-GB" sz="1600" b="1" strike="noStrike" spc="-1">
                <a:latin typeface="+mn-lt"/>
                <a:ea typeface="PF Square Sans Pro"/>
              </a:rPr>
              <a:t>interactivity</a:t>
            </a:r>
            <a:endParaRPr lang="en-GB" sz="1600" b="0" strike="noStrike" spc="-1">
              <a:latin typeface="Arial"/>
            </a:endParaRPr>
          </a:p>
          <a:p>
            <a:pPr marL="743040" lvl="1" indent="-285480">
              <a:lnSpc>
                <a:spcPct val="100000"/>
              </a:lnSpc>
              <a:buClr>
                <a:srgbClr val="000000"/>
              </a:buClr>
              <a:buFont typeface="Wingdings" charset="2"/>
              <a:buChar char=""/>
            </a:pPr>
            <a:r>
              <a:rPr lang="en-GB" sz="1600" b="0" strike="noStrike" spc="-1">
                <a:latin typeface="+mn-lt"/>
                <a:ea typeface="PF Square Sans Pro"/>
              </a:rPr>
              <a:t>Access via </a:t>
            </a:r>
            <a:r>
              <a:rPr lang="en-GB" sz="1600" b="1" strike="noStrike" spc="-1">
                <a:latin typeface="+mn-lt"/>
                <a:ea typeface="PF Square Sans Pro"/>
              </a:rPr>
              <a:t>API</a:t>
            </a:r>
            <a:endParaRPr lang="en-GB" sz="1600" b="0" strike="noStrike" spc="-1">
              <a:latin typeface="Arial"/>
            </a:endParaRPr>
          </a:p>
          <a:p>
            <a:pPr marL="743040" lvl="1" indent="-285480">
              <a:lnSpc>
                <a:spcPct val="100000"/>
              </a:lnSpc>
              <a:buClr>
                <a:srgbClr val="000000"/>
              </a:buClr>
              <a:buFont typeface="Wingdings" charset="2"/>
              <a:buChar char=""/>
            </a:pPr>
            <a:r>
              <a:rPr lang="en-GB" sz="1600" b="0" strike="noStrike" spc="-1">
                <a:latin typeface="+mn-lt"/>
                <a:ea typeface="PF Square Sans Pro"/>
              </a:rPr>
              <a:t>User </a:t>
            </a:r>
            <a:r>
              <a:rPr lang="en-GB" sz="1600" b="1" strike="noStrike" spc="-1">
                <a:latin typeface="+mn-lt"/>
                <a:ea typeface="PF Square Sans Pro"/>
              </a:rPr>
              <a:t>management</a:t>
            </a:r>
            <a:endParaRPr lang="en-GB" sz="1600" b="0" strike="noStrike" spc="-1">
              <a:latin typeface="Arial"/>
            </a:endParaRPr>
          </a:p>
          <a:p>
            <a:pPr marL="743040" lvl="1" indent="-285480">
              <a:lnSpc>
                <a:spcPct val="100000"/>
              </a:lnSpc>
              <a:buClr>
                <a:srgbClr val="000000"/>
              </a:buClr>
              <a:buFont typeface="Wingdings" charset="2"/>
              <a:buChar char=""/>
            </a:pPr>
            <a:r>
              <a:rPr lang="en-GB" sz="1600" b="1" strike="noStrike" spc="-1">
                <a:latin typeface="+mn-lt"/>
                <a:ea typeface="PF Square Sans Pro"/>
              </a:rPr>
              <a:t>Performance</a:t>
            </a:r>
            <a:r>
              <a:rPr lang="en-GB" sz="1600" b="0" strike="noStrike" spc="-1">
                <a:latin typeface="+mn-lt"/>
                <a:ea typeface="PF Square Sans Pro"/>
              </a:rPr>
              <a:t> monitoring</a:t>
            </a:r>
            <a:endParaRPr lang="en-GB" sz="1600" b="0" strike="noStrike" spc="-1">
              <a:latin typeface="Arial"/>
            </a:endParaRPr>
          </a:p>
          <a:p>
            <a:pPr>
              <a:lnSpc>
                <a:spcPct val="100000"/>
              </a:lnSpc>
            </a:pPr>
            <a:endParaRPr lang="en-GB" sz="1600" b="0" strike="noStrike" spc="-1">
              <a:latin typeface="Arial"/>
            </a:endParaRPr>
          </a:p>
        </p:txBody>
      </p:sp>
      <p:sp>
        <p:nvSpPr>
          <p:cNvPr id="347" name="TextShape 2"/>
          <p:cNvSpPr txBox="1"/>
          <p:nvPr/>
        </p:nvSpPr>
        <p:spPr>
          <a:xfrm>
            <a:off x="3884760" y="8685360"/>
            <a:ext cx="2971440" cy="458280"/>
          </a:xfrm>
          <a:prstGeom prst="rect">
            <a:avLst/>
          </a:prstGeom>
          <a:noFill/>
          <a:ln>
            <a:noFill/>
          </a:ln>
        </p:spPr>
        <p:txBody>
          <a:bodyPr anchor="b"/>
          <a:lstStyle/>
          <a:p>
            <a:pPr algn="r">
              <a:lnSpc>
                <a:spcPct val="100000"/>
              </a:lnSpc>
            </a:pPr>
            <a:fld id="{5C742C2B-E9F6-42B1-8BD0-465999756747}" type="slidenum">
              <a:rPr lang="en-GB" sz="1200" b="0" strike="noStrike" spc="-1">
                <a:solidFill>
                  <a:srgbClr val="000000"/>
                </a:solidFill>
                <a:latin typeface="+mn-lt"/>
                <a:ea typeface="+mn-ea"/>
              </a:rPr>
              <a:t>16</a:t>
            </a:fld>
            <a:endParaRPr lang="en-GB" sz="1200" b="0" strike="noStrike" spc="-1">
              <a:latin typeface="Times New Roman"/>
            </a:endParaRPr>
          </a:p>
        </p:txBody>
      </p:sp>
    </p:spTree>
    <p:extLst>
      <p:ext uri="{BB962C8B-B14F-4D97-AF65-F5344CB8AC3E}">
        <p14:creationId xmlns:p14="http://schemas.microsoft.com/office/powerpoint/2010/main" val="236254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p:cNvSpPr>
          <p:nvPr>
            <p:ph type="body"/>
          </p:nvPr>
        </p:nvSpPr>
        <p:spPr>
          <a:xfrm>
            <a:off x="685800" y="4400640"/>
            <a:ext cx="5486040" cy="3600000"/>
          </a:xfrm>
          <a:prstGeom prst="rect">
            <a:avLst/>
          </a:prstGeom>
        </p:spPr>
        <p:txBody>
          <a:bodyPr/>
          <a:lstStyle/>
          <a:p>
            <a:endParaRPr lang="en-GB" sz="2000" b="0" strike="noStrike" spc="-1">
              <a:latin typeface="Arial"/>
            </a:endParaRPr>
          </a:p>
        </p:txBody>
      </p:sp>
      <p:sp>
        <p:nvSpPr>
          <p:cNvPr id="351" name="TextShape 2"/>
          <p:cNvSpPr txBox="1"/>
          <p:nvPr/>
        </p:nvSpPr>
        <p:spPr>
          <a:xfrm>
            <a:off x="3884760" y="8685360"/>
            <a:ext cx="2971440" cy="458280"/>
          </a:xfrm>
          <a:prstGeom prst="rect">
            <a:avLst/>
          </a:prstGeom>
          <a:noFill/>
          <a:ln>
            <a:noFill/>
          </a:ln>
        </p:spPr>
        <p:txBody>
          <a:bodyPr anchor="b"/>
          <a:lstStyle/>
          <a:p>
            <a:pPr algn="r">
              <a:lnSpc>
                <a:spcPct val="100000"/>
              </a:lnSpc>
            </a:pPr>
            <a:fld id="{E0A289C7-B384-4010-8375-94F9E0955402}" type="slidenum">
              <a:rPr lang="en-GB" sz="1200" b="0" strike="noStrike" spc="-1">
                <a:solidFill>
                  <a:srgbClr val="000000"/>
                </a:solidFill>
                <a:latin typeface="+mn-lt"/>
                <a:ea typeface="+mn-ea"/>
              </a:rPr>
              <a:t>17</a:t>
            </a:fld>
            <a:endParaRPr lang="en-GB" sz="1200" b="0" strike="noStrike" spc="-1">
              <a:latin typeface="Times New Roman"/>
            </a:endParaRPr>
          </a:p>
        </p:txBody>
      </p:sp>
    </p:spTree>
    <p:extLst>
      <p:ext uri="{BB962C8B-B14F-4D97-AF65-F5344CB8AC3E}">
        <p14:creationId xmlns:p14="http://schemas.microsoft.com/office/powerpoint/2010/main" val="306917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xfrm>
            <a:off x="381000" y="685800"/>
            <a:ext cx="6096000" cy="3429000"/>
          </a:xfrm>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n-US" dirty="0"/>
              <a:t>Copernicus is a large European </a:t>
            </a:r>
            <a:r>
              <a:rPr lang="en-US" dirty="0" err="1"/>
              <a:t>programme</a:t>
            </a:r>
            <a:r>
              <a:rPr lang="en-US" dirty="0"/>
              <a:t> of earth’s observation. It is mainly designed to launch and manage a new generation of satellites called the sentinels but alongside the so-called space component the </a:t>
            </a:r>
            <a:r>
              <a:rPr lang="en-US" dirty="0" err="1"/>
              <a:t>programme</a:t>
            </a:r>
            <a:r>
              <a:rPr lang="en-US" dirty="0"/>
              <a:t> has also defined 6 services designed to make satellite information usable to address some of the main challenges our society faces. Two of those services –namely CAMS and C3S- have been given to ECMWF to run.</a:t>
            </a:r>
          </a:p>
          <a:p>
            <a:endParaRPr lang="en-US" dirty="0"/>
          </a:p>
          <a:p>
            <a:r>
              <a:rPr lang="en-US" dirty="0"/>
              <a:t>One of the main features of C3S proposition is the so called Climate Data Store. This is – contrary to its name- neither a shop –as nothing is sold there- nor a storage unit. It is rather a standardized access point to a huge wealth of data related to climate. The key idea of the CDS is to make as much of the post-processing close to the data so that kb of information can be passed to the users rather than terabytes of raw data.</a:t>
            </a:r>
          </a:p>
          <a:p>
            <a:endParaRPr dirty="0"/>
          </a:p>
        </p:txBody>
      </p:sp>
    </p:spTree>
    <p:extLst>
      <p:ext uri="{BB962C8B-B14F-4D97-AF65-F5344CB8AC3E}">
        <p14:creationId xmlns:p14="http://schemas.microsoft.com/office/powerpoint/2010/main" val="206096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64922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23</a:t>
            </a:fld>
            <a:endParaRPr lang="en-US"/>
          </a:p>
        </p:txBody>
      </p:sp>
    </p:spTree>
    <p:extLst>
      <p:ext uri="{BB962C8B-B14F-4D97-AF65-F5344CB8AC3E}">
        <p14:creationId xmlns:p14="http://schemas.microsoft.com/office/powerpoint/2010/main" val="1400023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slides shows the cumulative losses due to wind-storm for each nation and year in the record. These estimates were obtained downscaling reanalysis data at 4km, analysis the 2s wind gust and then mashing up this filed with the information about the position of the buildings, their nature and the local GDP. As it is possible to see the UK is the most exposed nation in Europe followed by Germany and Jan 1990 looks as the most expensive year. Following this approach which was put together by CGI</a:t>
            </a:r>
          </a:p>
          <a:p>
            <a:endParaRPr lang="en-US" dirty="0"/>
          </a:p>
          <a:p>
            <a:r>
              <a:rPr lang="en-US" dirty="0"/>
              <a:t>Now, the same operation can be repeated for each windstorm in the catalogue and make the sums. This highlights, for example, the fact that the UK is the most vulnerable to wind-storm losses and that the most costly month was Jan 1990.This approach also allows us to see the geographical distribution of the losses at a sub-national level.</a:t>
            </a:r>
          </a:p>
        </p:txBody>
      </p:sp>
      <p:sp>
        <p:nvSpPr>
          <p:cNvPr id="4" name="Slide Number Placeholder 3"/>
          <p:cNvSpPr>
            <a:spLocks noGrp="1"/>
          </p:cNvSpPr>
          <p:nvPr>
            <p:ph type="sldNum" sz="quarter" idx="10"/>
          </p:nvPr>
        </p:nvSpPr>
        <p:spPr/>
        <p:txBody>
          <a:bodyPr/>
          <a:lstStyle/>
          <a:p>
            <a:fld id="{2D03270C-FB42-C54A-AC71-B4EEB4FA7F12}" type="slidenum">
              <a:rPr lang="en-US" smtClean="0"/>
              <a:pPr/>
              <a:t>24</a:t>
            </a:fld>
            <a:endParaRPr lang="en-US"/>
          </a:p>
        </p:txBody>
      </p:sp>
    </p:spTree>
    <p:extLst>
      <p:ext uri="{BB962C8B-B14F-4D97-AF65-F5344CB8AC3E}">
        <p14:creationId xmlns:p14="http://schemas.microsoft.com/office/powerpoint/2010/main" val="133941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908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2506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projections can be used to estimate the value of future solar production in any EU countries.</a:t>
            </a:r>
          </a:p>
        </p:txBody>
      </p:sp>
      <p:sp>
        <p:nvSpPr>
          <p:cNvPr id="4" name="Slide Number Placeholder 3"/>
          <p:cNvSpPr>
            <a:spLocks noGrp="1"/>
          </p:cNvSpPr>
          <p:nvPr>
            <p:ph type="sldNum" sz="quarter" idx="10"/>
          </p:nvPr>
        </p:nvSpPr>
        <p:spPr/>
        <p:txBody>
          <a:bodyPr/>
          <a:lstStyle/>
          <a:p>
            <a:fld id="{2D03270C-FB42-C54A-AC71-B4EEB4FA7F12}" type="slidenum">
              <a:rPr lang="en-US" smtClean="0"/>
              <a:pPr/>
              <a:t>27</a:t>
            </a:fld>
            <a:endParaRPr lang="en-US"/>
          </a:p>
        </p:txBody>
      </p:sp>
    </p:spTree>
    <p:extLst>
      <p:ext uri="{BB962C8B-B14F-4D97-AF65-F5344CB8AC3E}">
        <p14:creationId xmlns:p14="http://schemas.microsoft.com/office/powerpoint/2010/main" val="362979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5310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2075" y="1863725"/>
            <a:ext cx="6619875" cy="3724275"/>
          </a:xfrm>
        </p:spPr>
      </p:sp>
      <p:sp>
        <p:nvSpPr>
          <p:cNvPr id="3" name="Notes Placeholder 2"/>
          <p:cNvSpPr>
            <a:spLocks noGrp="1"/>
          </p:cNvSpPr>
          <p:nvPr>
            <p:ph type="body" idx="1"/>
          </p:nvPr>
        </p:nvSpPr>
        <p:spPr/>
        <p:txBody>
          <a:bodyPr/>
          <a:lstStyle/>
          <a:p>
            <a:r>
              <a:rPr lang="en-US" dirty="0"/>
              <a:t>Well, Copernicus is an ambitious remote sensing project funded by the European Commission.  This means that most of its effort is directed toward the design, testing, launching and management of satellite sensors and platforms. But alongside the SPACE component the program also has a service component structured around six thematic areas: atmosphere, marine, land, emergency, security and climate change. </a:t>
            </a:r>
          </a:p>
          <a:p>
            <a:endParaRPr lang="en-US" dirty="0"/>
          </a:p>
          <a:p>
            <a:r>
              <a:rPr lang="en-US" dirty="0"/>
              <a:t>The European Commission has entrusted ECMWF, the European Centre for Medium Range Weather predictions I here represent, to manage and run two of these services: Atmosphere and Climate Change.</a:t>
            </a:r>
            <a:endParaRPr lang="it-IT"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937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5397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650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body"/>
          </p:nvPr>
        </p:nvSpPr>
        <p:spPr>
          <a:xfrm>
            <a:off x="685800" y="4400640"/>
            <a:ext cx="5486040" cy="3600000"/>
          </a:xfrm>
          <a:prstGeom prst="rect">
            <a:avLst/>
          </a:prstGeom>
        </p:spPr>
        <p:txBody>
          <a:bodyPr/>
          <a:lstStyle/>
          <a:p>
            <a:r>
              <a:rPr lang="en-GB" sz="2000" b="0" strike="noStrike" spc="-1">
                <a:latin typeface="Arial"/>
              </a:rPr>
              <a:t>Essential </a:t>
            </a:r>
            <a:r>
              <a:rPr lang="en-GB" sz="2000" b="0" i="1" strike="noStrike" spc="-1">
                <a:latin typeface="Arial"/>
              </a:rPr>
              <a:t>Climate Variables</a:t>
            </a:r>
            <a:r>
              <a:rPr lang="en-GB" sz="2000" b="0" strike="noStrike" spc="-1">
                <a:latin typeface="Arial"/>
              </a:rPr>
              <a:t>. An </a:t>
            </a:r>
            <a:r>
              <a:rPr lang="en-GB" sz="2000" b="0" i="1" strike="noStrike" spc="-1">
                <a:latin typeface="Arial"/>
              </a:rPr>
              <a:t>ECV</a:t>
            </a:r>
            <a:r>
              <a:rPr lang="en-GB" sz="2000" b="0" strike="noStrike" spc="-1">
                <a:latin typeface="Arial"/>
              </a:rPr>
              <a:t> is a physical, chemical or biological </a:t>
            </a:r>
            <a:r>
              <a:rPr lang="en-GB" sz="2000" b="0" i="1" strike="noStrike" spc="-1">
                <a:latin typeface="Arial"/>
              </a:rPr>
              <a:t>variable</a:t>
            </a:r>
            <a:r>
              <a:rPr lang="en-GB" sz="2000" b="0" strike="noStrike" spc="-1">
                <a:latin typeface="Arial"/>
              </a:rPr>
              <a:t> or a group of linked </a:t>
            </a:r>
            <a:r>
              <a:rPr lang="en-GB" sz="2000" b="0" i="1" strike="noStrike" spc="-1">
                <a:latin typeface="Arial"/>
              </a:rPr>
              <a:t>variables</a:t>
            </a:r>
            <a:r>
              <a:rPr lang="en-GB" sz="2000" b="0" strike="noStrike" spc="-1">
                <a:latin typeface="Arial"/>
              </a:rPr>
              <a:t> that critically contributes to the characterization of Earth' s </a:t>
            </a:r>
            <a:r>
              <a:rPr lang="en-GB" sz="2000" b="0" i="1" strike="noStrike" spc="-1">
                <a:latin typeface="Arial"/>
              </a:rPr>
              <a:t>climate</a:t>
            </a:r>
            <a:r>
              <a:rPr lang="en-GB" sz="2000" b="0" strike="noStrike" spc="-1">
                <a:latin typeface="Arial"/>
              </a:rPr>
              <a:t>.</a:t>
            </a:r>
          </a:p>
        </p:txBody>
      </p:sp>
      <p:sp>
        <p:nvSpPr>
          <p:cNvPr id="343" name="TextShape 2"/>
          <p:cNvSpPr txBox="1"/>
          <p:nvPr/>
        </p:nvSpPr>
        <p:spPr>
          <a:xfrm>
            <a:off x="3884760" y="8685360"/>
            <a:ext cx="2971440" cy="458280"/>
          </a:xfrm>
          <a:prstGeom prst="rect">
            <a:avLst/>
          </a:prstGeom>
          <a:noFill/>
          <a:ln>
            <a:noFill/>
          </a:ln>
        </p:spPr>
        <p:txBody>
          <a:bodyPr anchor="b"/>
          <a:lstStyle/>
          <a:p>
            <a:pPr algn="r">
              <a:lnSpc>
                <a:spcPct val="100000"/>
              </a:lnSpc>
            </a:pPr>
            <a:fld id="{262B9F73-DBAA-4899-AEAD-33E4235F434C}" type="slidenum">
              <a:rPr lang="en-GB" sz="1200" b="0" strike="noStrike" spc="-1">
                <a:solidFill>
                  <a:srgbClr val="000000"/>
                </a:solidFill>
                <a:latin typeface="+mn-lt"/>
                <a:ea typeface="+mn-ea"/>
              </a:rPr>
              <a:t>3</a:t>
            </a:fld>
            <a:endParaRPr lang="en-GB" sz="1200" b="0" strike="noStrike" spc="-1">
              <a:latin typeface="Times New Roman"/>
            </a:endParaRPr>
          </a:p>
        </p:txBody>
      </p:sp>
    </p:spTree>
    <p:extLst>
      <p:ext uri="{BB962C8B-B14F-4D97-AF65-F5344CB8AC3E}">
        <p14:creationId xmlns:p14="http://schemas.microsoft.com/office/powerpoint/2010/main" val="86841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even further away from the satellite observations C3S also provide access to climate projections both at a regional and global level. In this case satellite information doesn’t play any role in initializing the simulations but it can be used instead as a away to validate the model performance in present-day climate.</a:t>
            </a:r>
          </a:p>
        </p:txBody>
      </p:sp>
      <p:sp>
        <p:nvSpPr>
          <p:cNvPr id="4" name="Slide Number Placeholder 3"/>
          <p:cNvSpPr>
            <a:spLocks noGrp="1"/>
          </p:cNvSpPr>
          <p:nvPr>
            <p:ph type="sldNum" sz="quarter" idx="10"/>
          </p:nvPr>
        </p:nvSpPr>
        <p:spPr/>
        <p:txBody>
          <a:bodyPr/>
          <a:lstStyle/>
          <a:p>
            <a:fld id="{2D03270C-FB42-C54A-AC71-B4EEB4FA7F12}" type="slidenum">
              <a:rPr lang="en-US" smtClean="0"/>
              <a:pPr/>
              <a:t>4</a:t>
            </a:fld>
            <a:endParaRPr lang="en-US"/>
          </a:p>
        </p:txBody>
      </p:sp>
    </p:spTree>
    <p:extLst>
      <p:ext uri="{BB962C8B-B14F-4D97-AF65-F5344CB8AC3E}">
        <p14:creationId xmlns:p14="http://schemas.microsoft.com/office/powerpoint/2010/main" val="2224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E37BDE-1E16-4497-8123-4D9E05ECC396}" type="slidenum">
              <a:rPr lang="en-US" smtClean="0"/>
              <a:t>6</a:t>
            </a:fld>
            <a:endParaRPr lang="en-US"/>
          </a:p>
        </p:txBody>
      </p:sp>
    </p:spTree>
    <p:extLst>
      <p:ext uri="{BB962C8B-B14F-4D97-AF65-F5344CB8AC3E}">
        <p14:creationId xmlns:p14="http://schemas.microsoft.com/office/powerpoint/2010/main" val="352608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here is just to say that there are many variables and we will ultimately give access to as much of them as possible</a:t>
            </a:r>
          </a:p>
          <a:p>
            <a:endParaRPr lang="en-US"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8</a:t>
            </a:fld>
            <a:endParaRPr lang="en-US"/>
          </a:p>
        </p:txBody>
      </p:sp>
    </p:spTree>
    <p:extLst>
      <p:ext uri="{BB962C8B-B14F-4D97-AF65-F5344CB8AC3E}">
        <p14:creationId xmlns:p14="http://schemas.microsoft.com/office/powerpoint/2010/main" val="165701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xfrm>
            <a:off x="381000" y="685800"/>
            <a:ext cx="6096000" cy="3429000"/>
          </a:xfrm>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dirty="0"/>
              <a:t>Another</a:t>
            </a:r>
            <a:r>
              <a:rPr lang="en-US" dirty="0"/>
              <a:t> way of using satellite data is to ingest them into a NWP model. This is what is routinely done in weather predictions. The retrospective  re-run of the weather prediction model with all the available data is known as re-analysis. C3S is producing a new high-resolution coupled global reanalysis known as ERA50. </a:t>
            </a:r>
          </a:p>
          <a:p>
            <a:r>
              <a:rPr lang="en-US" dirty="0"/>
              <a:t>There are several new features of these new reanalysis including a NRT update and a assessment of the observational uncertainty. </a:t>
            </a:r>
          </a:p>
          <a:p>
            <a:endParaRPr dirty="0"/>
          </a:p>
        </p:txBody>
      </p:sp>
    </p:spTree>
    <p:extLst>
      <p:ext uri="{BB962C8B-B14F-4D97-AF65-F5344CB8AC3E}">
        <p14:creationId xmlns:p14="http://schemas.microsoft.com/office/powerpoint/2010/main" val="181027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away from reanalysis, satellite data is also useful to initialise climate prediction models. C3S provide free and unrestricted access to 3 and soon 5 seasonal prediction model. This are coupled models designed to provide indications of the future evolution of the atmosphere and the oceans over a period of a few months. </a:t>
            </a:r>
          </a:p>
          <a:p>
            <a:endParaRPr lang="en-GB" dirty="0"/>
          </a:p>
          <a:p>
            <a:r>
              <a:rPr lang="en-GB" dirty="0"/>
              <a:t>5 contributors </a:t>
            </a:r>
          </a:p>
          <a:p>
            <a:pPr marL="171450" indent="-171450">
              <a:buFontTx/>
              <a:buChar char="-"/>
            </a:pPr>
            <a:r>
              <a:rPr lang="en-GB" dirty="0"/>
              <a:t>Current: ECMWF, </a:t>
            </a:r>
            <a:r>
              <a:rPr lang="en-GB" dirty="0" err="1"/>
              <a:t>MeteoFrance</a:t>
            </a:r>
            <a:r>
              <a:rPr lang="en-GB" dirty="0"/>
              <a:t>, Met Office</a:t>
            </a:r>
          </a:p>
          <a:p>
            <a:pPr marL="171450" indent="-171450">
              <a:buFontTx/>
              <a:buChar char="-"/>
            </a:pPr>
            <a:r>
              <a:rPr lang="en-GB" dirty="0"/>
              <a:t>Soon (May/June?): DWD, CMCC, update </a:t>
            </a:r>
            <a:r>
              <a:rPr lang="en-GB" dirty="0" err="1"/>
              <a:t>MeteoFrance</a:t>
            </a:r>
            <a:r>
              <a:rPr lang="en-GB" dirty="0"/>
              <a:t> to system6</a:t>
            </a:r>
          </a:p>
          <a:p>
            <a:pPr marL="171450" indent="-171450">
              <a:buFontTx/>
              <a:buChar char="-"/>
            </a:pPr>
            <a:endParaRPr lang="en-GB" dirty="0"/>
          </a:p>
          <a:p>
            <a:pPr marL="0" indent="0">
              <a:buFontTx/>
              <a:buNone/>
            </a:pPr>
            <a:r>
              <a:rPr lang="en-GB" dirty="0"/>
              <a:t>Non-European partners:</a:t>
            </a:r>
          </a:p>
          <a:p>
            <a:pPr marL="171450" indent="-171450">
              <a:buFontTx/>
              <a:buChar char="-"/>
            </a:pPr>
            <a:r>
              <a:rPr lang="en-GB" dirty="0"/>
              <a:t>NCEP (NOAA), JMA: end of 2018?. Terms under negotiation</a:t>
            </a:r>
          </a:p>
          <a:p>
            <a:pPr marL="171450" indent="-171450">
              <a:buFontTx/>
              <a:buChar char="-"/>
            </a:pPr>
            <a:r>
              <a:rPr lang="en-GB" dirty="0"/>
              <a:t>Also likely BoM, ECCC, but negotiation not yet started</a:t>
            </a:r>
          </a:p>
        </p:txBody>
      </p:sp>
      <p:sp>
        <p:nvSpPr>
          <p:cNvPr id="4" name="Slide Number Placeholder 3"/>
          <p:cNvSpPr>
            <a:spLocks noGrp="1"/>
          </p:cNvSpPr>
          <p:nvPr>
            <p:ph type="sldNum" sz="quarter" idx="10"/>
          </p:nvPr>
        </p:nvSpPr>
        <p:spPr/>
        <p:txBody>
          <a:bodyPr/>
          <a:lstStyle/>
          <a:p>
            <a:fld id="{2D03270C-FB42-C54A-AC71-B4EEB4FA7F12}" type="slidenum">
              <a:rPr lang="en-US" smtClean="0"/>
              <a:pPr/>
              <a:t>11</a:t>
            </a:fld>
            <a:endParaRPr lang="en-US"/>
          </a:p>
        </p:txBody>
      </p:sp>
    </p:spTree>
    <p:extLst>
      <p:ext uri="{BB962C8B-B14F-4D97-AF65-F5344CB8AC3E}">
        <p14:creationId xmlns:p14="http://schemas.microsoft.com/office/powerpoint/2010/main" val="37384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body"/>
          </p:nvPr>
        </p:nvSpPr>
        <p:spPr>
          <a:xfrm>
            <a:off x="685800" y="4400640"/>
            <a:ext cx="5486040" cy="3600000"/>
          </a:xfrm>
          <a:prstGeom prst="rect">
            <a:avLst/>
          </a:prstGeom>
        </p:spPr>
        <p:txBody>
          <a:bodyPr/>
          <a:lstStyle/>
          <a:p>
            <a:pPr marL="216000" indent="-216000">
              <a:lnSpc>
                <a:spcPct val="100000"/>
              </a:lnSpc>
            </a:pPr>
            <a:r>
              <a:rPr lang="en-GB" sz="1200" b="0" strike="noStrike" spc="-1">
                <a:solidFill>
                  <a:srgbClr val="000000"/>
                </a:solidFill>
                <a:latin typeface="+mn-lt"/>
                <a:ea typeface="+mn-ea"/>
              </a:rPr>
              <a:t>Catalogue navigation</a:t>
            </a:r>
            <a:endParaRPr lang="en-GB" sz="1200" b="0" strike="noStrike" spc="-1">
              <a:latin typeface="Arial"/>
            </a:endParaRPr>
          </a:p>
          <a:p>
            <a:pPr marL="216000" indent="-216000">
              <a:lnSpc>
                <a:spcPct val="100000"/>
              </a:lnSpc>
            </a:pPr>
            <a:r>
              <a:rPr lang="en-GB" sz="1200" b="0" strike="noStrike" spc="-1">
                <a:solidFill>
                  <a:srgbClr val="000000"/>
                </a:solidFill>
                <a:latin typeface="+mn-lt"/>
                <a:ea typeface="+mn-ea"/>
              </a:rPr>
              <a:t>Interactive download</a:t>
            </a:r>
            <a:endParaRPr lang="en-GB" sz="1200" b="0" strike="noStrike" spc="-1">
              <a:latin typeface="Arial"/>
            </a:endParaRPr>
          </a:p>
          <a:p>
            <a:pPr marL="216000" indent="-216000">
              <a:lnSpc>
                <a:spcPct val="100000"/>
              </a:lnSpc>
            </a:pPr>
            <a:r>
              <a:rPr lang="en-GB" sz="1200" b="0" strike="noStrike" spc="-1">
                <a:solidFill>
                  <a:srgbClr val="000000"/>
                </a:solidFill>
                <a:latin typeface="+mn-lt"/>
                <a:ea typeface="+mn-ea"/>
              </a:rPr>
              <a:t>API download</a:t>
            </a:r>
            <a:endParaRPr lang="en-GB" sz="1200" b="0" strike="noStrike" spc="-1">
              <a:latin typeface="Arial"/>
            </a:endParaRPr>
          </a:p>
          <a:p>
            <a:pPr marL="216000" indent="-216000">
              <a:lnSpc>
                <a:spcPct val="100000"/>
              </a:lnSpc>
            </a:pPr>
            <a:r>
              <a:rPr lang="en-GB" sz="1200" b="0" strike="noStrike" spc="-1">
                <a:solidFill>
                  <a:srgbClr val="000000"/>
                </a:solidFill>
                <a:latin typeface="+mn-lt"/>
                <a:ea typeface="+mn-ea"/>
              </a:rPr>
              <a:t>Toolbox applications for datasets</a:t>
            </a:r>
            <a:endParaRPr lang="en-GB" sz="1200" b="0" strike="noStrike" spc="-1">
              <a:latin typeface="Arial"/>
            </a:endParaRPr>
          </a:p>
          <a:p>
            <a:pPr marL="216000" indent="-216000">
              <a:lnSpc>
                <a:spcPct val="100000"/>
              </a:lnSpc>
            </a:pPr>
            <a:r>
              <a:rPr lang="en-GB" sz="1200" b="0" strike="noStrike" spc="-1">
                <a:solidFill>
                  <a:srgbClr val="000000"/>
                </a:solidFill>
                <a:latin typeface="+mn-lt"/>
                <a:ea typeface="+mn-ea"/>
              </a:rPr>
              <a:t>Toolbox Gaia-Studio v1.0</a:t>
            </a:r>
            <a:endParaRPr lang="en-GB" sz="1200" b="0" strike="noStrike" spc="-1">
              <a:latin typeface="Arial"/>
            </a:endParaRPr>
          </a:p>
          <a:p>
            <a:pPr marL="216000" indent="-216000">
              <a:lnSpc>
                <a:spcPct val="100000"/>
              </a:lnSpc>
            </a:pPr>
            <a:endParaRPr lang="en-GB" sz="1200" b="0" strike="noStrike" spc="-1">
              <a:latin typeface="Arial"/>
            </a:endParaRPr>
          </a:p>
        </p:txBody>
      </p:sp>
      <p:sp>
        <p:nvSpPr>
          <p:cNvPr id="345" name="TextShape 2"/>
          <p:cNvSpPr txBox="1"/>
          <p:nvPr/>
        </p:nvSpPr>
        <p:spPr>
          <a:xfrm>
            <a:off x="3884760" y="8685360"/>
            <a:ext cx="2971440" cy="458280"/>
          </a:xfrm>
          <a:prstGeom prst="rect">
            <a:avLst/>
          </a:prstGeom>
          <a:noFill/>
          <a:ln>
            <a:noFill/>
          </a:ln>
        </p:spPr>
        <p:txBody>
          <a:bodyPr anchor="b"/>
          <a:lstStyle/>
          <a:p>
            <a:pPr algn="r">
              <a:lnSpc>
                <a:spcPct val="100000"/>
              </a:lnSpc>
            </a:pPr>
            <a:fld id="{A39628E2-8E11-4F77-B3B3-2C67EA9B4131}" type="slidenum">
              <a:rPr lang="en-GB" sz="1200" b="0" strike="noStrike" spc="-1">
                <a:solidFill>
                  <a:srgbClr val="000000"/>
                </a:solidFill>
                <a:latin typeface="+mn-lt"/>
                <a:ea typeface="+mn-ea"/>
              </a:rPr>
              <a:t>12</a:t>
            </a:fld>
            <a:endParaRPr lang="en-GB" sz="1200" b="0" strike="noStrike" spc="-1">
              <a:latin typeface="Times New Roman"/>
            </a:endParaRPr>
          </a:p>
        </p:txBody>
      </p:sp>
    </p:spTree>
    <p:extLst>
      <p:ext uri="{BB962C8B-B14F-4D97-AF65-F5344CB8AC3E}">
        <p14:creationId xmlns:p14="http://schemas.microsoft.com/office/powerpoint/2010/main" val="226014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jpeg"/><Relationship Id="rId7" Type="http://schemas.openxmlformats.org/officeDocument/2006/relationships/image" Target="../media/image29.tif"/><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33.tif"/><Relationship Id="rId5" Type="http://schemas.openxmlformats.org/officeDocument/2006/relationships/image" Target="../media/image13.png"/><Relationship Id="rId10" Type="http://schemas.openxmlformats.org/officeDocument/2006/relationships/image" Target="../media/image32.tif"/><Relationship Id="rId4" Type="http://schemas.openxmlformats.org/officeDocument/2006/relationships/image" Target="../media/image12.png"/><Relationship Id="rId9"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33.tif"/><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5.tiff"/><Relationship Id="rId5" Type="http://schemas.openxmlformats.org/officeDocument/2006/relationships/image" Target="../media/image19.jpe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tif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3" name="Picture 12" descr="Copernicus_bckgnd_v3.png"/>
          <p:cNvPicPr>
            <a:picLocks noChangeAspect="1"/>
          </p:cNvPicPr>
          <p:nvPr userDrawn="1"/>
        </p:nvPicPr>
        <p:blipFill>
          <a:blip r:embed="rId2"/>
          <a:stretch>
            <a:fillRect/>
          </a:stretch>
        </p:blipFill>
        <p:spPr>
          <a:xfrm>
            <a:off x="3048000" y="0"/>
            <a:ext cx="9144000" cy="6858000"/>
          </a:xfrm>
          <a:prstGeom prst="rect">
            <a:avLst/>
          </a:prstGeom>
        </p:spPr>
      </p:pic>
      <p:sp>
        <p:nvSpPr>
          <p:cNvPr id="9" name="Text Placeholder 12"/>
          <p:cNvSpPr>
            <a:spLocks noGrp="1"/>
          </p:cNvSpPr>
          <p:nvPr>
            <p:ph type="body" sz="quarter" idx="15" hasCustomPrompt="1"/>
          </p:nvPr>
        </p:nvSpPr>
        <p:spPr>
          <a:xfrm>
            <a:off x="1080281" y="1080003"/>
            <a:ext cx="6441600" cy="1079783"/>
          </a:xfrm>
          <a:prstGeom prst="rect">
            <a:avLst/>
          </a:prstGeom>
        </p:spPr>
        <p:txBody>
          <a:bodyPr vert="horz" wrap="square" lIns="0" tIns="0" rIns="0" bIns="0" anchor="t" anchorCtr="0">
            <a:spAutoFit/>
          </a:bodyPr>
          <a:lstStyle>
            <a:lvl1pPr marL="0" indent="0">
              <a:lnSpc>
                <a:spcPts val="4200"/>
              </a:lnSpc>
              <a:spcBef>
                <a:spcPts val="0"/>
              </a:spcBef>
              <a:buNone/>
              <a:defRPr sz="3600" b="0" baseline="0">
                <a:latin typeface="Verdana"/>
              </a:defRPr>
            </a:lvl1pPr>
          </a:lstStyle>
          <a:p>
            <a:pPr lvl="0"/>
            <a:r>
              <a:rPr lang="en-GB" dirty="0"/>
              <a:t>Information Day</a:t>
            </a:r>
          </a:p>
          <a:p>
            <a:pPr lvl="0"/>
            <a:r>
              <a:rPr lang="en-GB" dirty="0"/>
              <a:t>2 February 2016</a:t>
            </a:r>
          </a:p>
        </p:txBody>
      </p:sp>
      <p:sp>
        <p:nvSpPr>
          <p:cNvPr id="12" name="Text Placeholder 12"/>
          <p:cNvSpPr>
            <a:spLocks noGrp="1"/>
          </p:cNvSpPr>
          <p:nvPr>
            <p:ph type="body" sz="quarter" idx="13" hasCustomPrompt="1"/>
          </p:nvPr>
        </p:nvSpPr>
        <p:spPr>
          <a:xfrm>
            <a:off x="1080281" y="3240000"/>
            <a:ext cx="6441600" cy="259900"/>
          </a:xfrm>
          <a:prstGeom prst="rect">
            <a:avLst/>
          </a:prstGeom>
        </p:spPr>
        <p:txBody>
          <a:bodyPr vert="horz" wrap="square" lIns="0" tIns="0" rIns="0" bIns="0">
            <a:spAutoFit/>
          </a:bodyPr>
          <a:lstStyle>
            <a:lvl1pPr marL="0" indent="0">
              <a:lnSpc>
                <a:spcPts val="2000"/>
              </a:lnSpc>
              <a:spcBef>
                <a:spcPts val="0"/>
              </a:spcBef>
              <a:buNone/>
              <a:defRPr sz="1800" b="1" i="0">
                <a:solidFill>
                  <a:srgbClr val="F6BC27"/>
                </a:solidFill>
                <a:latin typeface="Verdana"/>
              </a:defRPr>
            </a:lvl1pPr>
          </a:lstStyle>
          <a:p>
            <a:pPr lvl="0"/>
            <a:r>
              <a:rPr lang="en-GB" dirty="0"/>
              <a:t>Author’s Name</a:t>
            </a:r>
          </a:p>
        </p:txBody>
      </p:sp>
      <p:sp>
        <p:nvSpPr>
          <p:cNvPr id="18" name="Text Placeholder 12"/>
          <p:cNvSpPr>
            <a:spLocks noGrp="1"/>
          </p:cNvSpPr>
          <p:nvPr>
            <p:ph type="body" sz="quarter" idx="16" hasCustomPrompt="1"/>
          </p:nvPr>
        </p:nvSpPr>
        <p:spPr>
          <a:xfrm>
            <a:off x="1080281" y="3600000"/>
            <a:ext cx="6441600" cy="230832"/>
          </a:xfrm>
          <a:prstGeom prst="rect">
            <a:avLst/>
          </a:prstGeom>
        </p:spPr>
        <p:txBody>
          <a:bodyPr vert="horz" wrap="square" lIns="0" tIns="0" rIns="0" bIns="0">
            <a:spAutoFit/>
          </a:bodyPr>
          <a:lstStyle>
            <a:lvl1pPr marL="0" indent="0">
              <a:lnSpc>
                <a:spcPts val="1800"/>
              </a:lnSpc>
              <a:spcBef>
                <a:spcPts val="0"/>
              </a:spcBef>
              <a:buNone/>
              <a:defRPr sz="1400">
                <a:latin typeface="Verdana"/>
              </a:defRPr>
            </a:lvl1pPr>
          </a:lstStyle>
          <a:p>
            <a:pPr lvl="0"/>
            <a:r>
              <a:rPr lang="en-GB" dirty="0" err="1"/>
              <a:t>author.name@ecmwf.int</a:t>
            </a:r>
            <a:endParaRPr lang="en-GB" dirty="0"/>
          </a:p>
        </p:txBody>
      </p:sp>
      <p:sp>
        <p:nvSpPr>
          <p:cNvPr id="35" name="TextBox 34"/>
          <p:cNvSpPr txBox="1"/>
          <p:nvPr userDrawn="1"/>
        </p:nvSpPr>
        <p:spPr>
          <a:xfrm>
            <a:off x="3471334" y="-711200"/>
            <a:ext cx="184731" cy="369332"/>
          </a:xfrm>
          <a:prstGeom prst="rect">
            <a:avLst/>
          </a:prstGeom>
          <a:noFill/>
        </p:spPr>
        <p:txBody>
          <a:bodyPr wrap="none" rtlCol="0">
            <a:spAutoFit/>
          </a:bodyPr>
          <a:lstStyle/>
          <a:p>
            <a:endParaRPr lang="en-US" sz="1800"/>
          </a:p>
        </p:txBody>
      </p:sp>
      <p:pic>
        <p:nvPicPr>
          <p:cNvPr id="14" name="Picture 13" descr="ECMWF_Master_Logo_WHITE_nostrap.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09773" y="6307330"/>
            <a:ext cx="1684800" cy="288054"/>
          </a:xfrm>
          <a:prstGeom prst="rect">
            <a:avLst/>
          </a:prstGeom>
        </p:spPr>
      </p:pic>
      <p:sp>
        <p:nvSpPr>
          <p:cNvPr id="19" name="TextBox 18"/>
          <p:cNvSpPr txBox="1"/>
          <p:nvPr userDrawn="1"/>
        </p:nvSpPr>
        <p:spPr>
          <a:xfrm>
            <a:off x="9942038" y="6066014"/>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Verdana"/>
                <a:ea typeface="+mn-ea"/>
                <a:cs typeface="+mn-cs"/>
              </a:rPr>
              <a:t>IMPLEMENTED BY</a:t>
            </a:r>
          </a:p>
        </p:txBody>
      </p:sp>
      <p:pic>
        <p:nvPicPr>
          <p:cNvPr id="21" name="Picture 18"/>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5465070" y="5992485"/>
            <a:ext cx="1479161" cy="644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286106" y="5915703"/>
            <a:ext cx="1143015" cy="798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 name="Picture 19" descr="Copernicus vecto def  Europe's eyes on Earth C and sun in colour.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980173" y="3036043"/>
            <a:ext cx="2714400" cy="98830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5" name="Body Level One…"/>
          <p:cNvSpPr txBox="1">
            <a:spLocks noGrp="1"/>
          </p:cNvSpPr>
          <p:nvPr>
            <p:ph type="body" sz="half" idx="1"/>
          </p:nvPr>
        </p:nvSpPr>
        <p:spPr>
          <a:xfrm>
            <a:off x="787829" y="932721"/>
            <a:ext cx="5384801" cy="5088568"/>
          </a:xfrm>
          <a:prstGeom prst="rect">
            <a:avLst/>
          </a:prstGeom>
        </p:spPr>
        <p:txBody>
          <a:bodyPr/>
          <a:lstStyle>
            <a:lvl1pPr indent="-220128">
              <a:spcBef>
                <a:spcPts val="667"/>
              </a:spcBef>
              <a:defRPr sz="3733"/>
            </a:lvl1pPr>
            <a:lvl2pPr marL="1020208" indent="-207428">
              <a:spcBef>
                <a:spcPts val="667"/>
              </a:spcBef>
              <a:defRPr sz="3733"/>
            </a:lvl2pPr>
            <a:lvl3pPr marL="1578145" indent="-189646">
              <a:spcBef>
                <a:spcPts val="667"/>
              </a:spcBef>
              <a:defRPr sz="3733"/>
            </a:lvl3pPr>
            <a:lvl4pPr marL="2218211" indent="-237061">
              <a:spcBef>
                <a:spcPts val="667"/>
              </a:spcBef>
              <a:defRPr sz="3733"/>
            </a:lvl4pPr>
            <a:lvl5pPr marL="2827796" indent="-237061">
              <a:spcBef>
                <a:spcPts val="667"/>
              </a:spcBef>
              <a:defRPr sz="3733"/>
            </a:lvl5pPr>
          </a:lstStyle>
          <a:p>
            <a:r>
              <a:t>Body Level One</a:t>
            </a:r>
          </a:p>
          <a:p>
            <a:pPr lvl="1"/>
            <a:r>
              <a:t>Body Level Two</a:t>
            </a:r>
          </a:p>
          <a:p>
            <a:pPr lvl="2"/>
            <a:r>
              <a:t>Body Level Three</a:t>
            </a:r>
          </a:p>
          <a:p>
            <a:pPr lvl="3"/>
            <a:r>
              <a:t>Body Level Four</a:t>
            </a:r>
          </a:p>
          <a:p>
            <a:pPr lvl="4"/>
            <a:r>
              <a:t>Body Level Five</a:t>
            </a:r>
          </a:p>
        </p:txBody>
      </p:sp>
      <p:sp>
        <p:nvSpPr>
          <p:cNvPr id="46" name="Shape 73"/>
          <p:cNvSpPr txBox="1">
            <a:spLocks noGrp="1"/>
          </p:cNvSpPr>
          <p:nvPr>
            <p:ph type="body" sz="half" idx="13"/>
          </p:nvPr>
        </p:nvSpPr>
        <p:spPr>
          <a:xfrm>
            <a:off x="6375827" y="932721"/>
            <a:ext cx="5384799" cy="5088569"/>
          </a:xfrm>
          <a:prstGeom prst="rect">
            <a:avLst/>
          </a:prstGeom>
        </p:spPr>
        <p:txBody>
          <a:bodyPr/>
          <a:lstStyle/>
          <a:p>
            <a:endParaRPr/>
          </a:p>
        </p:txBody>
      </p:sp>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18266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Body Level One…"/>
          <p:cNvSpPr txBox="1">
            <a:spLocks noGrp="1"/>
          </p:cNvSpPr>
          <p:nvPr>
            <p:ph type="body" sz="quarter" idx="1"/>
          </p:nvPr>
        </p:nvSpPr>
        <p:spPr>
          <a:xfrm>
            <a:off x="1200204" y="836711"/>
            <a:ext cx="5386920" cy="639764"/>
          </a:xfrm>
          <a:prstGeom prst="rect">
            <a:avLst/>
          </a:prstGeom>
        </p:spPr>
        <p:txBody>
          <a:bodyPr anchor="b"/>
          <a:lstStyle>
            <a:lvl1pPr marL="0" indent="0">
              <a:buClrTx/>
              <a:buSzTx/>
              <a:buFontTx/>
              <a:buNone/>
              <a:defRPr sz="3200" b="1"/>
            </a:lvl1pPr>
            <a:lvl2pPr marL="0" indent="0">
              <a:buClrTx/>
              <a:buSzTx/>
              <a:buFontTx/>
              <a:buNone/>
              <a:defRPr sz="3200" b="1"/>
            </a:lvl2pPr>
            <a:lvl3pPr marL="0" indent="0">
              <a:buClrTx/>
              <a:buSzTx/>
              <a:buFontTx/>
              <a:buNone/>
              <a:defRPr sz="3200" b="1"/>
            </a:lvl3pPr>
            <a:lvl4pPr marL="0" indent="0">
              <a:buClrTx/>
              <a:buSzTx/>
              <a:buFontTx/>
              <a:buNone/>
              <a:defRPr sz="3200" b="1"/>
            </a:lvl4pPr>
            <a:lvl5pPr marL="0" indent="0">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56" name="Shape 84"/>
          <p:cNvSpPr txBox="1">
            <a:spLocks noGrp="1"/>
          </p:cNvSpPr>
          <p:nvPr>
            <p:ph type="body" sz="half" idx="13"/>
          </p:nvPr>
        </p:nvSpPr>
        <p:spPr>
          <a:xfrm>
            <a:off x="1199452" y="1604798"/>
            <a:ext cx="5386920" cy="4521364"/>
          </a:xfrm>
          <a:prstGeom prst="rect">
            <a:avLst/>
          </a:prstGeom>
        </p:spPr>
        <p:txBody>
          <a:bodyPr/>
          <a:lstStyle/>
          <a:p>
            <a:endParaRPr/>
          </a:p>
        </p:txBody>
      </p:sp>
      <p:sp>
        <p:nvSpPr>
          <p:cNvPr id="57" name="Shape 85"/>
          <p:cNvSpPr txBox="1">
            <a:spLocks noGrp="1"/>
          </p:cNvSpPr>
          <p:nvPr>
            <p:ph type="body" sz="quarter" idx="14"/>
          </p:nvPr>
        </p:nvSpPr>
        <p:spPr>
          <a:xfrm>
            <a:off x="6783973" y="836711"/>
            <a:ext cx="5389032" cy="639764"/>
          </a:xfrm>
          <a:prstGeom prst="rect">
            <a:avLst/>
          </a:prstGeom>
        </p:spPr>
        <p:txBody>
          <a:bodyPr anchor="b"/>
          <a:lstStyle/>
          <a:p>
            <a:endParaRPr/>
          </a:p>
        </p:txBody>
      </p:sp>
      <p:sp>
        <p:nvSpPr>
          <p:cNvPr id="58" name="Shape 86"/>
          <p:cNvSpPr txBox="1">
            <a:spLocks noGrp="1"/>
          </p:cNvSpPr>
          <p:nvPr>
            <p:ph type="body" sz="half" idx="15"/>
          </p:nvPr>
        </p:nvSpPr>
        <p:spPr>
          <a:xfrm>
            <a:off x="6783220" y="1604798"/>
            <a:ext cx="5389035" cy="4521364"/>
          </a:xfrm>
          <a:prstGeom prst="rect">
            <a:avLst/>
          </a:prstGeom>
        </p:spPr>
        <p:txBody>
          <a:bodyPr/>
          <a:lstStyle/>
          <a:p>
            <a:endParaRPr/>
          </a:p>
        </p:txBody>
      </p:sp>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335880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67" name="Shape 15" descr="Shape 15"/>
          <p:cNvPicPr>
            <a:picLocks noChangeAspect="1"/>
          </p:cNvPicPr>
          <p:nvPr/>
        </p:nvPicPr>
        <p:blipFill>
          <a:blip r:embed="rId2">
            <a:extLst/>
          </a:blip>
          <a:stretch>
            <a:fillRect/>
          </a:stretch>
        </p:blipFill>
        <p:spPr>
          <a:xfrm>
            <a:off x="7640234" y="6165574"/>
            <a:ext cx="2717196" cy="546348"/>
          </a:xfrm>
          <a:prstGeom prst="rect">
            <a:avLst/>
          </a:prstGeom>
          <a:ln w="12700">
            <a:miter lim="400000"/>
          </a:ln>
        </p:spPr>
      </p:pic>
      <p:pic>
        <p:nvPicPr>
          <p:cNvPr id="68" name="Shape 16" descr="Shape 16"/>
          <p:cNvPicPr>
            <a:picLocks noChangeAspect="1"/>
          </p:cNvPicPr>
          <p:nvPr/>
        </p:nvPicPr>
        <p:blipFill>
          <a:blip r:embed="rId3">
            <a:extLst/>
          </a:blip>
          <a:stretch>
            <a:fillRect/>
          </a:stretch>
        </p:blipFill>
        <p:spPr>
          <a:xfrm>
            <a:off x="10474926" y="6395649"/>
            <a:ext cx="1187409" cy="204032"/>
          </a:xfrm>
          <a:prstGeom prst="rect">
            <a:avLst/>
          </a:prstGeom>
          <a:ln w="12700">
            <a:miter lim="400000"/>
          </a:ln>
        </p:spPr>
      </p:pic>
      <p:grpSp>
        <p:nvGrpSpPr>
          <p:cNvPr id="72" name="Shape 96"/>
          <p:cNvGrpSpPr/>
          <p:nvPr/>
        </p:nvGrpSpPr>
        <p:grpSpPr>
          <a:xfrm>
            <a:off x="1" y="-10927"/>
            <a:ext cx="3098105" cy="6926699"/>
            <a:chOff x="0" y="0"/>
            <a:chExt cx="2323578" cy="5195022"/>
          </a:xfrm>
        </p:grpSpPr>
        <p:pic>
          <p:nvPicPr>
            <p:cNvPr id="69" name="Shape 97" descr="Shape 97"/>
            <p:cNvPicPr>
              <a:picLocks noChangeAspect="1"/>
            </p:cNvPicPr>
            <p:nvPr/>
          </p:nvPicPr>
          <p:blipFill>
            <a:blip r:embed="rId4">
              <a:extLst/>
            </a:blip>
            <a:stretch>
              <a:fillRect/>
            </a:stretch>
          </p:blipFill>
          <p:spPr>
            <a:xfrm>
              <a:off x="0" y="12578"/>
              <a:ext cx="2323579" cy="5177541"/>
            </a:xfrm>
            <a:prstGeom prst="rect">
              <a:avLst/>
            </a:prstGeom>
            <a:ln w="12700" cap="flat">
              <a:noFill/>
              <a:miter lim="400000"/>
            </a:ln>
            <a:effectLst/>
          </p:spPr>
        </p:pic>
        <p:sp>
          <p:nvSpPr>
            <p:cNvPr id="70" name="Shape 98"/>
            <p:cNvSpPr/>
            <p:nvPr/>
          </p:nvSpPr>
          <p:spPr>
            <a:xfrm>
              <a:off x="10442" y="-1"/>
              <a:ext cx="2313137" cy="5184802"/>
            </a:xfrm>
            <a:prstGeom prst="rect">
              <a:avLst/>
            </a:prstGeom>
            <a:gradFill flip="none" rotWithShape="1">
              <a:gsLst>
                <a:gs pos="0">
                  <a:srgbClr val="97B4E4">
                    <a:alpha val="0"/>
                  </a:srgbClr>
                </a:gs>
                <a:gs pos="64000">
                  <a:srgbClr val="FFFFFF"/>
                </a:gs>
                <a:gs pos="100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71" name="Shape 99"/>
            <p:cNvSpPr/>
            <p:nvPr/>
          </p:nvSpPr>
          <p:spPr>
            <a:xfrm>
              <a:off x="0" y="13961"/>
              <a:ext cx="2323579" cy="5181062"/>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73" name="Title Text"/>
          <p:cNvSpPr txBox="1">
            <a:spLocks noGrp="1"/>
          </p:cNvSpPr>
          <p:nvPr>
            <p:ph type="title"/>
          </p:nvPr>
        </p:nvSpPr>
        <p:spPr>
          <a:xfrm>
            <a:off x="1171873" y="273047"/>
            <a:ext cx="4011087" cy="1162052"/>
          </a:xfrm>
          <a:prstGeom prst="rect">
            <a:avLst/>
          </a:prstGeom>
          <a:noFill/>
        </p:spPr>
        <p:txBody>
          <a:bodyPr anchor="b"/>
          <a:lstStyle>
            <a:lvl1pPr>
              <a:defRPr sz="2667" b="1">
                <a:solidFill>
                  <a:srgbClr val="000000"/>
                </a:solidFill>
              </a:defRPr>
            </a:lvl1pPr>
          </a:lstStyle>
          <a:p>
            <a:r>
              <a:t>Title Text</a:t>
            </a:r>
          </a:p>
        </p:txBody>
      </p:sp>
      <p:sp>
        <p:nvSpPr>
          <p:cNvPr id="74" name="Body Level One…"/>
          <p:cNvSpPr txBox="1">
            <a:spLocks noGrp="1"/>
          </p:cNvSpPr>
          <p:nvPr>
            <p:ph type="body" idx="1"/>
          </p:nvPr>
        </p:nvSpPr>
        <p:spPr>
          <a:xfrm>
            <a:off x="5329003" y="273051"/>
            <a:ext cx="6815669" cy="5853112"/>
          </a:xfrm>
          <a:prstGeom prst="rect">
            <a:avLst/>
          </a:prstGeom>
        </p:spPr>
        <p:txBody>
          <a:bodyPr/>
          <a:lstStyle>
            <a:lvl1pPr indent="-186262">
              <a:spcBef>
                <a:spcPts val="800"/>
              </a:spcBef>
              <a:defRPr sz="4267"/>
            </a:lvl1pPr>
            <a:lvl2pPr marL="1011136" indent="-164491">
              <a:spcBef>
                <a:spcPts val="800"/>
              </a:spcBef>
              <a:defRPr sz="4267"/>
            </a:lvl2pPr>
            <a:lvl3pPr marL="1557828" indent="-135463">
              <a:spcBef>
                <a:spcPts val="800"/>
              </a:spcBef>
              <a:defRPr sz="4267"/>
            </a:lvl3pPr>
            <a:lvl4pPr marL="2214825" indent="-216741">
              <a:spcBef>
                <a:spcPts val="800"/>
              </a:spcBef>
              <a:defRPr sz="4267"/>
            </a:lvl4pPr>
            <a:lvl5pPr marL="2824409" indent="-216741">
              <a:spcBef>
                <a:spcPts val="800"/>
              </a:spcBef>
              <a:defRPr sz="4267"/>
            </a:lvl5pPr>
          </a:lstStyle>
          <a:p>
            <a:r>
              <a:t>Body Level One</a:t>
            </a:r>
          </a:p>
          <a:p>
            <a:pPr lvl="1"/>
            <a:r>
              <a:t>Body Level Two</a:t>
            </a:r>
          </a:p>
          <a:p>
            <a:pPr lvl="2"/>
            <a:r>
              <a:t>Body Level Three</a:t>
            </a:r>
          </a:p>
          <a:p>
            <a:pPr lvl="3"/>
            <a:r>
              <a:t>Body Level Four</a:t>
            </a:r>
          </a:p>
          <a:p>
            <a:pPr lvl="4"/>
            <a:r>
              <a:t>Body Level Five</a:t>
            </a:r>
          </a:p>
        </p:txBody>
      </p:sp>
      <p:sp>
        <p:nvSpPr>
          <p:cNvPr id="75" name="Shape 102"/>
          <p:cNvSpPr txBox="1">
            <a:spLocks noGrp="1"/>
          </p:cNvSpPr>
          <p:nvPr>
            <p:ph type="body" sz="half" idx="13"/>
          </p:nvPr>
        </p:nvSpPr>
        <p:spPr>
          <a:xfrm>
            <a:off x="1171871" y="1435100"/>
            <a:ext cx="4011088" cy="4691065"/>
          </a:xfrm>
          <a:prstGeom prst="rect">
            <a:avLst/>
          </a:prstGeom>
        </p:spPr>
        <p:txBody>
          <a:bodyPr/>
          <a:lstStyle/>
          <a:p>
            <a:endParaRPr/>
          </a:p>
        </p:txBody>
      </p:sp>
      <p:grpSp>
        <p:nvGrpSpPr>
          <p:cNvPr id="79" name="Shape 106"/>
          <p:cNvGrpSpPr/>
          <p:nvPr/>
        </p:nvGrpSpPr>
        <p:grpSpPr>
          <a:xfrm>
            <a:off x="143336" y="27772"/>
            <a:ext cx="1171515" cy="6572832"/>
            <a:chOff x="0" y="-2"/>
            <a:chExt cx="878634" cy="4929622"/>
          </a:xfrm>
        </p:grpSpPr>
        <p:sp>
          <p:nvSpPr>
            <p:cNvPr id="76" name="Shape 107"/>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77" name="Shape 108"/>
            <p:cNvSpPr txBox="1"/>
            <p:nvPr/>
          </p:nvSpPr>
          <p:spPr>
            <a:xfrm>
              <a:off x="0" y="593999"/>
              <a:ext cx="878634" cy="4078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78" name="Shape 109" descr="Shape 109"/>
            <p:cNvPicPr>
              <a:picLocks noChangeAspect="1"/>
            </p:cNvPicPr>
            <p:nvPr/>
          </p:nvPicPr>
          <p:blipFill>
            <a:blip r:embed="rId5">
              <a:extLst/>
            </a:blip>
            <a:stretch>
              <a:fillRect/>
            </a:stretch>
          </p:blipFill>
          <p:spPr>
            <a:xfrm>
              <a:off x="10270" y="-2"/>
              <a:ext cx="662955" cy="684019"/>
            </a:xfrm>
            <a:prstGeom prst="rect">
              <a:avLst/>
            </a:prstGeom>
            <a:ln w="12700" cap="flat">
              <a:noFill/>
              <a:miter lim="400000"/>
            </a:ln>
            <a:effectLst/>
          </p:spPr>
        </p:pic>
      </p:grpSp>
      <p:sp>
        <p:nvSpPr>
          <p:cNvPr id="80"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08860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8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083162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15" name="Shape 15" descr="Shape 15"/>
          <p:cNvPicPr>
            <a:picLocks noChangeAspect="1"/>
          </p:cNvPicPr>
          <p:nvPr/>
        </p:nvPicPr>
        <p:blipFill>
          <a:blip r:embed="rId2">
            <a:extLst/>
          </a:blip>
          <a:stretch>
            <a:fillRect/>
          </a:stretch>
        </p:blipFill>
        <p:spPr>
          <a:xfrm>
            <a:off x="7640234" y="6165574"/>
            <a:ext cx="2717196" cy="546348"/>
          </a:xfrm>
          <a:prstGeom prst="rect">
            <a:avLst/>
          </a:prstGeom>
          <a:ln w="12700">
            <a:miter lim="400000"/>
          </a:ln>
        </p:spPr>
      </p:pic>
      <p:pic>
        <p:nvPicPr>
          <p:cNvPr id="116" name="Shape 16" descr="Shape 16"/>
          <p:cNvPicPr>
            <a:picLocks noChangeAspect="1"/>
          </p:cNvPicPr>
          <p:nvPr/>
        </p:nvPicPr>
        <p:blipFill>
          <a:blip r:embed="rId3">
            <a:extLst/>
          </a:blip>
          <a:stretch>
            <a:fillRect/>
          </a:stretch>
        </p:blipFill>
        <p:spPr>
          <a:xfrm>
            <a:off x="10474926" y="6395649"/>
            <a:ext cx="1187409" cy="204032"/>
          </a:xfrm>
          <a:prstGeom prst="rect">
            <a:avLst/>
          </a:prstGeom>
          <a:ln w="12700">
            <a:miter lim="400000"/>
          </a:ln>
        </p:spPr>
      </p:pic>
      <p:grpSp>
        <p:nvGrpSpPr>
          <p:cNvPr id="120" name="Shape 55"/>
          <p:cNvGrpSpPr/>
          <p:nvPr/>
        </p:nvGrpSpPr>
        <p:grpSpPr>
          <a:xfrm>
            <a:off x="1" y="-1"/>
            <a:ext cx="3098105" cy="6858004"/>
            <a:chOff x="0" y="0"/>
            <a:chExt cx="2323578" cy="5143501"/>
          </a:xfrm>
        </p:grpSpPr>
        <p:pic>
          <p:nvPicPr>
            <p:cNvPr id="117" name="Shape 56" descr="Shape 56"/>
            <p:cNvPicPr>
              <a:picLocks noChangeAspect="1"/>
            </p:cNvPicPr>
            <p:nvPr/>
          </p:nvPicPr>
          <p:blipFill>
            <a:blip r:embed="rId4">
              <a:extLst/>
            </a:blip>
            <a:stretch>
              <a:fillRect/>
            </a:stretch>
          </p:blipFill>
          <p:spPr>
            <a:xfrm>
              <a:off x="0" y="12453"/>
              <a:ext cx="2323579" cy="5126194"/>
            </a:xfrm>
            <a:prstGeom prst="rect">
              <a:avLst/>
            </a:prstGeom>
            <a:ln w="12700" cap="flat">
              <a:noFill/>
              <a:miter lim="400000"/>
            </a:ln>
            <a:effectLst/>
          </p:spPr>
        </p:pic>
        <p:sp>
          <p:nvSpPr>
            <p:cNvPr id="118" name="Shape 57"/>
            <p:cNvSpPr/>
            <p:nvPr/>
          </p:nvSpPr>
          <p:spPr>
            <a:xfrm>
              <a:off x="10442" y="-1"/>
              <a:ext cx="2313137" cy="5133381"/>
            </a:xfrm>
            <a:prstGeom prst="rect">
              <a:avLst/>
            </a:prstGeom>
            <a:gradFill flip="none" rotWithShape="1">
              <a:gsLst>
                <a:gs pos="0">
                  <a:srgbClr val="97B4E4">
                    <a:alpha val="0"/>
                  </a:srgbClr>
                </a:gs>
                <a:gs pos="64000">
                  <a:srgbClr val="FFFFFF"/>
                </a:gs>
                <a:gs pos="100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119" name="Shape 58"/>
            <p:cNvSpPr/>
            <p:nvPr/>
          </p:nvSpPr>
          <p:spPr>
            <a:xfrm>
              <a:off x="0" y="13823"/>
              <a:ext cx="2323579" cy="5129679"/>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121" name="Title Text"/>
          <p:cNvSpPr txBox="1">
            <a:spLocks noGrp="1"/>
          </p:cNvSpPr>
          <p:nvPr>
            <p:ph type="title"/>
          </p:nvPr>
        </p:nvSpPr>
        <p:spPr>
          <a:prstGeom prst="rect">
            <a:avLst/>
          </a:prstGeom>
        </p:spPr>
        <p:txBody>
          <a:bodyPr/>
          <a:lstStyle/>
          <a:p>
            <a:r>
              <a:t>Title Text</a:t>
            </a:r>
          </a:p>
        </p:txBody>
      </p:sp>
      <p:grpSp>
        <p:nvGrpSpPr>
          <p:cNvPr id="125" name="Shape 63"/>
          <p:cNvGrpSpPr/>
          <p:nvPr/>
        </p:nvGrpSpPr>
        <p:grpSpPr>
          <a:xfrm>
            <a:off x="143336" y="27772"/>
            <a:ext cx="1171515" cy="6572832"/>
            <a:chOff x="0" y="-2"/>
            <a:chExt cx="878634" cy="4929622"/>
          </a:xfrm>
        </p:grpSpPr>
        <p:sp>
          <p:nvSpPr>
            <p:cNvPr id="122" name="Shape 64"/>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123" name="Shape 65"/>
            <p:cNvSpPr txBox="1"/>
            <p:nvPr/>
          </p:nvSpPr>
          <p:spPr>
            <a:xfrm>
              <a:off x="0" y="593999"/>
              <a:ext cx="878634" cy="4078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124" name="Shape 66" descr="Shape 66"/>
            <p:cNvPicPr>
              <a:picLocks noChangeAspect="1"/>
            </p:cNvPicPr>
            <p:nvPr/>
          </p:nvPicPr>
          <p:blipFill>
            <a:blip r:embed="rId5">
              <a:extLst/>
            </a:blip>
            <a:stretch>
              <a:fillRect/>
            </a:stretch>
          </p:blipFill>
          <p:spPr>
            <a:xfrm>
              <a:off x="10270" y="-2"/>
              <a:ext cx="662955" cy="684019"/>
            </a:xfrm>
            <a:prstGeom prst="rect">
              <a:avLst/>
            </a:prstGeom>
            <a:ln w="12700" cap="flat">
              <a:noFill/>
              <a:miter lim="400000"/>
            </a:ln>
            <a:effectLst/>
          </p:spPr>
        </p:pic>
      </p:grpSp>
      <p:sp>
        <p:nvSpPr>
          <p:cNvPr id="126" name="Slide Number"/>
          <p:cNvSpPr txBox="1">
            <a:spLocks noGrp="1"/>
          </p:cNvSpPr>
          <p:nvPr>
            <p:ph type="sldNum" sz="quarter" idx="2"/>
          </p:nvPr>
        </p:nvSpPr>
        <p:spPr>
          <a:xfrm>
            <a:off x="11249661" y="6590871"/>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34853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152" name="Body Level One…"/>
          <p:cNvSpPr txBox="1">
            <a:spLocks noGrp="1"/>
          </p:cNvSpPr>
          <p:nvPr>
            <p:ph type="body" idx="1"/>
          </p:nvPr>
        </p:nvSpPr>
        <p:spPr>
          <a:xfrm>
            <a:off x="1257300" y="932725"/>
            <a:ext cx="10325101" cy="5097431"/>
          </a:xfrm>
          <a:prstGeom prst="rect">
            <a:avLst/>
          </a:prstGeom>
        </p:spPr>
        <p:txBody>
          <a:bodyPr lIns="45718" tIns="45718" rIns="45718" bIns="45718"/>
          <a:lstStyle>
            <a:lvl1pPr marL="457178" indent="-457178" defTabSz="1219140">
              <a:buClrTx/>
            </a:lvl1pPr>
            <a:lvl2pPr marL="1032880" indent="-423312" defTabSz="1219140">
              <a:buClrTx/>
            </a:lvl2pPr>
            <a:lvl3pPr marL="1600119" indent="-380980" defTabSz="1219140">
              <a:buClrTx/>
            </a:lvl3pPr>
            <a:lvl4pPr marL="2264113" indent="-435405" defTabSz="1219140">
              <a:buClrTx/>
            </a:lvl4pPr>
            <a:lvl5pPr marL="2873681" indent="-435405" defTabSz="1219140">
              <a:buClrTx/>
            </a:lvl5pPr>
          </a:lstStyle>
          <a:p>
            <a:r>
              <a:t>Body Level One</a:t>
            </a:r>
          </a:p>
          <a:p>
            <a:pPr lvl="1"/>
            <a:r>
              <a:t>Body Level Two</a:t>
            </a:r>
          </a:p>
          <a:p>
            <a:pPr lvl="2"/>
            <a:r>
              <a:t>Body Level Three</a:t>
            </a:r>
          </a:p>
          <a:p>
            <a:pPr lvl="3"/>
            <a:r>
              <a:t>Body Level Four</a:t>
            </a:r>
          </a:p>
          <a:p>
            <a:pPr lvl="4"/>
            <a:r>
              <a:t>Body Level Five</a:t>
            </a:r>
          </a:p>
        </p:txBody>
      </p:sp>
      <p:sp>
        <p:nvSpPr>
          <p:cNvPr id="153" name="Title Text"/>
          <p:cNvSpPr txBox="1">
            <a:spLocks noGrp="1"/>
          </p:cNvSpPr>
          <p:nvPr>
            <p:ph type="title"/>
          </p:nvPr>
        </p:nvSpPr>
        <p:spPr>
          <a:xfrm>
            <a:off x="1156939" y="313342"/>
            <a:ext cx="10425464" cy="370055"/>
          </a:xfrm>
          <a:prstGeom prst="rect">
            <a:avLst/>
          </a:prstGeom>
        </p:spPr>
        <p:txBody>
          <a:bodyPr lIns="45718" tIns="45718" rIns="45718" bIns="45718"/>
          <a:lstStyle>
            <a:lvl1pPr defTabSz="1219140">
              <a:defRPr spc="933"/>
            </a:lvl1pPr>
          </a:lstStyle>
          <a:p>
            <a:r>
              <a:t>Title Text</a:t>
            </a:r>
          </a:p>
        </p:txBody>
      </p:sp>
      <p:grpSp>
        <p:nvGrpSpPr>
          <p:cNvPr id="157" name="Group 11"/>
          <p:cNvGrpSpPr/>
          <p:nvPr/>
        </p:nvGrpSpPr>
        <p:grpSpPr>
          <a:xfrm>
            <a:off x="143340" y="27777"/>
            <a:ext cx="1171515" cy="6572828"/>
            <a:chOff x="0" y="-1"/>
            <a:chExt cx="878634" cy="4929620"/>
          </a:xfrm>
        </p:grpSpPr>
        <p:sp>
          <p:nvSpPr>
            <p:cNvPr id="154" name="Straight Connector 12"/>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155" name="TextBox 15"/>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156" name="Picture 2" descr="Picture 2"/>
            <p:cNvPicPr>
              <a:picLocks noChangeAspect="1"/>
            </p:cNvPicPr>
            <p:nvPr/>
          </p:nvPicPr>
          <p:blipFill>
            <a:blip r:embed="rId3">
              <a:extLst/>
            </a:blip>
            <a:stretch>
              <a:fillRect/>
            </a:stretch>
          </p:blipFill>
          <p:spPr>
            <a:xfrm>
              <a:off x="10271" y="-1"/>
              <a:ext cx="662955" cy="684018"/>
            </a:xfrm>
            <a:prstGeom prst="rect">
              <a:avLst/>
            </a:prstGeom>
            <a:ln w="12700" cap="flat">
              <a:noFill/>
              <a:miter lim="400000"/>
            </a:ln>
            <a:effectLst/>
          </p:spPr>
        </p:pic>
      </p:grpSp>
      <p:sp>
        <p:nvSpPr>
          <p:cNvPr id="158" name="Slide Number"/>
          <p:cNvSpPr txBox="1">
            <a:spLocks noGrp="1"/>
          </p:cNvSpPr>
          <p:nvPr>
            <p:ph type="sldNum" sz="quarter" idx="2"/>
          </p:nvPr>
        </p:nvSpPr>
        <p:spPr>
          <a:xfrm>
            <a:off x="11238401" y="658497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807295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65"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166" name="Rectangle 7"/>
          <p:cNvSpPr/>
          <p:nvPr/>
        </p:nvSpPr>
        <p:spPr>
          <a:xfrm>
            <a:off x="0" y="0"/>
            <a:ext cx="12192000" cy="6858000"/>
          </a:xfrm>
          <a:prstGeom prst="rect">
            <a:avLst/>
          </a:prstGeom>
          <a:solidFill>
            <a:srgbClr val="941333"/>
          </a:solidFill>
          <a:ln w="12700">
            <a:miter lim="400000"/>
          </a:ln>
        </p:spPr>
        <p:txBody>
          <a:bodyPr lIns="60957" tIns="60957" rIns="60957" bIns="60957" anchor="ct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167" name="Body Level One…"/>
          <p:cNvSpPr txBox="1">
            <a:spLocks noGrp="1"/>
          </p:cNvSpPr>
          <p:nvPr>
            <p:ph type="body" sz="quarter" idx="1"/>
          </p:nvPr>
        </p:nvSpPr>
        <p:spPr>
          <a:xfrm>
            <a:off x="3469844" y="4197086"/>
            <a:ext cx="6240699" cy="1536173"/>
          </a:xfrm>
          <a:prstGeom prst="rect">
            <a:avLst/>
          </a:prstGeom>
        </p:spPr>
        <p:txBody>
          <a:bodyPr lIns="45718" tIns="45718" rIns="45718" bIns="45718"/>
          <a:lstStyle>
            <a:lvl1pPr marL="0" indent="0" defTabSz="1219140">
              <a:buClrTx/>
              <a:buSzTx/>
              <a:buFontTx/>
              <a:buNone/>
              <a:defRPr sz="2400">
                <a:solidFill>
                  <a:srgbClr val="FFFFFF"/>
                </a:solidFill>
              </a:defRPr>
            </a:lvl1pPr>
            <a:lvl2pPr marL="0" indent="0" defTabSz="1219140">
              <a:buClrTx/>
              <a:buSzTx/>
              <a:buFontTx/>
              <a:buNone/>
              <a:defRPr sz="2400">
                <a:solidFill>
                  <a:srgbClr val="FFFFFF"/>
                </a:solidFill>
              </a:defRPr>
            </a:lvl2pPr>
            <a:lvl3pPr marL="0" indent="0" defTabSz="1219140">
              <a:buClrTx/>
              <a:buSzTx/>
              <a:buFontTx/>
              <a:buNone/>
              <a:defRPr sz="2400">
                <a:solidFill>
                  <a:srgbClr val="FFFFFF"/>
                </a:solidFill>
              </a:defRPr>
            </a:lvl3pPr>
            <a:lvl4pPr marL="0" indent="0" defTabSz="1219140">
              <a:buClrTx/>
              <a:buSzTx/>
              <a:buFontTx/>
              <a:buNone/>
              <a:defRPr sz="2400">
                <a:solidFill>
                  <a:srgbClr val="FFFFFF"/>
                </a:solidFill>
              </a:defRPr>
            </a:lvl4pPr>
            <a:lvl5pPr marL="0" indent="0" defTabSz="1219140">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8" name="Picture 2" descr="Picture 2"/>
          <p:cNvPicPr>
            <a:picLocks noChangeAspect="1"/>
          </p:cNvPicPr>
          <p:nvPr/>
        </p:nvPicPr>
        <p:blipFill>
          <a:blip r:embed="rId3">
            <a:extLst/>
          </a:blip>
          <a:stretch>
            <a:fillRect/>
          </a:stretch>
        </p:blipFill>
        <p:spPr>
          <a:xfrm>
            <a:off x="-336715" y="1600939"/>
            <a:ext cx="4320480" cy="3622256"/>
          </a:xfrm>
          <a:prstGeom prst="rect">
            <a:avLst/>
          </a:prstGeom>
          <a:ln w="12700">
            <a:miter lim="400000"/>
          </a:ln>
        </p:spPr>
      </p:pic>
      <p:pic>
        <p:nvPicPr>
          <p:cNvPr id="169" name="Picture 2" descr="Picture 2"/>
          <p:cNvPicPr>
            <a:picLocks noChangeAspect="1"/>
          </p:cNvPicPr>
          <p:nvPr/>
        </p:nvPicPr>
        <p:blipFill>
          <a:blip r:embed="rId4">
            <a:extLst/>
          </a:blip>
          <a:stretch>
            <a:fillRect/>
          </a:stretch>
        </p:blipFill>
        <p:spPr>
          <a:xfrm>
            <a:off x="719404" y="6240799"/>
            <a:ext cx="1025640" cy="374024"/>
          </a:xfrm>
          <a:prstGeom prst="rect">
            <a:avLst/>
          </a:prstGeom>
          <a:ln w="12700">
            <a:miter lim="400000"/>
          </a:ln>
        </p:spPr>
      </p:pic>
      <p:pic>
        <p:nvPicPr>
          <p:cNvPr id="170" name="Picture 2" descr="Picture 2"/>
          <p:cNvPicPr>
            <a:picLocks noChangeAspect="1"/>
          </p:cNvPicPr>
          <p:nvPr/>
        </p:nvPicPr>
        <p:blipFill>
          <a:blip r:embed="rId5">
            <a:extLst/>
          </a:blip>
          <a:stretch>
            <a:fillRect/>
          </a:stretch>
        </p:blipFill>
        <p:spPr>
          <a:xfrm>
            <a:off x="1957383" y="6200013"/>
            <a:ext cx="1527444" cy="400593"/>
          </a:xfrm>
          <a:prstGeom prst="rect">
            <a:avLst/>
          </a:prstGeom>
          <a:ln w="12700">
            <a:miter lim="400000"/>
          </a:ln>
        </p:spPr>
      </p:pic>
      <p:pic>
        <p:nvPicPr>
          <p:cNvPr id="171" name="Picture 2" descr="Picture 2"/>
          <p:cNvPicPr>
            <a:picLocks noChangeAspect="1"/>
          </p:cNvPicPr>
          <p:nvPr/>
        </p:nvPicPr>
        <p:blipFill>
          <a:blip r:embed="rId6">
            <a:extLst/>
          </a:blip>
          <a:stretch>
            <a:fillRect/>
          </a:stretch>
        </p:blipFill>
        <p:spPr>
          <a:xfrm>
            <a:off x="9721852" y="-54"/>
            <a:ext cx="2470153" cy="6867187"/>
          </a:xfrm>
          <a:prstGeom prst="rect">
            <a:avLst/>
          </a:prstGeom>
          <a:ln w="12700">
            <a:miter lim="400000"/>
          </a:ln>
        </p:spPr>
      </p:pic>
      <p:sp>
        <p:nvSpPr>
          <p:cNvPr id="172" name="TextBox 16"/>
          <p:cNvSpPr txBox="1"/>
          <p:nvPr/>
        </p:nvSpPr>
        <p:spPr>
          <a:xfrm>
            <a:off x="829139" y="4715239"/>
            <a:ext cx="1920216" cy="348872"/>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lgn="ctr">
              <a:defRPr sz="1100">
                <a:solidFill>
                  <a:srgbClr val="FFFFFF"/>
                </a:solidFill>
                <a:latin typeface="Calibri"/>
                <a:ea typeface="Calibri"/>
                <a:cs typeface="Calibri"/>
                <a:sym typeface="Calibri"/>
              </a:defRPr>
            </a:lvl1pPr>
          </a:lstStyle>
          <a:p>
            <a:pPr defTabSz="1219170" hangingPunct="0"/>
            <a:r>
              <a:rPr sz="1467" kern="0"/>
              <a:t>Climate Change</a:t>
            </a:r>
          </a:p>
        </p:txBody>
      </p:sp>
      <p:sp>
        <p:nvSpPr>
          <p:cNvPr id="173" name="Title 1"/>
          <p:cNvSpPr txBox="1"/>
          <p:nvPr/>
        </p:nvSpPr>
        <p:spPr>
          <a:xfrm>
            <a:off x="3469845" y="3454314"/>
            <a:ext cx="6237721" cy="69755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nchor="ctr">
            <a:spAutoFit/>
          </a:bodyPr>
          <a:lstStyle>
            <a:lvl1pPr>
              <a:defRPr sz="2800" spc="600">
                <a:solidFill>
                  <a:srgbClr val="FFFFFF"/>
                </a:solidFill>
                <a:latin typeface="Calibri"/>
                <a:ea typeface="Calibri"/>
                <a:cs typeface="Calibri"/>
                <a:sym typeface="Calibri"/>
              </a:defRPr>
            </a:lvl1pPr>
          </a:lstStyle>
          <a:p>
            <a:pPr defTabSz="1219170" hangingPunct="0"/>
            <a:r>
              <a:rPr sz="3733" kern="0"/>
              <a:t>Lot5: Aerosols</a:t>
            </a:r>
          </a:p>
        </p:txBody>
      </p:sp>
      <p:sp>
        <p:nvSpPr>
          <p:cNvPr id="174"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820701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81"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182" name="Body Level One…"/>
          <p:cNvSpPr txBox="1">
            <a:spLocks noGrp="1"/>
          </p:cNvSpPr>
          <p:nvPr>
            <p:ph type="body" sz="half" idx="1"/>
          </p:nvPr>
        </p:nvSpPr>
        <p:spPr>
          <a:xfrm>
            <a:off x="787828" y="932724"/>
            <a:ext cx="5384803" cy="5088568"/>
          </a:xfrm>
          <a:prstGeom prst="rect">
            <a:avLst/>
          </a:prstGeom>
        </p:spPr>
        <p:txBody>
          <a:bodyPr lIns="45718" tIns="45718" rIns="45718" bIns="45718"/>
          <a:lstStyle>
            <a:lvl1pPr marL="457178" indent="-457178" defTabSz="1219140">
              <a:spcBef>
                <a:spcPts val="800"/>
              </a:spcBef>
              <a:buClrTx/>
              <a:defRPr sz="3733"/>
            </a:lvl1pPr>
            <a:lvl2pPr marL="1054046" indent="-444476" defTabSz="1219140">
              <a:spcBef>
                <a:spcPts val="800"/>
              </a:spcBef>
              <a:buClrTx/>
              <a:defRPr sz="3733"/>
            </a:lvl2pPr>
            <a:lvl3pPr marL="1645836" indent="-426697" defTabSz="1219140">
              <a:spcBef>
                <a:spcPts val="800"/>
              </a:spcBef>
              <a:buClrTx/>
              <a:defRPr sz="3733"/>
            </a:lvl3pPr>
            <a:lvl4pPr marL="2302817" indent="-474108" defTabSz="1219140">
              <a:spcBef>
                <a:spcPts val="800"/>
              </a:spcBef>
              <a:buClrTx/>
              <a:defRPr sz="3733"/>
            </a:lvl4pPr>
            <a:lvl5pPr marL="2912385" indent="-474107" defTabSz="1219140">
              <a:spcBef>
                <a:spcPts val="800"/>
              </a:spcBef>
              <a:buClrTx/>
              <a:defRPr sz="3733"/>
            </a:lvl5pPr>
          </a:lstStyle>
          <a:p>
            <a:r>
              <a:t>Body Level One</a:t>
            </a:r>
          </a:p>
          <a:p>
            <a:pPr lvl="1"/>
            <a:r>
              <a:t>Body Level Two</a:t>
            </a:r>
          </a:p>
          <a:p>
            <a:pPr lvl="2"/>
            <a:r>
              <a:t>Body Level Three</a:t>
            </a:r>
          </a:p>
          <a:p>
            <a:pPr lvl="3"/>
            <a:r>
              <a:t>Body Level Four</a:t>
            </a:r>
          </a:p>
          <a:p>
            <a:pPr lvl="4"/>
            <a:r>
              <a:t>Body Level Five</a:t>
            </a:r>
          </a:p>
        </p:txBody>
      </p:sp>
      <p:sp>
        <p:nvSpPr>
          <p:cNvPr id="183" name="Title Text"/>
          <p:cNvSpPr txBox="1">
            <a:spLocks noGrp="1"/>
          </p:cNvSpPr>
          <p:nvPr>
            <p:ph type="title"/>
          </p:nvPr>
        </p:nvSpPr>
        <p:spPr>
          <a:xfrm>
            <a:off x="1156939" y="313342"/>
            <a:ext cx="10425464" cy="370055"/>
          </a:xfrm>
          <a:prstGeom prst="rect">
            <a:avLst/>
          </a:prstGeom>
        </p:spPr>
        <p:txBody>
          <a:bodyPr lIns="45718" tIns="45718" rIns="45718" bIns="45718"/>
          <a:lstStyle>
            <a:lvl1pPr defTabSz="1219140">
              <a:defRPr spc="933"/>
            </a:lvl1pPr>
          </a:lstStyle>
          <a:p>
            <a:r>
              <a:t>Title Text</a:t>
            </a:r>
          </a:p>
        </p:txBody>
      </p:sp>
      <p:grpSp>
        <p:nvGrpSpPr>
          <p:cNvPr id="187" name="Group 16"/>
          <p:cNvGrpSpPr/>
          <p:nvPr/>
        </p:nvGrpSpPr>
        <p:grpSpPr>
          <a:xfrm>
            <a:off x="143340" y="27777"/>
            <a:ext cx="1171515" cy="6572828"/>
            <a:chOff x="0" y="-1"/>
            <a:chExt cx="878634" cy="4929620"/>
          </a:xfrm>
        </p:grpSpPr>
        <p:sp>
          <p:nvSpPr>
            <p:cNvPr id="184" name="Straight Connector 17"/>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185" name="TextBox 18"/>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186" name="Picture 2" descr="Picture 2"/>
            <p:cNvPicPr>
              <a:picLocks noChangeAspect="1"/>
            </p:cNvPicPr>
            <p:nvPr/>
          </p:nvPicPr>
          <p:blipFill>
            <a:blip r:embed="rId3">
              <a:extLst/>
            </a:blip>
            <a:stretch>
              <a:fillRect/>
            </a:stretch>
          </p:blipFill>
          <p:spPr>
            <a:xfrm>
              <a:off x="10271" y="-1"/>
              <a:ext cx="662955" cy="684018"/>
            </a:xfrm>
            <a:prstGeom prst="rect">
              <a:avLst/>
            </a:prstGeom>
            <a:ln w="12700" cap="flat">
              <a:noFill/>
              <a:miter lim="400000"/>
            </a:ln>
            <a:effectLst/>
          </p:spPr>
        </p:pic>
      </p:grpSp>
      <p:sp>
        <p:nvSpPr>
          <p:cNvPr id="188"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190771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195"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196" name="Body Level One…"/>
          <p:cNvSpPr txBox="1">
            <a:spLocks noGrp="1"/>
          </p:cNvSpPr>
          <p:nvPr>
            <p:ph type="body" sz="quarter" idx="1"/>
          </p:nvPr>
        </p:nvSpPr>
        <p:spPr>
          <a:xfrm>
            <a:off x="1200207" y="836714"/>
            <a:ext cx="5386917" cy="639764"/>
          </a:xfrm>
          <a:prstGeom prst="rect">
            <a:avLst/>
          </a:prstGeom>
        </p:spPr>
        <p:txBody>
          <a:bodyPr lIns="45718" tIns="45718" rIns="45718" bIns="45718" anchor="b"/>
          <a:lstStyle>
            <a:lvl1pPr marL="0" indent="0" defTabSz="1219140">
              <a:spcBef>
                <a:spcPts val="667"/>
              </a:spcBef>
              <a:buClrTx/>
              <a:buSzTx/>
              <a:buFontTx/>
              <a:buNone/>
              <a:defRPr sz="3200" b="1"/>
            </a:lvl1pPr>
            <a:lvl2pPr marL="0" indent="0" defTabSz="1219140">
              <a:spcBef>
                <a:spcPts val="667"/>
              </a:spcBef>
              <a:buClrTx/>
              <a:buSzTx/>
              <a:buFontTx/>
              <a:buNone/>
              <a:defRPr sz="3200" b="1"/>
            </a:lvl2pPr>
            <a:lvl3pPr marL="0" indent="0" defTabSz="1219140">
              <a:spcBef>
                <a:spcPts val="667"/>
              </a:spcBef>
              <a:buClrTx/>
              <a:buSzTx/>
              <a:buFontTx/>
              <a:buNone/>
              <a:defRPr sz="3200" b="1"/>
            </a:lvl3pPr>
            <a:lvl4pPr marL="0" indent="0" defTabSz="1219140">
              <a:spcBef>
                <a:spcPts val="667"/>
              </a:spcBef>
              <a:buClrTx/>
              <a:buSzTx/>
              <a:buFontTx/>
              <a:buNone/>
              <a:defRPr sz="3200" b="1"/>
            </a:lvl4pPr>
            <a:lvl5pPr marL="0" indent="0" defTabSz="1219140">
              <a:spcBef>
                <a:spcPts val="667"/>
              </a:spcBef>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197" name="Text Placeholder 4"/>
          <p:cNvSpPr>
            <a:spLocks noGrp="1"/>
          </p:cNvSpPr>
          <p:nvPr>
            <p:ph type="body" sz="quarter" idx="13"/>
          </p:nvPr>
        </p:nvSpPr>
        <p:spPr>
          <a:xfrm>
            <a:off x="6783974" y="836714"/>
            <a:ext cx="5389036" cy="639764"/>
          </a:xfrm>
          <a:prstGeom prst="rect">
            <a:avLst/>
          </a:prstGeom>
        </p:spPr>
        <p:txBody>
          <a:bodyPr lIns="45718" tIns="45718" rIns="45718" bIns="45718" anchor="b"/>
          <a:lstStyle/>
          <a:p>
            <a:endParaRPr/>
          </a:p>
        </p:txBody>
      </p:sp>
      <p:sp>
        <p:nvSpPr>
          <p:cNvPr id="198" name="Title Text"/>
          <p:cNvSpPr txBox="1">
            <a:spLocks noGrp="1"/>
          </p:cNvSpPr>
          <p:nvPr>
            <p:ph type="title"/>
          </p:nvPr>
        </p:nvSpPr>
        <p:spPr>
          <a:xfrm>
            <a:off x="1156939" y="313342"/>
            <a:ext cx="10425464" cy="370055"/>
          </a:xfrm>
          <a:prstGeom prst="rect">
            <a:avLst/>
          </a:prstGeom>
        </p:spPr>
        <p:txBody>
          <a:bodyPr lIns="45718" tIns="45718" rIns="45718" bIns="45718"/>
          <a:lstStyle>
            <a:lvl1pPr defTabSz="1219140">
              <a:defRPr spc="933"/>
            </a:lvl1pPr>
          </a:lstStyle>
          <a:p>
            <a:r>
              <a:t>Title Text</a:t>
            </a:r>
          </a:p>
        </p:txBody>
      </p:sp>
      <p:grpSp>
        <p:nvGrpSpPr>
          <p:cNvPr id="202" name="Group 18"/>
          <p:cNvGrpSpPr/>
          <p:nvPr/>
        </p:nvGrpSpPr>
        <p:grpSpPr>
          <a:xfrm>
            <a:off x="143340" y="27777"/>
            <a:ext cx="1171515" cy="6572828"/>
            <a:chOff x="0" y="-1"/>
            <a:chExt cx="878634" cy="4929620"/>
          </a:xfrm>
        </p:grpSpPr>
        <p:sp>
          <p:nvSpPr>
            <p:cNvPr id="199" name="Straight Connector 19"/>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200" name="TextBox 20"/>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201" name="Picture 2" descr="Picture 2"/>
            <p:cNvPicPr>
              <a:picLocks noChangeAspect="1"/>
            </p:cNvPicPr>
            <p:nvPr/>
          </p:nvPicPr>
          <p:blipFill>
            <a:blip r:embed="rId3">
              <a:extLst/>
            </a:blip>
            <a:stretch>
              <a:fillRect/>
            </a:stretch>
          </p:blipFill>
          <p:spPr>
            <a:xfrm>
              <a:off x="10271" y="-1"/>
              <a:ext cx="662955" cy="684018"/>
            </a:xfrm>
            <a:prstGeom prst="rect">
              <a:avLst/>
            </a:prstGeom>
            <a:ln w="12700" cap="flat">
              <a:noFill/>
              <a:miter lim="400000"/>
            </a:ln>
            <a:effectLst/>
          </p:spPr>
        </p:pic>
      </p:grpSp>
      <p:sp>
        <p:nvSpPr>
          <p:cNvPr id="203"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7114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pic>
        <p:nvPicPr>
          <p:cNvPr id="210"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214" name="Group 17"/>
          <p:cNvGrpSpPr/>
          <p:nvPr/>
        </p:nvGrpSpPr>
        <p:grpSpPr>
          <a:xfrm>
            <a:off x="2" y="-10928"/>
            <a:ext cx="3098108" cy="6926701"/>
            <a:chOff x="0" y="0"/>
            <a:chExt cx="2323580" cy="5195025"/>
          </a:xfrm>
        </p:grpSpPr>
        <p:pic>
          <p:nvPicPr>
            <p:cNvPr id="211" name="Picture 2" descr="Picture 2"/>
            <p:cNvPicPr>
              <a:picLocks noChangeAspect="1"/>
            </p:cNvPicPr>
            <p:nvPr/>
          </p:nvPicPr>
          <p:blipFill>
            <a:blip r:embed="rId3">
              <a:extLst/>
            </a:blip>
            <a:stretch>
              <a:fillRect/>
            </a:stretch>
          </p:blipFill>
          <p:spPr>
            <a:xfrm>
              <a:off x="0" y="12578"/>
              <a:ext cx="2323580" cy="5177492"/>
            </a:xfrm>
            <a:prstGeom prst="rect">
              <a:avLst/>
            </a:prstGeom>
            <a:ln w="12700" cap="flat">
              <a:noFill/>
              <a:miter lim="400000"/>
            </a:ln>
            <a:effectLst/>
          </p:spPr>
        </p:pic>
        <p:sp>
          <p:nvSpPr>
            <p:cNvPr id="212" name="Rectangle 19"/>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13" name="Rectangle 20"/>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215" name="Title Text"/>
          <p:cNvSpPr txBox="1">
            <a:spLocks noGrp="1"/>
          </p:cNvSpPr>
          <p:nvPr>
            <p:ph type="title"/>
          </p:nvPr>
        </p:nvSpPr>
        <p:spPr>
          <a:xfrm>
            <a:off x="1156939" y="313342"/>
            <a:ext cx="10425464" cy="370055"/>
          </a:xfrm>
          <a:prstGeom prst="rect">
            <a:avLst/>
          </a:prstGeom>
        </p:spPr>
        <p:txBody>
          <a:bodyPr lIns="45718" tIns="45718" rIns="45718" bIns="45718"/>
          <a:lstStyle>
            <a:lvl1pPr defTabSz="1219140">
              <a:defRPr spc="933"/>
            </a:lvl1pPr>
          </a:lstStyle>
          <a:p>
            <a:r>
              <a:t>Title Text</a:t>
            </a:r>
          </a:p>
        </p:txBody>
      </p:sp>
      <p:grpSp>
        <p:nvGrpSpPr>
          <p:cNvPr id="219" name="Group 22"/>
          <p:cNvGrpSpPr/>
          <p:nvPr/>
        </p:nvGrpSpPr>
        <p:grpSpPr>
          <a:xfrm>
            <a:off x="143340" y="27777"/>
            <a:ext cx="1171515" cy="6572828"/>
            <a:chOff x="0" y="-1"/>
            <a:chExt cx="878634" cy="4929620"/>
          </a:xfrm>
        </p:grpSpPr>
        <p:sp>
          <p:nvSpPr>
            <p:cNvPr id="216" name="Straight Connector 23"/>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217" name="TextBox 24"/>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218" name="Picture 2" descr="Picture 2"/>
            <p:cNvPicPr>
              <a:picLocks noChangeAspect="1"/>
            </p:cNvPicPr>
            <p:nvPr/>
          </p:nvPicPr>
          <p:blipFill>
            <a:blip r:embed="rId4">
              <a:extLst/>
            </a:blip>
            <a:stretch>
              <a:fillRect/>
            </a:stretch>
          </p:blipFill>
          <p:spPr>
            <a:xfrm>
              <a:off x="10271" y="-1"/>
              <a:ext cx="662955" cy="684018"/>
            </a:xfrm>
            <a:prstGeom prst="rect">
              <a:avLst/>
            </a:prstGeom>
            <a:ln w="12700" cap="flat">
              <a:noFill/>
              <a:miter lim="400000"/>
            </a:ln>
            <a:effectLst/>
          </p:spPr>
        </p:pic>
      </p:grpSp>
      <p:sp>
        <p:nvSpPr>
          <p:cNvPr id="220"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789482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080282" y="360000"/>
            <a:ext cx="10032212" cy="369332"/>
          </a:xfrm>
          <a:prstGeom prst="rect">
            <a:avLst/>
          </a:prstGeom>
          <a:noFill/>
        </p:spPr>
        <p:txBody>
          <a:bodyPr lIns="0" tIns="0" rIns="0" bIns="0"/>
          <a:lstStyle>
            <a:lvl1pPr>
              <a:defRPr>
                <a:solidFill>
                  <a:schemeClr val="bg1">
                    <a:lumMod val="50000"/>
                  </a:schemeClr>
                </a:solidFill>
                <a:latin typeface="Verdana"/>
              </a:defRPr>
            </a:lvl1pPr>
          </a:lstStyle>
          <a:p>
            <a:r>
              <a:rPr lang="en-US" dirty="0"/>
              <a:t>Click to edit Master title style</a:t>
            </a:r>
          </a:p>
        </p:txBody>
      </p:sp>
      <p:sp>
        <p:nvSpPr>
          <p:cNvPr id="11" name="Content Placeholder 10"/>
          <p:cNvSpPr>
            <a:spLocks noGrp="1"/>
          </p:cNvSpPr>
          <p:nvPr>
            <p:ph sz="quarter" idx="14" hasCustomPrompt="1"/>
          </p:nvPr>
        </p:nvSpPr>
        <p:spPr>
          <a:xfrm>
            <a:off x="1080282" y="936000"/>
            <a:ext cx="10032212" cy="4986000"/>
          </a:xfrm>
          <a:prstGeom prst="rect">
            <a:avLst/>
          </a:prstGeom>
        </p:spPr>
        <p:txBody>
          <a:bodyPr lIns="0" tIns="0" rIns="0" bIns="0"/>
          <a:lstStyle>
            <a:lvl1pPr marL="0" indent="-180000">
              <a:lnSpc>
                <a:spcPct val="100000"/>
              </a:lnSpc>
              <a:spcBef>
                <a:spcPts val="1100"/>
              </a:spcBef>
              <a:buClr>
                <a:schemeClr val="bg1">
                  <a:lumMod val="50000"/>
                </a:schemeClr>
              </a:buClr>
              <a:buFont typeface="Arial"/>
              <a:buChar char="•"/>
              <a:defRPr sz="1800">
                <a:solidFill>
                  <a:schemeClr val="tx1"/>
                </a:solidFill>
                <a:latin typeface="Verdana"/>
              </a:defRPr>
            </a:lvl1pPr>
            <a:lvl2pPr marL="630000" indent="-270000">
              <a:lnSpc>
                <a:spcPct val="100000"/>
              </a:lnSpc>
              <a:spcBef>
                <a:spcPts val="1000"/>
              </a:spcBef>
              <a:buClr>
                <a:schemeClr val="bg1">
                  <a:lumMod val="50000"/>
                </a:schemeClr>
              </a:buClr>
              <a:buFont typeface="Arial"/>
              <a:buChar char="•"/>
              <a:defRPr sz="1600">
                <a:solidFill>
                  <a:schemeClr val="tx1"/>
                </a:solidFill>
                <a:latin typeface="Verdana"/>
              </a:defRPr>
            </a:lvl2pPr>
            <a:lvl3pPr marL="990000" indent="-270000">
              <a:lnSpc>
                <a:spcPct val="100000"/>
              </a:lnSpc>
              <a:spcBef>
                <a:spcPts val="900"/>
              </a:spcBef>
              <a:buClr>
                <a:schemeClr val="bg1">
                  <a:lumMod val="50000"/>
                </a:schemeClr>
              </a:buClr>
              <a:buFont typeface="Arial"/>
              <a:buChar char="•"/>
              <a:defRPr sz="1400">
                <a:solidFill>
                  <a:schemeClr val="tx1"/>
                </a:solidFill>
                <a:latin typeface="Verdana"/>
              </a:defRPr>
            </a:lvl3pPr>
            <a:lvl4pPr marL="1350000" indent="-270000">
              <a:lnSpc>
                <a:spcPct val="100000"/>
              </a:lnSpc>
              <a:spcBef>
                <a:spcPts val="800"/>
              </a:spcBef>
              <a:buClr>
                <a:schemeClr val="bg1">
                  <a:lumMod val="50000"/>
                </a:schemeClr>
              </a:buClr>
              <a:buFont typeface="Arial"/>
              <a:buChar char="•"/>
              <a:defRPr sz="1200">
                <a:solidFill>
                  <a:schemeClr val="tx1"/>
                </a:solidFill>
                <a:latin typeface="Verdana"/>
              </a:defRPr>
            </a:lvl4pPr>
            <a:lvl5pPr marL="1710000" indent="-270000">
              <a:lnSpc>
                <a:spcPct val="100000"/>
              </a:lnSpc>
              <a:spcBef>
                <a:spcPts val="700"/>
              </a:spcBef>
              <a:buClr>
                <a:schemeClr val="bg1">
                  <a:lumMod val="50000"/>
                </a:schemeClr>
              </a:buClr>
              <a:buFont typeface="Arial"/>
              <a:buChar char="•"/>
              <a:defRPr sz="1000">
                <a:solidFill>
                  <a:schemeClr val="tx1"/>
                </a:solidFill>
                <a:latin typeface="Verdan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pic>
        <p:nvPicPr>
          <p:cNvPr id="8" name="Picture 7" descr="ECMWF_Master_Logo_WHITE_nostrap.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80282" y="6308257"/>
            <a:ext cx="1789829" cy="230657"/>
          </a:xfrm>
          <a:prstGeom prst="rect">
            <a:avLst/>
          </a:prstGeom>
        </p:spPr>
      </p:pic>
      <p:pic>
        <p:nvPicPr>
          <p:cNvPr id="16" name="Picture 15" descr="Copernicus_strip_v1.png"/>
          <p:cNvPicPr>
            <a:picLocks noChangeAspect="1"/>
          </p:cNvPicPr>
          <p:nvPr userDrawn="1"/>
        </p:nvPicPr>
        <p:blipFill>
          <a:blip r:embed="rId3"/>
          <a:stretch>
            <a:fillRect/>
          </a:stretch>
        </p:blipFill>
        <p:spPr>
          <a:xfrm>
            <a:off x="0" y="0"/>
            <a:ext cx="479552" cy="6858000"/>
          </a:xfrm>
          <a:prstGeom prst="rect">
            <a:avLst/>
          </a:prstGeom>
        </p:spPr>
      </p:pic>
      <p:sp>
        <p:nvSpPr>
          <p:cNvPr id="12" name="TextBox 12">
            <a:extLst>
              <a:ext uri="{FF2B5EF4-FFF2-40B4-BE49-F238E27FC236}">
                <a16:creationId xmlns:a16="http://schemas.microsoft.com/office/drawing/2014/main" id="{F158660F-84CC-D348-A2D0-3EA51E167097}"/>
              </a:ext>
            </a:extLst>
          </p:cNvPr>
          <p:cNvSpPr txBox="1"/>
          <p:nvPr userDrawn="1"/>
        </p:nvSpPr>
        <p:spPr>
          <a:xfrm>
            <a:off x="9368356" y="5997089"/>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17" name="Picture 13" descr="ECMWF_Master_Logo_RGB_nostrap.png">
            <a:extLst>
              <a:ext uri="{FF2B5EF4-FFF2-40B4-BE49-F238E27FC236}">
                <a16:creationId xmlns:a16="http://schemas.microsoft.com/office/drawing/2014/main" id="{03474F53-84BB-254A-989F-FF281EF7FD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36090" y="6213005"/>
            <a:ext cx="1676403" cy="288054"/>
          </a:xfrm>
          <a:prstGeom prst="rect">
            <a:avLst/>
          </a:prstGeom>
        </p:spPr>
      </p:pic>
      <p:pic>
        <p:nvPicPr>
          <p:cNvPr id="19" name="Picture 14" descr="Copernicus_logo.png">
            <a:extLst>
              <a:ext uri="{FF2B5EF4-FFF2-40B4-BE49-F238E27FC236}">
                <a16:creationId xmlns:a16="http://schemas.microsoft.com/office/drawing/2014/main" id="{D1BAAB1B-5BAE-1E4C-80EA-748D8244FDE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93967" y="6071066"/>
            <a:ext cx="1318267" cy="453190"/>
          </a:xfrm>
          <a:prstGeom prst="rect">
            <a:avLst/>
          </a:prstGeom>
        </p:spPr>
      </p:pic>
      <p:pic>
        <p:nvPicPr>
          <p:cNvPr id="20" name="Picture 17" descr="logo_ce-en-rvb-hr.jpg">
            <a:extLst>
              <a:ext uri="{FF2B5EF4-FFF2-40B4-BE49-F238E27FC236}">
                <a16:creationId xmlns:a16="http://schemas.microsoft.com/office/drawing/2014/main" id="{0907E264-66BF-D84D-96EB-EE64D4BA097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211169" y="5952092"/>
            <a:ext cx="1075264" cy="74411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pic>
        <p:nvPicPr>
          <p:cNvPr id="227"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231" name="Group 19"/>
          <p:cNvGrpSpPr/>
          <p:nvPr/>
        </p:nvGrpSpPr>
        <p:grpSpPr>
          <a:xfrm>
            <a:off x="2" y="-10928"/>
            <a:ext cx="3098108" cy="6926701"/>
            <a:chOff x="0" y="0"/>
            <a:chExt cx="2323580" cy="5195025"/>
          </a:xfrm>
        </p:grpSpPr>
        <p:pic>
          <p:nvPicPr>
            <p:cNvPr id="228" name="Picture 2" descr="Picture 2"/>
            <p:cNvPicPr>
              <a:picLocks noChangeAspect="1"/>
            </p:cNvPicPr>
            <p:nvPr/>
          </p:nvPicPr>
          <p:blipFill>
            <a:blip r:embed="rId3">
              <a:extLst/>
            </a:blip>
            <a:stretch>
              <a:fillRect/>
            </a:stretch>
          </p:blipFill>
          <p:spPr>
            <a:xfrm>
              <a:off x="0" y="12578"/>
              <a:ext cx="2323580" cy="5177492"/>
            </a:xfrm>
            <a:prstGeom prst="rect">
              <a:avLst/>
            </a:prstGeom>
            <a:ln w="12700" cap="flat">
              <a:noFill/>
              <a:miter lim="400000"/>
            </a:ln>
            <a:effectLst/>
          </p:spPr>
        </p:pic>
        <p:sp>
          <p:nvSpPr>
            <p:cNvPr id="229" name="Rectangle 25"/>
            <p:cNvSpPr/>
            <p:nvPr/>
          </p:nvSpPr>
          <p:spPr>
            <a:xfrm>
              <a:off x="10443" y="-1"/>
              <a:ext cx="2313138" cy="5184803"/>
            </a:xfrm>
            <a:prstGeom prst="rect">
              <a:avLst/>
            </a:prstGeom>
            <a:gradFill flip="none" rotWithShape="1">
              <a:gsLst>
                <a:gs pos="0">
                  <a:srgbClr val="98B4E5">
                    <a:alpha val="0"/>
                  </a:srgbClr>
                </a:gs>
                <a:gs pos="64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30" name="Rectangle 26"/>
            <p:cNvSpPr/>
            <p:nvPr/>
          </p:nvSpPr>
          <p:spPr>
            <a:xfrm>
              <a:off x="0" y="13962"/>
              <a:ext cx="2323580" cy="5181063"/>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sp>
        <p:nvSpPr>
          <p:cNvPr id="232" name="Title Text"/>
          <p:cNvSpPr txBox="1">
            <a:spLocks noGrp="1"/>
          </p:cNvSpPr>
          <p:nvPr>
            <p:ph type="title"/>
          </p:nvPr>
        </p:nvSpPr>
        <p:spPr>
          <a:xfrm>
            <a:off x="1171875" y="273047"/>
            <a:ext cx="4011087" cy="1162053"/>
          </a:xfrm>
          <a:prstGeom prst="rect">
            <a:avLst/>
          </a:prstGeom>
          <a:noFill/>
        </p:spPr>
        <p:txBody>
          <a:bodyPr lIns="45718" tIns="45718" rIns="45718" bIns="45718" anchor="b"/>
          <a:lstStyle>
            <a:lvl1pPr defTabSz="1219140">
              <a:defRPr sz="2667" b="1">
                <a:solidFill>
                  <a:srgbClr val="000000"/>
                </a:solidFill>
              </a:defRPr>
            </a:lvl1pPr>
          </a:lstStyle>
          <a:p>
            <a:r>
              <a:t>Title Text</a:t>
            </a:r>
          </a:p>
        </p:txBody>
      </p:sp>
      <p:sp>
        <p:nvSpPr>
          <p:cNvPr id="233" name="Body Level One…"/>
          <p:cNvSpPr txBox="1">
            <a:spLocks noGrp="1"/>
          </p:cNvSpPr>
          <p:nvPr>
            <p:ph type="body" idx="1"/>
          </p:nvPr>
        </p:nvSpPr>
        <p:spPr>
          <a:xfrm>
            <a:off x="5329006" y="273052"/>
            <a:ext cx="6815669" cy="5853115"/>
          </a:xfrm>
          <a:prstGeom prst="rect">
            <a:avLst/>
          </a:prstGeom>
        </p:spPr>
        <p:txBody>
          <a:bodyPr lIns="45718" tIns="45718" rIns="45718" bIns="45718"/>
          <a:lstStyle>
            <a:lvl1pPr marL="457178" indent="-457178" defTabSz="1219140">
              <a:spcBef>
                <a:spcPts val="933"/>
              </a:spcBef>
              <a:buClrTx/>
              <a:defRPr sz="4267"/>
            </a:lvl1pPr>
            <a:lvl2pPr marL="1044974" indent="-435406" defTabSz="1219140">
              <a:spcBef>
                <a:spcPts val="933"/>
              </a:spcBef>
              <a:buClrTx/>
              <a:defRPr sz="4267"/>
            </a:lvl2pPr>
            <a:lvl3pPr marL="1625517" indent="-406377" defTabSz="1219140">
              <a:spcBef>
                <a:spcPts val="933"/>
              </a:spcBef>
              <a:buClrTx/>
              <a:defRPr sz="4267"/>
            </a:lvl3pPr>
            <a:lvl4pPr marL="2316363" indent="-487653" defTabSz="1219140">
              <a:spcBef>
                <a:spcPts val="933"/>
              </a:spcBef>
              <a:buClrTx/>
              <a:defRPr sz="4267"/>
            </a:lvl4pPr>
            <a:lvl5pPr marL="2925932" indent="-487653" defTabSz="1219140">
              <a:spcBef>
                <a:spcPts val="933"/>
              </a:spcBef>
              <a:buClrTx/>
              <a:defRPr sz="4267"/>
            </a:lvl5pPr>
          </a:lstStyle>
          <a:p>
            <a:r>
              <a:t>Body Level One</a:t>
            </a:r>
          </a:p>
          <a:p>
            <a:pPr lvl="1"/>
            <a:r>
              <a:t>Body Level Two</a:t>
            </a:r>
          </a:p>
          <a:p>
            <a:pPr lvl="2"/>
            <a:r>
              <a:t>Body Level Three</a:t>
            </a:r>
          </a:p>
          <a:p>
            <a:pPr lvl="3"/>
            <a:r>
              <a:t>Body Level Four</a:t>
            </a:r>
          </a:p>
          <a:p>
            <a:pPr lvl="4"/>
            <a:r>
              <a:t>Body Level Five</a:t>
            </a:r>
          </a:p>
        </p:txBody>
      </p:sp>
      <p:sp>
        <p:nvSpPr>
          <p:cNvPr id="234" name="Text Placeholder 3"/>
          <p:cNvSpPr>
            <a:spLocks noGrp="1"/>
          </p:cNvSpPr>
          <p:nvPr>
            <p:ph type="body" sz="half" idx="13"/>
          </p:nvPr>
        </p:nvSpPr>
        <p:spPr>
          <a:xfrm>
            <a:off x="1171875" y="1435103"/>
            <a:ext cx="4011087" cy="4691065"/>
          </a:xfrm>
          <a:prstGeom prst="rect">
            <a:avLst/>
          </a:prstGeom>
        </p:spPr>
        <p:txBody>
          <a:bodyPr lIns="45718" tIns="45718" rIns="45718" bIns="45718"/>
          <a:lstStyle/>
          <a:p>
            <a:endParaRPr/>
          </a:p>
        </p:txBody>
      </p:sp>
      <p:grpSp>
        <p:nvGrpSpPr>
          <p:cNvPr id="238" name="Group 21"/>
          <p:cNvGrpSpPr/>
          <p:nvPr/>
        </p:nvGrpSpPr>
        <p:grpSpPr>
          <a:xfrm>
            <a:off x="143340" y="27777"/>
            <a:ext cx="1171515" cy="6572828"/>
            <a:chOff x="0" y="-1"/>
            <a:chExt cx="878634" cy="4929620"/>
          </a:xfrm>
        </p:grpSpPr>
        <p:sp>
          <p:nvSpPr>
            <p:cNvPr id="235" name="Straight Connector 22"/>
            <p:cNvSpPr/>
            <p:nvPr/>
          </p:nvSpPr>
          <p:spPr>
            <a:xfrm flipH="1">
              <a:off x="338634" y="1041184"/>
              <a:ext cx="2" cy="3888435"/>
            </a:xfrm>
            <a:prstGeom prst="line">
              <a:avLst/>
            </a:prstGeom>
            <a:noFill/>
            <a:ln w="31750" cap="flat">
              <a:solidFill>
                <a:srgbClr val="941333">
                  <a:alpha val="81000"/>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236" name="TextBox 23"/>
            <p:cNvSpPr txBox="1"/>
            <p:nvPr/>
          </p:nvSpPr>
          <p:spPr>
            <a:xfrm>
              <a:off x="0" y="593999"/>
              <a:ext cx="878634" cy="4078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237" name="Picture 2" descr="Picture 2"/>
            <p:cNvPicPr>
              <a:picLocks noChangeAspect="1"/>
            </p:cNvPicPr>
            <p:nvPr/>
          </p:nvPicPr>
          <p:blipFill>
            <a:blip r:embed="rId4">
              <a:extLst/>
            </a:blip>
            <a:stretch>
              <a:fillRect/>
            </a:stretch>
          </p:blipFill>
          <p:spPr>
            <a:xfrm>
              <a:off x="10271" y="-1"/>
              <a:ext cx="662955" cy="684018"/>
            </a:xfrm>
            <a:prstGeom prst="rect">
              <a:avLst/>
            </a:prstGeom>
            <a:ln w="12700" cap="flat">
              <a:noFill/>
              <a:miter lim="400000"/>
            </a:ln>
            <a:effectLst/>
          </p:spPr>
        </p:pic>
      </p:grpSp>
      <p:sp>
        <p:nvSpPr>
          <p:cNvPr id="239" name="Slide Number"/>
          <p:cNvSpPr txBox="1">
            <a:spLocks noGrp="1"/>
          </p:cNvSpPr>
          <p:nvPr>
            <p:ph type="sldNum" sz="quarter" idx="2"/>
          </p:nvPr>
        </p:nvSpPr>
        <p:spPr>
          <a:xfrm>
            <a:off x="11238401" y="6590854"/>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962354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251" name="Group 26"/>
          <p:cNvGrpSpPr/>
          <p:nvPr/>
        </p:nvGrpSpPr>
        <p:grpSpPr>
          <a:xfrm>
            <a:off x="-187239" y="-61486"/>
            <a:ext cx="3064649" cy="7042883"/>
            <a:chOff x="0" y="-1"/>
            <a:chExt cx="2298485" cy="5282160"/>
          </a:xfrm>
        </p:grpSpPr>
        <p:pic>
          <p:nvPicPr>
            <p:cNvPr id="247"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250" name="Group 28"/>
            <p:cNvGrpSpPr/>
            <p:nvPr/>
          </p:nvGrpSpPr>
          <p:grpSpPr>
            <a:xfrm>
              <a:off x="-1" y="-2"/>
              <a:ext cx="2298487" cy="5282162"/>
              <a:chOff x="0" y="-1"/>
              <a:chExt cx="2298485" cy="5282161"/>
            </a:xfrm>
          </p:grpSpPr>
          <p:sp>
            <p:nvSpPr>
              <p:cNvPr id="248"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49"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252"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253" name="Body Level One…"/>
          <p:cNvSpPr txBox="1">
            <a:spLocks noGrp="1"/>
          </p:cNvSpPr>
          <p:nvPr>
            <p:ph type="body" idx="1"/>
          </p:nvPr>
        </p:nvSpPr>
        <p:spPr>
          <a:xfrm>
            <a:off x="1849397" y="932722"/>
            <a:ext cx="9733004" cy="5097433"/>
          </a:xfrm>
          <a:prstGeom prst="rect">
            <a:avLst/>
          </a:prstGeom>
        </p:spPr>
        <p:txBody>
          <a:bodyPr lIns="45718" tIns="45718" rIns="45718" bIns="45718"/>
          <a:lstStyle>
            <a:lvl1pPr indent="-457189">
              <a:buClrTx/>
            </a:lvl1pPr>
            <a:lvl2pPr marL="1032908" indent="-423323">
              <a:buClrTx/>
            </a:lvl2pPr>
            <a:lvl3pPr marL="1600160" indent="-380990">
              <a:buClrTx/>
            </a:lvl3pPr>
            <a:lvl4pPr marL="2264170" indent="-435416">
              <a:buClrTx/>
            </a:lvl4pPr>
            <a:lvl5pPr marL="2873755" indent="-435416">
              <a:buClrTx/>
            </a:lvl5pPr>
          </a:lstStyle>
          <a:p>
            <a:r>
              <a:t>Body Level One</a:t>
            </a:r>
          </a:p>
          <a:p>
            <a:pPr lvl="1"/>
            <a:r>
              <a:t>Body Level Two</a:t>
            </a:r>
          </a:p>
          <a:p>
            <a:pPr lvl="2"/>
            <a:r>
              <a:t>Body Level Three</a:t>
            </a:r>
          </a:p>
          <a:p>
            <a:pPr lvl="3"/>
            <a:r>
              <a:t>Body Level Four</a:t>
            </a:r>
          </a:p>
          <a:p>
            <a:pPr lvl="4"/>
            <a:r>
              <a:t>Body Level Five</a:t>
            </a:r>
          </a:p>
        </p:txBody>
      </p:sp>
      <p:sp>
        <p:nvSpPr>
          <p:cNvPr id="254" name="Straight Connector 23"/>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55" name="TextBox 24"/>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256"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257" name="Slide Number"/>
          <p:cNvSpPr txBox="1">
            <a:spLocks noGrp="1"/>
          </p:cNvSpPr>
          <p:nvPr>
            <p:ph type="sldNum" sz="quarter" idx="2"/>
          </p:nvPr>
        </p:nvSpPr>
        <p:spPr>
          <a:xfrm>
            <a:off x="11238401" y="658497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675402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264"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269" name="Group 9"/>
          <p:cNvGrpSpPr/>
          <p:nvPr/>
        </p:nvGrpSpPr>
        <p:grpSpPr>
          <a:xfrm>
            <a:off x="-187239" y="-61486"/>
            <a:ext cx="3064649" cy="7042883"/>
            <a:chOff x="0" y="-1"/>
            <a:chExt cx="2298485" cy="5282160"/>
          </a:xfrm>
        </p:grpSpPr>
        <p:pic>
          <p:nvPicPr>
            <p:cNvPr id="265"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268" name="Group 11"/>
            <p:cNvGrpSpPr/>
            <p:nvPr/>
          </p:nvGrpSpPr>
          <p:grpSpPr>
            <a:xfrm>
              <a:off x="-1" y="-2"/>
              <a:ext cx="2298487" cy="5282162"/>
              <a:chOff x="0" y="-1"/>
              <a:chExt cx="2298485" cy="5282161"/>
            </a:xfrm>
          </p:grpSpPr>
          <p:sp>
            <p:nvSpPr>
              <p:cNvPr id="266" name="Rectangle 13"/>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267" name="Rectangle 17"/>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270" name="Body Level One…"/>
          <p:cNvSpPr txBox="1">
            <a:spLocks noGrp="1"/>
          </p:cNvSpPr>
          <p:nvPr>
            <p:ph type="body" idx="1"/>
          </p:nvPr>
        </p:nvSpPr>
        <p:spPr>
          <a:xfrm>
            <a:off x="1257300" y="932722"/>
            <a:ext cx="10325101" cy="5097433"/>
          </a:xfrm>
          <a:prstGeom prst="rect">
            <a:avLst/>
          </a:prstGeom>
        </p:spPr>
        <p:txBody>
          <a:bodyPr lIns="45718" tIns="45718" rIns="45718" bIns="45718"/>
          <a:lstStyle>
            <a:lvl1pPr indent="-457189">
              <a:buClrTx/>
            </a:lvl1pPr>
            <a:lvl2pPr marL="1032908" indent="-423323">
              <a:buClrTx/>
            </a:lvl2pPr>
            <a:lvl3pPr marL="1600160" indent="-380990">
              <a:buClrTx/>
            </a:lvl3pPr>
            <a:lvl4pPr marL="2264170" indent="-435416">
              <a:buClrTx/>
            </a:lvl4pPr>
            <a:lvl5pPr marL="2873755" indent="-435416">
              <a:buClrTx/>
            </a:lvl5pPr>
          </a:lstStyle>
          <a:p>
            <a:r>
              <a:t>Body Level One</a:t>
            </a:r>
          </a:p>
          <a:p>
            <a:pPr lvl="1"/>
            <a:r>
              <a:t>Body Level Two</a:t>
            </a:r>
          </a:p>
          <a:p>
            <a:pPr lvl="2"/>
            <a:r>
              <a:t>Body Level Three</a:t>
            </a:r>
          </a:p>
          <a:p>
            <a:pPr lvl="3"/>
            <a:r>
              <a:t>Body Level Four</a:t>
            </a:r>
          </a:p>
          <a:p>
            <a:pPr lvl="4"/>
            <a:r>
              <a:t>Body Level Five</a:t>
            </a:r>
          </a:p>
        </p:txBody>
      </p:sp>
      <p:sp>
        <p:nvSpPr>
          <p:cNvPr id="271"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272" name="Straight Connector 14"/>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73" name="TextBox 15"/>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274"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275" name="Slide Number"/>
          <p:cNvSpPr txBox="1">
            <a:spLocks noGrp="1"/>
          </p:cNvSpPr>
          <p:nvPr>
            <p:ph type="sldNum" sz="quarter" idx="2"/>
          </p:nvPr>
        </p:nvSpPr>
        <p:spPr>
          <a:xfrm>
            <a:off x="11238401" y="658497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48010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283" name="Rectangle 6"/>
          <p:cNvSpPr/>
          <p:nvPr/>
        </p:nvSpPr>
        <p:spPr>
          <a:xfrm>
            <a:off x="0" y="0"/>
            <a:ext cx="12192000" cy="6858000"/>
          </a:xfrm>
          <a:prstGeom prst="rect">
            <a:avLst/>
          </a:prstGeom>
          <a:solidFill>
            <a:srgbClr val="62C4DD"/>
          </a:solidFill>
          <a:ln w="12700">
            <a:miter lim="400000"/>
          </a:ln>
        </p:spPr>
        <p:txBody>
          <a:bodyPr lIns="60957" tIns="60957" rIns="60957" bIns="60957" anchor="ct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pic>
        <p:nvPicPr>
          <p:cNvPr id="284" name="Picture 2" descr="Picture 2"/>
          <p:cNvPicPr>
            <a:picLocks noChangeAspect="1"/>
          </p:cNvPicPr>
          <p:nvPr/>
        </p:nvPicPr>
        <p:blipFill>
          <a:blip r:embed="rId3">
            <a:extLst/>
          </a:blip>
          <a:stretch>
            <a:fillRect/>
          </a:stretch>
        </p:blipFill>
        <p:spPr>
          <a:xfrm>
            <a:off x="9741704" y="0"/>
            <a:ext cx="2464531" cy="6858000"/>
          </a:xfrm>
          <a:prstGeom prst="rect">
            <a:avLst/>
          </a:prstGeom>
          <a:ln w="12700">
            <a:miter lim="400000"/>
          </a:ln>
        </p:spPr>
      </p:pic>
      <p:sp>
        <p:nvSpPr>
          <p:cNvPr id="285" name="Title 1"/>
          <p:cNvSpPr txBox="1"/>
          <p:nvPr/>
        </p:nvSpPr>
        <p:spPr>
          <a:xfrm>
            <a:off x="3469845" y="2981299"/>
            <a:ext cx="6237721" cy="1107990"/>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nchor="ctr">
            <a:spAutoFit/>
          </a:bodyPr>
          <a:lstStyle>
            <a:lvl1pPr>
              <a:defRPr sz="2400" spc="600">
                <a:solidFill>
                  <a:srgbClr val="FFFFFF"/>
                </a:solidFill>
                <a:latin typeface="Calibri"/>
                <a:ea typeface="Calibri"/>
                <a:cs typeface="Calibri"/>
                <a:sym typeface="Calibri"/>
              </a:defRPr>
            </a:lvl1pPr>
          </a:lstStyle>
          <a:p>
            <a:pPr defTabSz="1219170" hangingPunct="0"/>
            <a:r>
              <a:rPr sz="3200" kern="0"/>
              <a:t>WHAT’S THE ATMOSPHERE LIKE TODAY?</a:t>
            </a:r>
          </a:p>
        </p:txBody>
      </p:sp>
      <p:sp>
        <p:nvSpPr>
          <p:cNvPr id="286" name="Body Level One…"/>
          <p:cNvSpPr txBox="1">
            <a:spLocks noGrp="1"/>
          </p:cNvSpPr>
          <p:nvPr>
            <p:ph type="body" sz="quarter" idx="1"/>
          </p:nvPr>
        </p:nvSpPr>
        <p:spPr>
          <a:xfrm>
            <a:off x="3469845" y="4197086"/>
            <a:ext cx="6240697" cy="1536173"/>
          </a:xfrm>
          <a:prstGeom prst="rect">
            <a:avLst/>
          </a:prstGeom>
        </p:spPr>
        <p:txBody>
          <a:bodyPr lIns="45718" tIns="45718" rIns="45718" bIns="45718"/>
          <a:lstStyle>
            <a:lvl1pPr marL="0" indent="0">
              <a:buClrTx/>
              <a:buSzTx/>
              <a:buFontTx/>
              <a:buNone/>
              <a:defRPr sz="2400">
                <a:solidFill>
                  <a:srgbClr val="FFFFFF"/>
                </a:solidFill>
              </a:defRPr>
            </a:lvl1pPr>
            <a:lvl2pPr marL="0" indent="0">
              <a:buClrTx/>
              <a:buSzTx/>
              <a:buFontTx/>
              <a:buNone/>
              <a:defRPr sz="2400">
                <a:solidFill>
                  <a:srgbClr val="FFFFFF"/>
                </a:solidFill>
              </a:defRPr>
            </a:lvl2pPr>
            <a:lvl3pPr marL="0" indent="0">
              <a:buClrTx/>
              <a:buSzTx/>
              <a:buFontTx/>
              <a:buNone/>
              <a:defRPr sz="2400">
                <a:solidFill>
                  <a:srgbClr val="FFFFFF"/>
                </a:solidFill>
              </a:defRPr>
            </a:lvl3pPr>
            <a:lvl4pPr marL="0" indent="0">
              <a:buClrTx/>
              <a:buSzTx/>
              <a:buFontTx/>
              <a:buNone/>
              <a:defRPr sz="2400">
                <a:solidFill>
                  <a:srgbClr val="FFFFFF"/>
                </a:solidFill>
              </a:defRPr>
            </a:lvl4pPr>
            <a:lvl5pPr marL="0" indent="0">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87" name="Picture 2" descr="Picture 2"/>
          <p:cNvPicPr>
            <a:picLocks noChangeAspect="1"/>
          </p:cNvPicPr>
          <p:nvPr/>
        </p:nvPicPr>
        <p:blipFill>
          <a:blip r:embed="rId4">
            <a:extLst/>
          </a:blip>
          <a:stretch>
            <a:fillRect/>
          </a:stretch>
        </p:blipFill>
        <p:spPr>
          <a:xfrm>
            <a:off x="-264801" y="679277"/>
            <a:ext cx="4224471" cy="4954099"/>
          </a:xfrm>
          <a:prstGeom prst="rect">
            <a:avLst/>
          </a:prstGeom>
          <a:ln w="12700">
            <a:miter lim="400000"/>
          </a:ln>
        </p:spPr>
      </p:pic>
      <p:pic>
        <p:nvPicPr>
          <p:cNvPr id="288" name="Picture 2" descr="Picture 2"/>
          <p:cNvPicPr>
            <a:picLocks noChangeAspect="1"/>
          </p:cNvPicPr>
          <p:nvPr/>
        </p:nvPicPr>
        <p:blipFill>
          <a:blip r:embed="rId5">
            <a:extLst/>
          </a:blip>
          <a:stretch>
            <a:fillRect/>
          </a:stretch>
        </p:blipFill>
        <p:spPr>
          <a:xfrm>
            <a:off x="719400" y="6240799"/>
            <a:ext cx="1025640" cy="374024"/>
          </a:xfrm>
          <a:prstGeom prst="rect">
            <a:avLst/>
          </a:prstGeom>
          <a:ln w="12700">
            <a:miter lim="400000"/>
          </a:ln>
        </p:spPr>
      </p:pic>
      <p:pic>
        <p:nvPicPr>
          <p:cNvPr id="289" name="Picture 2" descr="Picture 2"/>
          <p:cNvPicPr>
            <a:picLocks noChangeAspect="1"/>
          </p:cNvPicPr>
          <p:nvPr/>
        </p:nvPicPr>
        <p:blipFill>
          <a:blip r:embed="rId6">
            <a:extLst/>
          </a:blip>
          <a:stretch>
            <a:fillRect/>
          </a:stretch>
        </p:blipFill>
        <p:spPr>
          <a:xfrm>
            <a:off x="1957381" y="6200012"/>
            <a:ext cx="1527444" cy="400593"/>
          </a:xfrm>
          <a:prstGeom prst="rect">
            <a:avLst/>
          </a:prstGeom>
          <a:ln w="12700">
            <a:miter lim="400000"/>
          </a:ln>
        </p:spPr>
      </p:pic>
      <p:sp>
        <p:nvSpPr>
          <p:cNvPr id="290" name="TextBox 16"/>
          <p:cNvSpPr txBox="1"/>
          <p:nvPr/>
        </p:nvSpPr>
        <p:spPr>
          <a:xfrm>
            <a:off x="272950" y="4677140"/>
            <a:ext cx="3148969" cy="41042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lgn="ctr">
              <a:defRPr>
                <a:solidFill>
                  <a:srgbClr val="FFFFFF"/>
                </a:solidFill>
                <a:latin typeface="Calibri"/>
                <a:ea typeface="Calibri"/>
                <a:cs typeface="Calibri"/>
                <a:sym typeface="Calibri"/>
              </a:defRPr>
            </a:lvl1pPr>
          </a:lstStyle>
          <a:p>
            <a:pPr defTabSz="1219170" hangingPunct="0"/>
            <a:r>
              <a:rPr sz="1867" kern="0"/>
              <a:t>Atmosphere Monitoring</a:t>
            </a:r>
          </a:p>
        </p:txBody>
      </p:sp>
      <p:sp>
        <p:nvSpPr>
          <p:cNvPr id="291" name="Straight Arrow Connector 2"/>
          <p:cNvSpPr/>
          <p:nvPr/>
        </p:nvSpPr>
        <p:spPr>
          <a:xfrm flipV="1">
            <a:off x="1745039" y="452669"/>
            <a:ext cx="3" cy="1152129"/>
          </a:xfrm>
          <a:prstGeom prst="line">
            <a:avLst/>
          </a:prstGeom>
          <a:ln w="76200">
            <a:solidFill>
              <a:srgbClr val="FFFFFF"/>
            </a:solidFill>
            <a:tailEnd type="triangle"/>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92" name="Straight Arrow Connector 14"/>
          <p:cNvSpPr/>
          <p:nvPr/>
        </p:nvSpPr>
        <p:spPr>
          <a:xfrm flipV="1">
            <a:off x="3225077" y="1892828"/>
            <a:ext cx="1046724" cy="545304"/>
          </a:xfrm>
          <a:prstGeom prst="line">
            <a:avLst/>
          </a:prstGeom>
          <a:ln w="76200">
            <a:solidFill>
              <a:srgbClr val="FFFFFF"/>
            </a:solidFill>
            <a:tailEnd type="triangle"/>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293" name="TextBox 18"/>
          <p:cNvSpPr txBox="1"/>
          <p:nvPr/>
        </p:nvSpPr>
        <p:spPr>
          <a:xfrm>
            <a:off x="6575822" y="5877512"/>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sp>
        <p:nvSpPr>
          <p:cNvPr id="294" name="TextBox 19"/>
          <p:cNvSpPr txBox="1"/>
          <p:nvPr/>
        </p:nvSpPr>
        <p:spPr>
          <a:xfrm>
            <a:off x="6575822" y="6371619"/>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sp>
        <p:nvSpPr>
          <p:cNvPr id="295" name="TextBox 20"/>
          <p:cNvSpPr txBox="1"/>
          <p:nvPr/>
        </p:nvSpPr>
        <p:spPr>
          <a:xfrm>
            <a:off x="8172011" y="6381317"/>
            <a:ext cx="1444628"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www.copernicus.eu</a:t>
            </a:r>
          </a:p>
        </p:txBody>
      </p:sp>
      <p:sp>
        <p:nvSpPr>
          <p:cNvPr id="296" name="TextBox 21"/>
          <p:cNvSpPr txBox="1"/>
          <p:nvPr/>
        </p:nvSpPr>
        <p:spPr>
          <a:xfrm>
            <a:off x="8172011" y="5889047"/>
            <a:ext cx="1111252" cy="287317"/>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defRPr sz="800">
                <a:solidFill>
                  <a:srgbClr val="FFFFFF"/>
                </a:solidFill>
                <a:latin typeface="Calibri"/>
                <a:ea typeface="Calibri"/>
                <a:cs typeface="Calibri"/>
                <a:sym typeface="Calibri"/>
              </a:defRPr>
            </a:lvl1pPr>
          </a:lstStyle>
          <a:p>
            <a:pPr defTabSz="1219170" hangingPunct="0"/>
            <a:r>
              <a:rPr sz="1067" kern="0"/>
              <a:t>Copernicus EU</a:t>
            </a:r>
          </a:p>
        </p:txBody>
      </p:sp>
      <p:pic>
        <p:nvPicPr>
          <p:cNvPr id="297" name="Picture 5" descr="Picture 5"/>
          <p:cNvPicPr>
            <a:picLocks noChangeAspect="1"/>
          </p:cNvPicPr>
          <p:nvPr/>
        </p:nvPicPr>
        <p:blipFill>
          <a:blip r:embed="rId7">
            <a:extLst/>
          </a:blip>
          <a:stretch>
            <a:fillRect/>
          </a:stretch>
        </p:blipFill>
        <p:spPr>
          <a:xfrm>
            <a:off x="7806627" y="6347248"/>
            <a:ext cx="336003" cy="336003"/>
          </a:xfrm>
          <a:prstGeom prst="rect">
            <a:avLst/>
          </a:prstGeom>
          <a:ln w="12700">
            <a:miter lim="400000"/>
          </a:ln>
        </p:spPr>
      </p:pic>
      <p:pic>
        <p:nvPicPr>
          <p:cNvPr id="298" name="Picture 7" descr="Picture 7"/>
          <p:cNvPicPr>
            <a:picLocks noChangeAspect="1"/>
          </p:cNvPicPr>
          <p:nvPr/>
        </p:nvPicPr>
        <p:blipFill>
          <a:blip r:embed="rId8">
            <a:extLst/>
          </a:blip>
          <a:stretch>
            <a:fillRect/>
          </a:stretch>
        </p:blipFill>
        <p:spPr>
          <a:xfrm>
            <a:off x="6192011" y="5829265"/>
            <a:ext cx="383813" cy="384003"/>
          </a:xfrm>
          <a:prstGeom prst="rect">
            <a:avLst/>
          </a:prstGeom>
          <a:ln w="12700">
            <a:miter lim="400000"/>
          </a:ln>
        </p:spPr>
      </p:pic>
      <p:pic>
        <p:nvPicPr>
          <p:cNvPr id="299" name="Picture 12" descr="Picture 12"/>
          <p:cNvPicPr>
            <a:picLocks noChangeAspect="1"/>
          </p:cNvPicPr>
          <p:nvPr/>
        </p:nvPicPr>
        <p:blipFill>
          <a:blip r:embed="rId9">
            <a:extLst/>
          </a:blip>
          <a:stretch>
            <a:fillRect/>
          </a:stretch>
        </p:blipFill>
        <p:spPr>
          <a:xfrm>
            <a:off x="7762232" y="5819567"/>
            <a:ext cx="396533" cy="480003"/>
          </a:xfrm>
          <a:prstGeom prst="rect">
            <a:avLst/>
          </a:prstGeom>
          <a:ln w="12700">
            <a:miter lim="400000"/>
          </a:ln>
        </p:spPr>
      </p:pic>
      <p:pic>
        <p:nvPicPr>
          <p:cNvPr id="300" name="Picture 15" descr="Picture 15"/>
          <p:cNvPicPr>
            <a:picLocks noChangeAspect="1"/>
          </p:cNvPicPr>
          <p:nvPr/>
        </p:nvPicPr>
        <p:blipFill>
          <a:blip r:embed="rId10">
            <a:extLst/>
          </a:blip>
          <a:stretch>
            <a:fillRect/>
          </a:stretch>
        </p:blipFill>
        <p:spPr>
          <a:xfrm>
            <a:off x="6204435" y="6325153"/>
            <a:ext cx="384636" cy="384003"/>
          </a:xfrm>
          <a:prstGeom prst="rect">
            <a:avLst/>
          </a:prstGeom>
          <a:ln w="12700">
            <a:miter lim="400000"/>
          </a:ln>
        </p:spPr>
      </p:pic>
      <p:pic>
        <p:nvPicPr>
          <p:cNvPr id="301" name="Picture 1" descr="Picture 1"/>
          <p:cNvPicPr>
            <a:picLocks noChangeAspect="1"/>
          </p:cNvPicPr>
          <p:nvPr/>
        </p:nvPicPr>
        <p:blipFill>
          <a:blip r:embed="rId11">
            <a:extLst/>
          </a:blip>
          <a:stretch>
            <a:fillRect/>
          </a:stretch>
        </p:blipFill>
        <p:spPr>
          <a:xfrm>
            <a:off x="3695732" y="6415778"/>
            <a:ext cx="1098003" cy="188669"/>
          </a:xfrm>
          <a:prstGeom prst="rect">
            <a:avLst/>
          </a:prstGeom>
          <a:ln w="12700">
            <a:miter lim="400000"/>
          </a:ln>
        </p:spPr>
      </p:pic>
      <p:sp>
        <p:nvSpPr>
          <p:cNvPr id="302" name="Slide Number"/>
          <p:cNvSpPr txBox="1">
            <a:spLocks noGrp="1"/>
          </p:cNvSpPr>
          <p:nvPr>
            <p:ph type="sldNum" sz="quarter" idx="2"/>
          </p:nvPr>
        </p:nvSpPr>
        <p:spPr>
          <a:xfrm>
            <a:off x="8404861" y="6187095"/>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07327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pic>
        <p:nvPicPr>
          <p:cNvPr id="309"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314" name="Group 7"/>
          <p:cNvGrpSpPr/>
          <p:nvPr/>
        </p:nvGrpSpPr>
        <p:grpSpPr>
          <a:xfrm>
            <a:off x="-187239" y="-61486"/>
            <a:ext cx="3064649" cy="7042883"/>
            <a:chOff x="0" y="-1"/>
            <a:chExt cx="2298485" cy="5282160"/>
          </a:xfrm>
        </p:grpSpPr>
        <p:pic>
          <p:nvPicPr>
            <p:cNvPr id="310"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313" name="Group 28"/>
            <p:cNvGrpSpPr/>
            <p:nvPr/>
          </p:nvGrpSpPr>
          <p:grpSpPr>
            <a:xfrm>
              <a:off x="-1" y="-2"/>
              <a:ext cx="2298487" cy="5282162"/>
              <a:chOff x="0" y="-1"/>
              <a:chExt cx="2298485" cy="5282161"/>
            </a:xfrm>
          </p:grpSpPr>
          <p:sp>
            <p:nvSpPr>
              <p:cNvPr id="311" name="Rectangle 29"/>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12" name="Rectangle 3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15" name="Body Level One…"/>
          <p:cNvSpPr txBox="1">
            <a:spLocks noGrp="1"/>
          </p:cNvSpPr>
          <p:nvPr>
            <p:ph type="body" sz="half" idx="1"/>
          </p:nvPr>
        </p:nvSpPr>
        <p:spPr>
          <a:xfrm>
            <a:off x="1363893" y="932721"/>
            <a:ext cx="5384803" cy="5088568"/>
          </a:xfrm>
          <a:prstGeom prst="rect">
            <a:avLst/>
          </a:prstGeom>
        </p:spPr>
        <p:txBody>
          <a:bodyPr lIns="45718" tIns="45718" rIns="45718" bIns="45718"/>
          <a:lstStyle>
            <a:lvl1pPr indent="-457189">
              <a:spcBef>
                <a:spcPts val="800"/>
              </a:spcBef>
              <a:buClrTx/>
              <a:defRPr sz="3733"/>
            </a:lvl1pPr>
            <a:lvl2pPr marL="1054074" indent="-444489">
              <a:spcBef>
                <a:spcPts val="800"/>
              </a:spcBef>
              <a:buClrTx/>
              <a:defRPr sz="3733"/>
            </a:lvl2pPr>
            <a:lvl3pPr marL="1645876" indent="-426707">
              <a:spcBef>
                <a:spcPts val="800"/>
              </a:spcBef>
              <a:buClrTx/>
              <a:defRPr sz="3733"/>
            </a:lvl3pPr>
            <a:lvl4pPr marL="2302876" indent="-474121">
              <a:spcBef>
                <a:spcPts val="800"/>
              </a:spcBef>
              <a:buClrTx/>
              <a:defRPr sz="3733"/>
            </a:lvl4pPr>
            <a:lvl5pPr marL="2912461" indent="-474121">
              <a:spcBef>
                <a:spcPts val="800"/>
              </a:spcBef>
              <a:buClrTx/>
              <a:defRPr sz="3733"/>
            </a:lvl5pPr>
          </a:lstStyle>
          <a:p>
            <a:r>
              <a:t>Body Level One</a:t>
            </a:r>
          </a:p>
          <a:p>
            <a:pPr lvl="1"/>
            <a:r>
              <a:t>Body Level Two</a:t>
            </a:r>
          </a:p>
          <a:p>
            <a:pPr lvl="2"/>
            <a:r>
              <a:t>Body Level Three</a:t>
            </a:r>
          </a:p>
          <a:p>
            <a:pPr lvl="3"/>
            <a:r>
              <a:t>Body Level Four</a:t>
            </a:r>
          </a:p>
          <a:p>
            <a:pPr lvl="4"/>
            <a:r>
              <a:t>Body Level Five</a:t>
            </a:r>
          </a:p>
        </p:txBody>
      </p:sp>
      <p:sp>
        <p:nvSpPr>
          <p:cNvPr id="316"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17" name="Straight Connector 15"/>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18" name="TextBox 16"/>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19"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320" name="Rectangle 1"/>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21" name="Picture 18" descr="Picture 18"/>
          <p:cNvPicPr>
            <a:picLocks noChangeAspect="1"/>
          </p:cNvPicPr>
          <p:nvPr/>
        </p:nvPicPr>
        <p:blipFill>
          <a:blip r:embed="rId5">
            <a:extLst/>
          </a:blip>
          <a:stretch>
            <a:fillRect/>
          </a:stretch>
        </p:blipFill>
        <p:spPr>
          <a:xfrm>
            <a:off x="8005400" y="6328235"/>
            <a:ext cx="1098003" cy="188669"/>
          </a:xfrm>
          <a:prstGeom prst="rect">
            <a:avLst/>
          </a:prstGeom>
          <a:ln w="12700">
            <a:miter lim="400000"/>
          </a:ln>
        </p:spPr>
      </p:pic>
      <p:sp>
        <p:nvSpPr>
          <p:cNvPr id="322"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667670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pic>
        <p:nvPicPr>
          <p:cNvPr id="329"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334" name="Group 12"/>
          <p:cNvGrpSpPr/>
          <p:nvPr/>
        </p:nvGrpSpPr>
        <p:grpSpPr>
          <a:xfrm>
            <a:off x="-187239" y="-61486"/>
            <a:ext cx="3064649" cy="7042883"/>
            <a:chOff x="0" y="-1"/>
            <a:chExt cx="2298485" cy="5282160"/>
          </a:xfrm>
        </p:grpSpPr>
        <p:pic>
          <p:nvPicPr>
            <p:cNvPr id="330"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333" name="Group 17"/>
            <p:cNvGrpSpPr/>
            <p:nvPr/>
          </p:nvGrpSpPr>
          <p:grpSpPr>
            <a:xfrm>
              <a:off x="-1" y="-2"/>
              <a:ext cx="2298487" cy="5282162"/>
              <a:chOff x="0" y="-1"/>
              <a:chExt cx="2298485" cy="5282161"/>
            </a:xfrm>
          </p:grpSpPr>
          <p:sp>
            <p:nvSpPr>
              <p:cNvPr id="331" name="Rectangle 18"/>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32" name="Rectangle 20"/>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35" name="Body Level One…"/>
          <p:cNvSpPr txBox="1">
            <a:spLocks noGrp="1"/>
          </p:cNvSpPr>
          <p:nvPr>
            <p:ph type="body" sz="quarter" idx="1"/>
          </p:nvPr>
        </p:nvSpPr>
        <p:spPr>
          <a:xfrm>
            <a:off x="1200204" y="836711"/>
            <a:ext cx="5386920" cy="639767"/>
          </a:xfrm>
          <a:prstGeom prst="rect">
            <a:avLst/>
          </a:prstGeom>
        </p:spPr>
        <p:txBody>
          <a:bodyPr lIns="45718" tIns="45718" rIns="45718" bIns="45718" anchor="b"/>
          <a:lstStyle>
            <a:lvl1pPr marL="0" indent="0">
              <a:spcBef>
                <a:spcPts val="667"/>
              </a:spcBef>
              <a:buClrTx/>
              <a:buSzTx/>
              <a:buFontTx/>
              <a:buNone/>
              <a:defRPr sz="3200" b="1"/>
            </a:lvl1pPr>
            <a:lvl2pPr marL="0" indent="0">
              <a:spcBef>
                <a:spcPts val="667"/>
              </a:spcBef>
              <a:buClrTx/>
              <a:buSzTx/>
              <a:buFontTx/>
              <a:buNone/>
              <a:defRPr sz="3200" b="1"/>
            </a:lvl2pPr>
            <a:lvl3pPr marL="0" indent="0">
              <a:spcBef>
                <a:spcPts val="667"/>
              </a:spcBef>
              <a:buClrTx/>
              <a:buSzTx/>
              <a:buFontTx/>
              <a:buNone/>
              <a:defRPr sz="3200" b="1"/>
            </a:lvl3pPr>
            <a:lvl4pPr marL="0" indent="0">
              <a:spcBef>
                <a:spcPts val="667"/>
              </a:spcBef>
              <a:buClrTx/>
              <a:buSzTx/>
              <a:buFontTx/>
              <a:buNone/>
              <a:defRPr sz="3200" b="1"/>
            </a:lvl4pPr>
            <a:lvl5pPr marL="0" indent="0">
              <a:spcBef>
                <a:spcPts val="667"/>
              </a:spcBef>
              <a:buClrTx/>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336" name="Text Placeholder 4"/>
          <p:cNvSpPr>
            <a:spLocks noGrp="1"/>
          </p:cNvSpPr>
          <p:nvPr>
            <p:ph type="body" sz="quarter" idx="13"/>
          </p:nvPr>
        </p:nvSpPr>
        <p:spPr>
          <a:xfrm>
            <a:off x="6783974" y="836711"/>
            <a:ext cx="5389036" cy="639767"/>
          </a:xfrm>
          <a:prstGeom prst="rect">
            <a:avLst/>
          </a:prstGeom>
        </p:spPr>
        <p:txBody>
          <a:bodyPr lIns="45718" tIns="45718" rIns="45718" bIns="45718" anchor="b"/>
          <a:lstStyle/>
          <a:p>
            <a:endParaRPr/>
          </a:p>
        </p:txBody>
      </p:sp>
      <p:sp>
        <p:nvSpPr>
          <p:cNvPr id="337"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38" name="Straight Connector 14"/>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39" name="TextBox 15"/>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40"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341" name="Rectangle 21"/>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42" name="Picture 22" descr="Picture 22"/>
          <p:cNvPicPr>
            <a:picLocks noChangeAspect="1"/>
          </p:cNvPicPr>
          <p:nvPr/>
        </p:nvPicPr>
        <p:blipFill>
          <a:blip r:embed="rId5">
            <a:extLst/>
          </a:blip>
          <a:stretch>
            <a:fillRect/>
          </a:stretch>
        </p:blipFill>
        <p:spPr>
          <a:xfrm>
            <a:off x="8005400" y="6328235"/>
            <a:ext cx="1098003" cy="188669"/>
          </a:xfrm>
          <a:prstGeom prst="rect">
            <a:avLst/>
          </a:prstGeom>
          <a:ln w="12700">
            <a:miter lim="400000"/>
          </a:ln>
        </p:spPr>
      </p:pic>
      <p:sp>
        <p:nvSpPr>
          <p:cNvPr id="343"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532830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350"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355" name="Group 28"/>
          <p:cNvGrpSpPr/>
          <p:nvPr/>
        </p:nvGrpSpPr>
        <p:grpSpPr>
          <a:xfrm>
            <a:off x="-187239" y="-61486"/>
            <a:ext cx="3064649" cy="7042883"/>
            <a:chOff x="0" y="-1"/>
            <a:chExt cx="2298485" cy="5282160"/>
          </a:xfrm>
        </p:grpSpPr>
        <p:pic>
          <p:nvPicPr>
            <p:cNvPr id="351"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354" name="Group 30"/>
            <p:cNvGrpSpPr/>
            <p:nvPr/>
          </p:nvGrpSpPr>
          <p:grpSpPr>
            <a:xfrm>
              <a:off x="-1" y="-2"/>
              <a:ext cx="2298487" cy="5282162"/>
              <a:chOff x="0" y="-1"/>
              <a:chExt cx="2298485" cy="5282161"/>
            </a:xfrm>
          </p:grpSpPr>
          <p:sp>
            <p:nvSpPr>
              <p:cNvPr id="352" name="Rectangle 31"/>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53" name="Rectangle 32"/>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56" name="Title Text"/>
          <p:cNvSpPr txBox="1">
            <a:spLocks noGrp="1"/>
          </p:cNvSpPr>
          <p:nvPr>
            <p:ph type="title"/>
          </p:nvPr>
        </p:nvSpPr>
        <p:spPr>
          <a:xfrm>
            <a:off x="1156939" y="328381"/>
            <a:ext cx="10425464" cy="384045"/>
          </a:xfrm>
          <a:prstGeom prst="rect">
            <a:avLst/>
          </a:prstGeom>
          <a:solidFill>
            <a:srgbClr val="5AC4DD"/>
          </a:solidFill>
        </p:spPr>
        <p:txBody>
          <a:bodyPr lIns="45718" tIns="45718" rIns="45718" bIns="45718"/>
          <a:lstStyle>
            <a:lvl1pPr>
              <a:defRPr spc="933"/>
            </a:lvl1pPr>
          </a:lstStyle>
          <a:p>
            <a:r>
              <a:t>Title Text</a:t>
            </a:r>
          </a:p>
        </p:txBody>
      </p:sp>
      <p:sp>
        <p:nvSpPr>
          <p:cNvPr id="357" name="Straight Connector 18"/>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58" name="TextBox 19"/>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59"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360" name="Rectangle 13"/>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61" name="Picture 14" descr="Picture 14"/>
          <p:cNvPicPr>
            <a:picLocks noChangeAspect="1"/>
          </p:cNvPicPr>
          <p:nvPr/>
        </p:nvPicPr>
        <p:blipFill>
          <a:blip r:embed="rId5">
            <a:extLst/>
          </a:blip>
          <a:stretch>
            <a:fillRect/>
          </a:stretch>
        </p:blipFill>
        <p:spPr>
          <a:xfrm>
            <a:off x="8005400" y="6328235"/>
            <a:ext cx="1098003" cy="188669"/>
          </a:xfrm>
          <a:prstGeom prst="rect">
            <a:avLst/>
          </a:prstGeom>
          <a:ln w="12700">
            <a:miter lim="400000"/>
          </a:ln>
        </p:spPr>
      </p:pic>
      <p:sp>
        <p:nvSpPr>
          <p:cNvPr id="362"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2862854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pic>
        <p:nvPicPr>
          <p:cNvPr id="369"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grpSp>
        <p:nvGrpSpPr>
          <p:cNvPr id="374" name="Group 25"/>
          <p:cNvGrpSpPr/>
          <p:nvPr/>
        </p:nvGrpSpPr>
        <p:grpSpPr>
          <a:xfrm>
            <a:off x="-187239" y="-61486"/>
            <a:ext cx="3064649" cy="7042883"/>
            <a:chOff x="0" y="-1"/>
            <a:chExt cx="2298485" cy="5282160"/>
          </a:xfrm>
        </p:grpSpPr>
        <p:pic>
          <p:nvPicPr>
            <p:cNvPr id="370" name="Picture 2" descr="Picture 2"/>
            <p:cNvPicPr>
              <a:picLocks noChangeAspect="1"/>
            </p:cNvPicPr>
            <p:nvPr/>
          </p:nvPicPr>
          <p:blipFill>
            <a:blip r:embed="rId3">
              <a:extLst/>
            </a:blip>
            <a:stretch>
              <a:fillRect/>
            </a:stretch>
          </p:blipFill>
          <p:spPr>
            <a:xfrm>
              <a:off x="31908" y="-1"/>
              <a:ext cx="2266578" cy="5189614"/>
            </a:xfrm>
            <a:prstGeom prst="rect">
              <a:avLst/>
            </a:prstGeom>
            <a:ln w="12700" cap="flat">
              <a:noFill/>
              <a:miter lim="400000"/>
            </a:ln>
            <a:effectLst/>
          </p:spPr>
        </p:pic>
        <p:grpSp>
          <p:nvGrpSpPr>
            <p:cNvPr id="373" name="Group 27"/>
            <p:cNvGrpSpPr/>
            <p:nvPr/>
          </p:nvGrpSpPr>
          <p:grpSpPr>
            <a:xfrm>
              <a:off x="-1" y="-2"/>
              <a:ext cx="2298487" cy="5282162"/>
              <a:chOff x="0" y="-1"/>
              <a:chExt cx="2298485" cy="5282161"/>
            </a:xfrm>
          </p:grpSpPr>
          <p:sp>
            <p:nvSpPr>
              <p:cNvPr id="371" name="Rectangle 28"/>
              <p:cNvSpPr/>
              <p:nvPr/>
            </p:nvSpPr>
            <p:spPr>
              <a:xfrm>
                <a:off x="31908" y="47079"/>
                <a:ext cx="2266578" cy="5235081"/>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sp>
            <p:nvSpPr>
              <p:cNvPr id="372" name="Rectangle 29"/>
              <p:cNvSpPr/>
              <p:nvPr/>
            </p:nvSpPr>
            <p:spPr>
              <a:xfrm>
                <a:off x="-1" y="-2"/>
                <a:ext cx="2298487" cy="5189616"/>
              </a:xfrm>
              <a:prstGeom prst="rect">
                <a:avLst/>
              </a:prstGeom>
              <a:solidFill>
                <a:srgbClr val="FFFFFF">
                  <a:alpha val="47843"/>
                </a:srgbClr>
              </a:solidFill>
              <a:ln w="12700" cap="flat">
                <a:noFill/>
                <a:miter lim="400000"/>
              </a:ln>
              <a:effectLst/>
            </p:spPr>
            <p:txBody>
              <a:bodyPr wrap="square" lIns="45718" tIns="45718" rIns="45718" bIns="45718" numCol="1" anchor="ctr">
                <a:noAutofit/>
              </a:bodyPr>
              <a:lstStyle/>
              <a:p>
                <a:pPr algn="ctr" defTabSz="1219170" hangingPunct="0">
                  <a:defRPr sz="1800">
                    <a:solidFill>
                      <a:srgbClr val="FFFFFF"/>
                    </a:solidFill>
                    <a:latin typeface="Calibri"/>
                    <a:ea typeface="Calibri"/>
                    <a:cs typeface="Calibri"/>
                    <a:sym typeface="Calibri"/>
                  </a:defRPr>
                </a:pPr>
                <a:endParaRPr sz="2400" kern="0">
                  <a:solidFill>
                    <a:srgbClr val="FFFFFF"/>
                  </a:solidFill>
                  <a:latin typeface="Calibri"/>
                  <a:ea typeface="Calibri"/>
                  <a:cs typeface="Calibri"/>
                  <a:sym typeface="Calibri"/>
                </a:endParaRPr>
              </a:p>
            </p:txBody>
          </p:sp>
        </p:grpSp>
      </p:grpSp>
      <p:sp>
        <p:nvSpPr>
          <p:cNvPr id="375" name="Title Text"/>
          <p:cNvSpPr txBox="1">
            <a:spLocks noGrp="1"/>
          </p:cNvSpPr>
          <p:nvPr>
            <p:ph type="title"/>
          </p:nvPr>
        </p:nvSpPr>
        <p:spPr>
          <a:xfrm>
            <a:off x="1342965" y="273047"/>
            <a:ext cx="4011089" cy="1162053"/>
          </a:xfrm>
          <a:prstGeom prst="rect">
            <a:avLst/>
          </a:prstGeom>
          <a:noFill/>
        </p:spPr>
        <p:txBody>
          <a:bodyPr lIns="45718" tIns="45718" rIns="45718" bIns="45718" anchor="b"/>
          <a:lstStyle>
            <a:lvl1pPr>
              <a:defRPr sz="2667" b="1">
                <a:solidFill>
                  <a:srgbClr val="000000"/>
                </a:solidFill>
              </a:defRPr>
            </a:lvl1pPr>
          </a:lstStyle>
          <a:p>
            <a:r>
              <a:t>Title Text</a:t>
            </a:r>
          </a:p>
        </p:txBody>
      </p:sp>
      <p:sp>
        <p:nvSpPr>
          <p:cNvPr id="376" name="Body Level One…"/>
          <p:cNvSpPr txBox="1">
            <a:spLocks noGrp="1"/>
          </p:cNvSpPr>
          <p:nvPr>
            <p:ph type="body" idx="1"/>
          </p:nvPr>
        </p:nvSpPr>
        <p:spPr>
          <a:xfrm>
            <a:off x="5329006" y="273051"/>
            <a:ext cx="6815669" cy="5853115"/>
          </a:xfrm>
          <a:prstGeom prst="rect">
            <a:avLst/>
          </a:prstGeom>
        </p:spPr>
        <p:txBody>
          <a:bodyPr lIns="45718" tIns="45718" rIns="45718" bIns="45718"/>
          <a:lstStyle>
            <a:lvl1pPr indent="-457189">
              <a:spcBef>
                <a:spcPts val="933"/>
              </a:spcBef>
              <a:buClrTx/>
              <a:defRPr sz="4267"/>
            </a:lvl1pPr>
            <a:lvl2pPr marL="1045002" indent="-435417">
              <a:spcBef>
                <a:spcPts val="933"/>
              </a:spcBef>
              <a:buClrTx/>
              <a:defRPr sz="4267"/>
            </a:lvl2pPr>
            <a:lvl3pPr marL="1625559" indent="-406390">
              <a:spcBef>
                <a:spcPts val="933"/>
              </a:spcBef>
              <a:buClrTx/>
              <a:defRPr sz="4267"/>
            </a:lvl3pPr>
            <a:lvl4pPr marL="2316422" indent="-487668">
              <a:spcBef>
                <a:spcPts val="933"/>
              </a:spcBef>
              <a:buClrTx/>
              <a:defRPr sz="4267"/>
            </a:lvl4pPr>
            <a:lvl5pPr marL="2926007" indent="-487668">
              <a:spcBef>
                <a:spcPts val="933"/>
              </a:spcBef>
              <a:buClrTx/>
              <a:defRPr sz="4267"/>
            </a:lvl5pPr>
          </a:lstStyle>
          <a:p>
            <a:r>
              <a:t>Body Level One</a:t>
            </a:r>
          </a:p>
          <a:p>
            <a:pPr lvl="1"/>
            <a:r>
              <a:t>Body Level Two</a:t>
            </a:r>
          </a:p>
          <a:p>
            <a:pPr lvl="2"/>
            <a:r>
              <a:t>Body Level Three</a:t>
            </a:r>
          </a:p>
          <a:p>
            <a:pPr lvl="3"/>
            <a:r>
              <a:t>Body Level Four</a:t>
            </a:r>
          </a:p>
          <a:p>
            <a:pPr lvl="4"/>
            <a:r>
              <a:t>Body Level Five</a:t>
            </a:r>
          </a:p>
        </p:txBody>
      </p:sp>
      <p:sp>
        <p:nvSpPr>
          <p:cNvPr id="377" name="Text Placeholder 3"/>
          <p:cNvSpPr>
            <a:spLocks noGrp="1"/>
          </p:cNvSpPr>
          <p:nvPr>
            <p:ph type="body" sz="half" idx="13"/>
          </p:nvPr>
        </p:nvSpPr>
        <p:spPr>
          <a:xfrm>
            <a:off x="1342964" y="1435102"/>
            <a:ext cx="4011088" cy="4691063"/>
          </a:xfrm>
          <a:prstGeom prst="rect">
            <a:avLst/>
          </a:prstGeom>
        </p:spPr>
        <p:txBody>
          <a:bodyPr lIns="45718" tIns="45718" rIns="45718" bIns="45718"/>
          <a:lstStyle/>
          <a:p>
            <a:endParaRPr/>
          </a:p>
        </p:txBody>
      </p:sp>
      <p:sp>
        <p:nvSpPr>
          <p:cNvPr id="378" name="Straight Connector 15"/>
          <p:cNvSpPr/>
          <p:nvPr/>
        </p:nvSpPr>
        <p:spPr>
          <a:xfrm flipH="1">
            <a:off x="628720" y="1416025"/>
            <a:ext cx="3" cy="5184577"/>
          </a:xfrm>
          <a:prstGeom prst="line">
            <a:avLst/>
          </a:prstGeom>
          <a:ln w="31750">
            <a:solidFill>
              <a:srgbClr val="5AC4DD"/>
            </a:solidFill>
          </a:ln>
        </p:spPr>
        <p:txBody>
          <a:bodyPr lIns="60957" tIns="60957" rIns="60957" bIns="60957"/>
          <a:lstStyle/>
          <a:p>
            <a:pPr defTabSz="1219170" hangingPunct="0"/>
            <a:endParaRPr sz="1867" kern="0">
              <a:solidFill>
                <a:srgbClr val="000000"/>
              </a:solidFill>
              <a:latin typeface="Arial"/>
              <a:cs typeface="Arial"/>
              <a:sym typeface="Arial"/>
            </a:endParaRPr>
          </a:p>
        </p:txBody>
      </p:sp>
      <p:sp>
        <p:nvSpPr>
          <p:cNvPr id="379" name="TextBox 16"/>
          <p:cNvSpPr txBox="1"/>
          <p:nvPr/>
        </p:nvSpPr>
        <p:spPr>
          <a:xfrm>
            <a:off x="47328" y="819778"/>
            <a:ext cx="1267523" cy="574638"/>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Atmosphere</a:t>
            </a:r>
          </a:p>
          <a:p>
            <a:pPr algn="ctr" defTabSz="1219170" hangingPunct="0">
              <a:defRPr sz="1100">
                <a:solidFill>
                  <a:srgbClr val="31859C"/>
                </a:solidFill>
                <a:latin typeface="Calibri"/>
                <a:ea typeface="Calibri"/>
                <a:cs typeface="Calibri"/>
                <a:sym typeface="Calibri"/>
              </a:defRPr>
            </a:pPr>
            <a:r>
              <a:rPr sz="1467" kern="0">
                <a:solidFill>
                  <a:srgbClr val="31859C"/>
                </a:solidFill>
                <a:latin typeface="Calibri"/>
                <a:ea typeface="Calibri"/>
                <a:cs typeface="Calibri"/>
                <a:sym typeface="Calibri"/>
              </a:rPr>
              <a:t>Monitoring</a:t>
            </a:r>
          </a:p>
        </p:txBody>
      </p:sp>
      <p:pic>
        <p:nvPicPr>
          <p:cNvPr id="380" name="Picture 2" descr="Picture 2"/>
          <p:cNvPicPr>
            <a:picLocks noChangeAspect="1"/>
          </p:cNvPicPr>
          <p:nvPr/>
        </p:nvPicPr>
        <p:blipFill>
          <a:blip r:embed="rId4">
            <a:extLst/>
          </a:blip>
          <a:stretch>
            <a:fillRect/>
          </a:stretch>
        </p:blipFill>
        <p:spPr>
          <a:xfrm>
            <a:off x="204337" y="56314"/>
            <a:ext cx="924155" cy="869797"/>
          </a:xfrm>
          <a:prstGeom prst="rect">
            <a:avLst/>
          </a:prstGeom>
          <a:ln w="12700">
            <a:miter lim="400000"/>
          </a:ln>
        </p:spPr>
      </p:pic>
      <p:sp>
        <p:nvSpPr>
          <p:cNvPr id="381" name="Rectangle 18"/>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82" name="Picture 19" descr="Picture 19"/>
          <p:cNvPicPr>
            <a:picLocks noChangeAspect="1"/>
          </p:cNvPicPr>
          <p:nvPr/>
        </p:nvPicPr>
        <p:blipFill>
          <a:blip r:embed="rId5">
            <a:extLst/>
          </a:blip>
          <a:stretch>
            <a:fillRect/>
          </a:stretch>
        </p:blipFill>
        <p:spPr>
          <a:xfrm>
            <a:off x="8005400" y="6328235"/>
            <a:ext cx="1098003" cy="188669"/>
          </a:xfrm>
          <a:prstGeom prst="rect">
            <a:avLst/>
          </a:prstGeom>
          <a:ln w="12700">
            <a:miter lim="400000"/>
          </a:ln>
        </p:spPr>
      </p:pic>
      <p:sp>
        <p:nvSpPr>
          <p:cNvPr id="383" name="Slide Number"/>
          <p:cNvSpPr txBox="1">
            <a:spLocks noGrp="1"/>
          </p:cNvSpPr>
          <p:nvPr>
            <p:ph type="sldNum" sz="quarter" idx="2"/>
          </p:nvPr>
        </p:nvSpPr>
        <p:spPr>
          <a:xfrm>
            <a:off x="11238401" y="6590853"/>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4700771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390"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391" name="Rectangle 1"/>
          <p:cNvSpPr/>
          <p:nvPr/>
        </p:nvSpPr>
        <p:spPr>
          <a:xfrm>
            <a:off x="7920203" y="6147701"/>
            <a:ext cx="1201524" cy="545660"/>
          </a:xfrm>
          <a:prstGeom prst="rect">
            <a:avLst/>
          </a:prstGeom>
          <a:solidFill>
            <a:srgbClr val="F8F8F9"/>
          </a:solidFill>
          <a:ln w="12700">
            <a:miter lim="400000"/>
          </a:ln>
        </p:spPr>
        <p:txBody>
          <a:bodyPr lIns="60957" tIns="60957" rIns="60957" bIns="60957" anchor="ctr"/>
          <a:lstStyle/>
          <a:p>
            <a:pPr algn="ctr" defTabSz="1219170" hangingPunct="0">
              <a:defRPr sz="1800">
                <a:latin typeface="Calibri"/>
                <a:ea typeface="Calibri"/>
                <a:cs typeface="Calibri"/>
                <a:sym typeface="Calibri"/>
              </a:defRPr>
            </a:pPr>
            <a:endParaRPr sz="2400" kern="0">
              <a:solidFill>
                <a:srgbClr val="000000"/>
              </a:solidFill>
              <a:latin typeface="Calibri"/>
              <a:ea typeface="Calibri"/>
              <a:cs typeface="Calibri"/>
              <a:sym typeface="Calibri"/>
            </a:endParaRPr>
          </a:p>
        </p:txBody>
      </p:sp>
      <p:pic>
        <p:nvPicPr>
          <p:cNvPr id="392" name="Picture 2" descr="Picture 2"/>
          <p:cNvPicPr>
            <a:picLocks noChangeAspect="1"/>
          </p:cNvPicPr>
          <p:nvPr/>
        </p:nvPicPr>
        <p:blipFill>
          <a:blip r:embed="rId3">
            <a:extLst/>
          </a:blip>
          <a:stretch>
            <a:fillRect/>
          </a:stretch>
        </p:blipFill>
        <p:spPr>
          <a:xfrm>
            <a:off x="8005400" y="6328235"/>
            <a:ext cx="1098003" cy="188669"/>
          </a:xfrm>
          <a:prstGeom prst="rect">
            <a:avLst/>
          </a:prstGeom>
          <a:ln w="12700">
            <a:miter lim="400000"/>
          </a:ln>
        </p:spPr>
      </p:pic>
      <p:sp>
        <p:nvSpPr>
          <p:cNvPr id="393" name="Slide Number"/>
          <p:cNvSpPr txBox="1">
            <a:spLocks noGrp="1"/>
          </p:cNvSpPr>
          <p:nvPr>
            <p:ph type="sldNum" sz="quarter" idx="2"/>
          </p:nvPr>
        </p:nvSpPr>
        <p:spPr>
          <a:xfrm>
            <a:off x="8404861" y="6187095"/>
            <a:ext cx="332741" cy="33851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22210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400" name="Picture 2" descr="Picture 2"/>
          <p:cNvPicPr>
            <a:picLocks noChangeAspect="1"/>
          </p:cNvPicPr>
          <p:nvPr/>
        </p:nvPicPr>
        <p:blipFill>
          <a:blip r:embed="rId2">
            <a:extLst/>
          </a:blip>
          <a:stretch>
            <a:fillRect/>
          </a:stretch>
        </p:blipFill>
        <p:spPr>
          <a:xfrm>
            <a:off x="9116329" y="6147018"/>
            <a:ext cx="2717195" cy="546348"/>
          </a:xfrm>
          <a:prstGeom prst="rect">
            <a:avLst/>
          </a:prstGeom>
          <a:ln w="12700">
            <a:miter lim="400000"/>
          </a:ln>
        </p:spPr>
      </p:pic>
      <p:sp>
        <p:nvSpPr>
          <p:cNvPr id="401" name="Picture Placeholder 7"/>
          <p:cNvSpPr>
            <a:spLocks noGrp="1"/>
          </p:cNvSpPr>
          <p:nvPr>
            <p:ph type="pic" sz="half" idx="13"/>
          </p:nvPr>
        </p:nvSpPr>
        <p:spPr>
          <a:xfrm>
            <a:off x="2" y="1301520"/>
            <a:ext cx="3589868" cy="5319413"/>
          </a:xfrm>
          <a:prstGeom prst="rect">
            <a:avLst/>
          </a:prstGeom>
        </p:spPr>
        <p:txBody>
          <a:bodyPr lIns="91439" tIns="45719" rIns="91439" bIns="45719">
            <a:noAutofit/>
          </a:bodyPr>
          <a:lstStyle/>
          <a:p>
            <a:endParaRPr/>
          </a:p>
        </p:txBody>
      </p:sp>
      <p:sp>
        <p:nvSpPr>
          <p:cNvPr id="402" name="Slide Number"/>
          <p:cNvSpPr txBox="1">
            <a:spLocks noGrp="1"/>
          </p:cNvSpPr>
          <p:nvPr>
            <p:ph type="sldNum" sz="quarter" idx="2"/>
          </p:nvPr>
        </p:nvSpPr>
        <p:spPr>
          <a:xfrm>
            <a:off x="2835237" y="6680261"/>
            <a:ext cx="344000" cy="338550"/>
          </a:xfrm>
          <a:prstGeom prst="rect">
            <a:avLst/>
          </a:prstGeom>
        </p:spPr>
        <p:txBody>
          <a:bodyPr lIns="45718" tIns="45718" rIns="45718" bIns="45718"/>
          <a:lstStyle>
            <a:lvl1pPr>
              <a:defRPr>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91081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9741704" y="0"/>
            <a:ext cx="246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2"/>
          <p:cNvSpPr>
            <a:spLocks noGrp="1"/>
          </p:cNvSpPr>
          <p:nvPr>
            <p:ph type="subTitle" idx="13"/>
          </p:nvPr>
        </p:nvSpPr>
        <p:spPr>
          <a:xfrm>
            <a:off x="3469846" y="4485117"/>
            <a:ext cx="6240693" cy="1536171"/>
          </a:xfrm>
          <a:prstGeom prst="rect">
            <a:avLst/>
          </a:prstGeo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a:ext>
            </a:extLst>
          </a:blip>
          <a:srcRect/>
          <a:stretch/>
        </p:blipFill>
        <p:spPr bwMode="auto">
          <a:xfrm>
            <a:off x="431371" y="1988841"/>
            <a:ext cx="2784309" cy="3265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a:r>
              <a:rPr lang="es-ES" sz="1467" b="0" err="1">
                <a:solidFill>
                  <a:schemeClr val="bg1"/>
                </a:solidFill>
              </a:rPr>
              <a:t>Atmosphere</a:t>
            </a:r>
            <a:r>
              <a:rPr lang="es-ES" sz="1467" b="0" baseline="0">
                <a:solidFill>
                  <a:schemeClr val="bg1"/>
                </a:solidFill>
              </a:rPr>
              <a:t> </a:t>
            </a:r>
            <a:r>
              <a:rPr lang="es-ES" sz="1467" b="0" err="1">
                <a:solidFill>
                  <a:schemeClr val="bg1"/>
                </a:solidFill>
              </a:rPr>
              <a:t>Monitoring</a:t>
            </a:r>
            <a:endParaRPr lang="en-US" sz="1467" b="0">
              <a:solidFill>
                <a:schemeClr val="bg1"/>
              </a:solidFill>
            </a:endParaRPr>
          </a:p>
        </p:txBody>
      </p:sp>
      <p:pic>
        <p:nvPicPr>
          <p:cNvPr id="13" name="Picture 12"/>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3695733" y="6415779"/>
            <a:ext cx="1098000" cy="188667"/>
          </a:xfrm>
          <a:prstGeom prst="rect">
            <a:avLst/>
          </a:prstGeom>
        </p:spPr>
      </p:pic>
      <p:sp>
        <p:nvSpPr>
          <p:cNvPr id="15" name="Rectangle 14"/>
          <p:cNvSpPr/>
          <p:nvPr userDrawn="1"/>
        </p:nvSpPr>
        <p:spPr>
          <a:xfrm>
            <a:off x="9526828" y="0"/>
            <a:ext cx="2665171" cy="68580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hasCustomPrompt="1"/>
          </p:nvPr>
        </p:nvSpPr>
        <p:spPr>
          <a:xfrm>
            <a:off x="3469846" y="3078207"/>
            <a:ext cx="5924992" cy="1325563"/>
          </a:xfrm>
          <a:prstGeom prst="rect">
            <a:avLst/>
          </a:prstGeom>
        </p:spPr>
        <p:txBody>
          <a:bodyPr anchor="ctr"/>
          <a:lstStyle>
            <a:lvl1pPr>
              <a:lnSpc>
                <a:spcPct val="100000"/>
              </a:lnSpc>
              <a:defRPr sz="3730" spc="300"/>
            </a:lvl1pPr>
          </a:lstStyle>
          <a:p>
            <a:r>
              <a:rPr lang="en-US" dirty="0"/>
              <a:t>CLICK TO EDIT MASTER TITLE STYLE</a:t>
            </a:r>
            <a:endParaRPr lang="en-GB" dirty="0"/>
          </a:p>
        </p:txBody>
      </p:sp>
    </p:spTree>
    <p:extLst>
      <p:ext uri="{BB962C8B-B14F-4D97-AF65-F5344CB8AC3E}">
        <p14:creationId xmlns:p14="http://schemas.microsoft.com/office/powerpoint/2010/main" val="3833760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A25D-74A6-4948-A36D-892A6EAEDB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2B33B-6C7B-2F4B-85EC-96FC3BA06A7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454A6A-75AA-7840-A866-B2A9EF69CCFA}"/>
              </a:ext>
            </a:extLst>
          </p:cNvPr>
          <p:cNvSpPr>
            <a:spLocks noGrp="1"/>
          </p:cNvSpPr>
          <p:nvPr>
            <p:ph type="dt" sz="half" idx="10"/>
          </p:nvPr>
        </p:nvSpPr>
        <p:spPr/>
        <p:txBody>
          <a:bodyPr/>
          <a:lstStyle/>
          <a:p>
            <a:fld id="{6B2640A0-A620-5941-AA89-2F201DBF3C31}" type="datetimeFigureOut">
              <a:rPr lang="en-US" smtClean="0"/>
              <a:t>5/14/18</a:t>
            </a:fld>
            <a:endParaRPr lang="en-US"/>
          </a:p>
        </p:txBody>
      </p:sp>
      <p:sp>
        <p:nvSpPr>
          <p:cNvPr id="5" name="Footer Placeholder 4">
            <a:extLst>
              <a:ext uri="{FF2B5EF4-FFF2-40B4-BE49-F238E27FC236}">
                <a16:creationId xmlns:a16="http://schemas.microsoft.com/office/drawing/2014/main" id="{1C88DB9E-9717-3E4C-968B-96CBF24E9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80731-F452-FE42-BB1C-BAEBB1FE2B47}"/>
              </a:ext>
            </a:extLst>
          </p:cNvPr>
          <p:cNvSpPr>
            <a:spLocks noGrp="1"/>
          </p:cNvSpPr>
          <p:nvPr>
            <p:ph type="sldNum" sz="quarter" idx="12"/>
          </p:nvPr>
        </p:nvSpPr>
        <p:spPr>
          <a:xfrm>
            <a:off x="11249661" y="6584992"/>
            <a:ext cx="332741" cy="338512"/>
          </a:xfrm>
        </p:spPr>
        <p:txBody>
          <a:bodyPr/>
          <a:lstStyle/>
          <a:p>
            <a:fld id="{4CBB74A6-BF46-DC41-B740-BB665BD17C26}" type="slidenum">
              <a:rPr lang="en-US" smtClean="0"/>
              <a:t>‹#›</a:t>
            </a:fld>
            <a:endParaRPr lang="en-US"/>
          </a:p>
        </p:txBody>
      </p:sp>
    </p:spTree>
    <p:extLst>
      <p:ext uri="{BB962C8B-B14F-4D97-AF65-F5344CB8AC3E}">
        <p14:creationId xmlns:p14="http://schemas.microsoft.com/office/powerpoint/2010/main" val="3783386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5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grpSp>
        <p:nvGrpSpPr>
          <p:cNvPr id="31" name="Shape 31"/>
          <p:cNvGrpSpPr/>
          <p:nvPr/>
        </p:nvGrpSpPr>
        <p:grpSpPr>
          <a:xfrm>
            <a:off x="0" y="-10923"/>
            <a:ext cx="3098104" cy="6868924"/>
            <a:chOff x="-2988840" y="-681189"/>
            <a:chExt cx="2323578" cy="5195021"/>
          </a:xfrm>
        </p:grpSpPr>
        <p:pic>
          <p:nvPicPr>
            <p:cNvPr id="32" name="Shape 32" descr="S:\F15015_Copernicus\3_Work\330_Work-in-process\SC4_BackgroundMat\Visual_ID\Photos\Climate_change_ThinkstockPhotos-147656737.jpg"/>
            <p:cNvPicPr preferRelativeResize="0"/>
            <p:nvPr/>
          </p:nvPicPr>
          <p:blipFill rotWithShape="1">
            <a:blip r:embed="rId2">
              <a:alphaModFix/>
            </a:blip>
            <a:srcRect b="-68"/>
            <a:stretch/>
          </p:blipFill>
          <p:spPr>
            <a:xfrm>
              <a:off x="-2988840" y="-668610"/>
              <a:ext cx="2323578" cy="5181059"/>
            </a:xfrm>
            <a:prstGeom prst="rect">
              <a:avLst/>
            </a:prstGeom>
            <a:noFill/>
            <a:ln>
              <a:noFill/>
            </a:ln>
          </p:spPr>
        </p:pic>
        <p:sp>
          <p:nvSpPr>
            <p:cNvPr id="33" name="Shape 33"/>
            <p:cNvSpPr/>
            <p:nvPr/>
          </p:nvSpPr>
          <p:spPr>
            <a:xfrm>
              <a:off x="-2978397" y="-681189"/>
              <a:ext cx="2313135" cy="5184799"/>
            </a:xfrm>
            <a:prstGeom prst="rect">
              <a:avLst/>
            </a:prstGeom>
            <a:gradFill>
              <a:gsLst>
                <a:gs pos="0">
                  <a:srgbClr val="97B4E4">
                    <a:alpha val="0"/>
                  </a:srgbClr>
                </a:gs>
                <a:gs pos="64000">
                  <a:schemeClr val="lt1"/>
                </a:gs>
                <a:gs pos="100000">
                  <a:schemeClr val="lt1"/>
                </a:gs>
              </a:gsLst>
              <a:lin ang="0" scaled="0"/>
            </a:gradFill>
            <a:ln>
              <a:noFill/>
            </a:ln>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sp>
          <p:nvSpPr>
            <p:cNvPr id="34" name="Shape 34"/>
            <p:cNvSpPr/>
            <p:nvPr/>
          </p:nvSpPr>
          <p:spPr>
            <a:xfrm>
              <a:off x="-2988840" y="-667227"/>
              <a:ext cx="2323578" cy="5181059"/>
            </a:xfrm>
            <a:prstGeom prst="rect">
              <a:avLst/>
            </a:prstGeom>
            <a:solidFill>
              <a:schemeClr val="lt1">
                <a:alpha val="47843"/>
              </a:schemeClr>
            </a:solidFill>
            <a:ln>
              <a:noFill/>
            </a:ln>
          </p:spPr>
          <p:txBody>
            <a:bodyPr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grpSp>
      <p:sp>
        <p:nvSpPr>
          <p:cNvPr id="35" name="Shape 35"/>
          <p:cNvSpPr txBox="1">
            <a:spLocks noGrp="1"/>
          </p:cNvSpPr>
          <p:nvPr>
            <p:ph type="title"/>
          </p:nvPr>
        </p:nvSpPr>
        <p:spPr>
          <a:xfrm>
            <a:off x="1156939" y="313343"/>
            <a:ext cx="10425461" cy="370052"/>
          </a:xfrm>
          <a:prstGeom prst="rect">
            <a:avLst/>
          </a:prstGeom>
          <a:solidFill>
            <a:srgbClr val="941333"/>
          </a:solidFill>
          <a:ln>
            <a:noFill/>
          </a:ln>
        </p:spPr>
        <p:txBody>
          <a:bodyPr lIns="91425" tIns="91425" rIns="91425" bIns="91425" anchor="ctr" anchorCtr="0"/>
          <a:lstStyle>
            <a:lvl1pPr marL="0" marR="0" lvl="0" indent="0" algn="l" rtl="0">
              <a:spcBef>
                <a:spcPts val="0"/>
              </a:spcBef>
              <a:buClr>
                <a:schemeClr val="lt1"/>
              </a:buClr>
              <a:buFont typeface="Calibri"/>
              <a:buNone/>
              <a:defRPr sz="2400" b="0" i="0" u="none" strike="noStrike" cap="none">
                <a:solidFill>
                  <a:schemeClr val="lt1"/>
                </a:solidFill>
                <a:latin typeface="Calibri"/>
                <a:ea typeface="Calibri"/>
                <a:cs typeface="Calibri"/>
                <a:sym typeface="Calibri"/>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36" name="Shape 36"/>
          <p:cNvSpPr txBox="1">
            <a:spLocks noGrp="1"/>
          </p:cNvSpPr>
          <p:nvPr>
            <p:ph type="body" idx="1"/>
          </p:nvPr>
        </p:nvSpPr>
        <p:spPr>
          <a:xfrm>
            <a:off x="1849395" y="932722"/>
            <a:ext cx="9733003" cy="5097431"/>
          </a:xfrm>
          <a:prstGeom prst="rect">
            <a:avLst/>
          </a:prstGeom>
          <a:noFill/>
          <a:ln>
            <a:noFill/>
          </a:ln>
        </p:spPr>
        <p:txBody>
          <a:bodyPr lIns="91425" tIns="91425" rIns="91425" bIns="91425" anchor="t" anchorCtr="0"/>
          <a:lstStyle>
            <a:lvl1pPr marL="457189" marR="0" lvl="0" indent="-287859"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1pPr>
            <a:lvl2pPr marL="990575" marR="0" lvl="1" indent="-228594"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523962" marR="0" lvl="2" indent="-169329" algn="l" rtl="0">
              <a:spcBef>
                <a:spcPts val="427"/>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2133547" marR="0" lvl="3" indent="-186262" algn="l" rtl="0">
              <a:spcBef>
                <a:spcPts val="37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743131" marR="0" lvl="4" indent="-186262" algn="l" rtl="0">
              <a:spcBef>
                <a:spcPts val="37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1" y="6571686"/>
            <a:ext cx="2844799" cy="365124"/>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alibri"/>
                <a:ea typeface="Calibri"/>
                <a:cs typeface="Calibri"/>
                <a:sym typeface="Calibri"/>
              </a:defRPr>
            </a:lvl1pPr>
            <a:lvl2pPr marL="609585" marR="0" lvl="1" indent="0" algn="l" rtl="0">
              <a:spcBef>
                <a:spcPts val="0"/>
              </a:spcBef>
              <a:buNone/>
              <a:defRPr sz="2400" b="0" i="0" u="none" strike="noStrike" cap="none">
                <a:solidFill>
                  <a:schemeClr val="dk1"/>
                </a:solidFill>
                <a:latin typeface="Calibri"/>
                <a:ea typeface="Calibri"/>
                <a:cs typeface="Calibri"/>
                <a:sym typeface="Calibri"/>
              </a:defRPr>
            </a:lvl2pPr>
            <a:lvl3pPr marL="1219170" marR="0" lvl="2" indent="0" algn="l" rtl="0">
              <a:spcBef>
                <a:spcPts val="0"/>
              </a:spcBef>
              <a:buNone/>
              <a:defRPr sz="2400" b="0" i="0" u="none" strike="noStrike" cap="none">
                <a:solidFill>
                  <a:schemeClr val="dk1"/>
                </a:solidFill>
                <a:latin typeface="Calibri"/>
                <a:ea typeface="Calibri"/>
                <a:cs typeface="Calibri"/>
                <a:sym typeface="Calibri"/>
              </a:defRPr>
            </a:lvl3pPr>
            <a:lvl4pPr marL="1828754" marR="0" lvl="3" indent="0" algn="l" rtl="0">
              <a:spcBef>
                <a:spcPts val="0"/>
              </a:spcBef>
              <a:buNone/>
              <a:defRPr sz="2400" b="0" i="0" u="none" strike="noStrike" cap="none">
                <a:solidFill>
                  <a:schemeClr val="dk1"/>
                </a:solidFill>
                <a:latin typeface="Calibri"/>
                <a:ea typeface="Calibri"/>
                <a:cs typeface="Calibri"/>
                <a:sym typeface="Calibri"/>
              </a:defRPr>
            </a:lvl4pPr>
            <a:lvl5pPr marL="2438339" marR="0" lvl="4" indent="0" algn="l" rtl="0">
              <a:spcBef>
                <a:spcPts val="0"/>
              </a:spcBef>
              <a:buNone/>
              <a:defRPr sz="2400" b="0" i="0" u="none" strike="noStrike" cap="none">
                <a:solidFill>
                  <a:schemeClr val="dk1"/>
                </a:solidFill>
                <a:latin typeface="Calibri"/>
                <a:ea typeface="Calibri"/>
                <a:cs typeface="Calibri"/>
                <a:sym typeface="Calibri"/>
              </a:defRPr>
            </a:lvl5pPr>
            <a:lvl6pPr marL="3047924" marR="0" lvl="5" indent="0" algn="l" rtl="0">
              <a:spcBef>
                <a:spcPts val="0"/>
              </a:spcBef>
              <a:buNone/>
              <a:defRPr sz="2400" b="0" i="0" u="none" strike="noStrike" cap="none">
                <a:solidFill>
                  <a:schemeClr val="dk1"/>
                </a:solidFill>
                <a:latin typeface="Calibri"/>
                <a:ea typeface="Calibri"/>
                <a:cs typeface="Calibri"/>
                <a:sym typeface="Calibri"/>
              </a:defRPr>
            </a:lvl6pPr>
            <a:lvl7pPr marL="3657509" marR="0" lvl="6" indent="0" algn="l" rtl="0">
              <a:spcBef>
                <a:spcPts val="0"/>
              </a:spcBef>
              <a:buNone/>
              <a:defRPr sz="2400" b="0" i="0" u="none" strike="noStrike" cap="none">
                <a:solidFill>
                  <a:schemeClr val="dk1"/>
                </a:solidFill>
                <a:latin typeface="Calibri"/>
                <a:ea typeface="Calibri"/>
                <a:cs typeface="Calibri"/>
                <a:sym typeface="Calibri"/>
              </a:defRPr>
            </a:lvl7pPr>
            <a:lvl8pPr marL="4267093" marR="0" lvl="7" indent="0" algn="l" rtl="0">
              <a:spcBef>
                <a:spcPts val="0"/>
              </a:spcBef>
              <a:buNone/>
              <a:defRPr sz="2400" b="0" i="0" u="none" strike="noStrike" cap="none">
                <a:solidFill>
                  <a:schemeClr val="dk1"/>
                </a:solidFill>
                <a:latin typeface="Calibri"/>
                <a:ea typeface="Calibri"/>
                <a:cs typeface="Calibri"/>
                <a:sym typeface="Calibri"/>
              </a:defRPr>
            </a:lvl8pPr>
            <a:lvl9pPr marL="4876678" marR="0" lvl="8" indent="0" algn="l" rtl="0">
              <a:spcBef>
                <a:spcPts val="0"/>
              </a:spcBef>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571686"/>
            <a:ext cx="3860800" cy="365124"/>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alibri"/>
                <a:ea typeface="Calibri"/>
                <a:cs typeface="Calibri"/>
                <a:sym typeface="Calibri"/>
              </a:defRPr>
            </a:lvl1pPr>
            <a:lvl2pPr marL="609585" marR="0" lvl="1" indent="0" algn="l" rtl="0">
              <a:spcBef>
                <a:spcPts val="0"/>
              </a:spcBef>
              <a:buNone/>
              <a:defRPr sz="2400" b="0" i="0" u="none" strike="noStrike" cap="none">
                <a:solidFill>
                  <a:schemeClr val="dk1"/>
                </a:solidFill>
                <a:latin typeface="Calibri"/>
                <a:ea typeface="Calibri"/>
                <a:cs typeface="Calibri"/>
                <a:sym typeface="Calibri"/>
              </a:defRPr>
            </a:lvl2pPr>
            <a:lvl3pPr marL="1219170" marR="0" lvl="2" indent="0" algn="l" rtl="0">
              <a:spcBef>
                <a:spcPts val="0"/>
              </a:spcBef>
              <a:buNone/>
              <a:defRPr sz="2400" b="0" i="0" u="none" strike="noStrike" cap="none">
                <a:solidFill>
                  <a:schemeClr val="dk1"/>
                </a:solidFill>
                <a:latin typeface="Calibri"/>
                <a:ea typeface="Calibri"/>
                <a:cs typeface="Calibri"/>
                <a:sym typeface="Calibri"/>
              </a:defRPr>
            </a:lvl3pPr>
            <a:lvl4pPr marL="1828754" marR="0" lvl="3" indent="0" algn="l" rtl="0">
              <a:spcBef>
                <a:spcPts val="0"/>
              </a:spcBef>
              <a:buNone/>
              <a:defRPr sz="2400" b="0" i="0" u="none" strike="noStrike" cap="none">
                <a:solidFill>
                  <a:schemeClr val="dk1"/>
                </a:solidFill>
                <a:latin typeface="Calibri"/>
                <a:ea typeface="Calibri"/>
                <a:cs typeface="Calibri"/>
                <a:sym typeface="Calibri"/>
              </a:defRPr>
            </a:lvl4pPr>
            <a:lvl5pPr marL="2438339" marR="0" lvl="4" indent="0" algn="l" rtl="0">
              <a:spcBef>
                <a:spcPts val="0"/>
              </a:spcBef>
              <a:buNone/>
              <a:defRPr sz="2400" b="0" i="0" u="none" strike="noStrike" cap="none">
                <a:solidFill>
                  <a:schemeClr val="dk1"/>
                </a:solidFill>
                <a:latin typeface="Calibri"/>
                <a:ea typeface="Calibri"/>
                <a:cs typeface="Calibri"/>
                <a:sym typeface="Calibri"/>
              </a:defRPr>
            </a:lvl5pPr>
            <a:lvl6pPr marL="3047924" marR="0" lvl="5" indent="0" algn="l" rtl="0">
              <a:spcBef>
                <a:spcPts val="0"/>
              </a:spcBef>
              <a:buNone/>
              <a:defRPr sz="2400" b="0" i="0" u="none" strike="noStrike" cap="none">
                <a:solidFill>
                  <a:schemeClr val="dk1"/>
                </a:solidFill>
                <a:latin typeface="Calibri"/>
                <a:ea typeface="Calibri"/>
                <a:cs typeface="Calibri"/>
                <a:sym typeface="Calibri"/>
              </a:defRPr>
            </a:lvl6pPr>
            <a:lvl7pPr marL="3657509" marR="0" lvl="6" indent="0" algn="l" rtl="0">
              <a:spcBef>
                <a:spcPts val="0"/>
              </a:spcBef>
              <a:buNone/>
              <a:defRPr sz="2400" b="0" i="0" u="none" strike="noStrike" cap="none">
                <a:solidFill>
                  <a:schemeClr val="dk1"/>
                </a:solidFill>
                <a:latin typeface="Calibri"/>
                <a:ea typeface="Calibri"/>
                <a:cs typeface="Calibri"/>
                <a:sym typeface="Calibri"/>
              </a:defRPr>
            </a:lvl7pPr>
            <a:lvl8pPr marL="4267093" marR="0" lvl="7" indent="0" algn="l" rtl="0">
              <a:spcBef>
                <a:spcPts val="0"/>
              </a:spcBef>
              <a:buNone/>
              <a:defRPr sz="2400" b="0" i="0" u="none" strike="noStrike" cap="none">
                <a:solidFill>
                  <a:schemeClr val="dk1"/>
                </a:solidFill>
                <a:latin typeface="Calibri"/>
                <a:ea typeface="Calibri"/>
                <a:cs typeface="Calibri"/>
                <a:sym typeface="Calibri"/>
              </a:defRPr>
            </a:lvl8pPr>
            <a:lvl9pPr marL="4876678" marR="0" lvl="8" indent="0" algn="l" rtl="0">
              <a:spcBef>
                <a:spcPts val="0"/>
              </a:spcBef>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1" y="6571686"/>
            <a:ext cx="2844799" cy="365124"/>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pPr>
                <a:buSzPct val="25000"/>
              </a:pPr>
              <a:t>‹#›</a:t>
            </a:fld>
            <a:endParaRPr lang="en-US"/>
          </a:p>
        </p:txBody>
      </p:sp>
      <p:grpSp>
        <p:nvGrpSpPr>
          <p:cNvPr id="40" name="Shape 40"/>
          <p:cNvGrpSpPr/>
          <p:nvPr/>
        </p:nvGrpSpPr>
        <p:grpSpPr>
          <a:xfrm>
            <a:off x="143338" y="27778"/>
            <a:ext cx="1171511" cy="6572823"/>
            <a:chOff x="164975" y="20833"/>
            <a:chExt cx="878633" cy="4929617"/>
          </a:xfrm>
        </p:grpSpPr>
        <p:cxnSp>
          <p:nvCxnSpPr>
            <p:cNvPr id="41" name="Shape 41"/>
            <p:cNvCxnSpPr/>
            <p:nvPr/>
          </p:nvCxnSpPr>
          <p:spPr>
            <a:xfrm>
              <a:off x="503610" y="1062019"/>
              <a:ext cx="0" cy="3888432"/>
            </a:xfrm>
            <a:prstGeom prst="straightConnector1">
              <a:avLst/>
            </a:prstGeom>
            <a:noFill/>
            <a:ln w="31750" cap="flat" cmpd="sng">
              <a:solidFill>
                <a:srgbClr val="941333">
                  <a:alpha val="80784"/>
                </a:srgbClr>
              </a:solidFill>
              <a:prstDash val="solid"/>
              <a:round/>
              <a:headEnd type="none" w="med" len="med"/>
              <a:tailEnd type="none" w="med" len="med"/>
            </a:ln>
          </p:spPr>
        </p:cxnSp>
        <p:sp>
          <p:nvSpPr>
            <p:cNvPr id="42" name="Shape 42"/>
            <p:cNvSpPr txBox="1"/>
            <p:nvPr/>
          </p:nvSpPr>
          <p:spPr>
            <a:xfrm>
              <a:off x="164975" y="614833"/>
              <a:ext cx="878633"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67" b="0">
                  <a:solidFill>
                    <a:srgbClr val="941333"/>
                  </a:solidFill>
                  <a:latin typeface="Calibri"/>
                  <a:ea typeface="Calibri"/>
                  <a:cs typeface="Calibri"/>
                  <a:sym typeface="Calibri"/>
                </a:rPr>
                <a:t>Climate</a:t>
              </a:r>
            </a:p>
            <a:p>
              <a:pPr marL="0" marR="0" lvl="0" indent="0" algn="l" rtl="0">
                <a:spcBef>
                  <a:spcPts val="0"/>
                </a:spcBef>
                <a:buSzPct val="25000"/>
                <a:buNone/>
              </a:pPr>
              <a:r>
                <a:rPr lang="en-US" sz="1467" b="0">
                  <a:solidFill>
                    <a:srgbClr val="941333"/>
                  </a:solidFill>
                  <a:latin typeface="Calibri"/>
                  <a:ea typeface="Calibri"/>
                  <a:cs typeface="Calibri"/>
                  <a:sym typeface="Calibri"/>
                </a:rPr>
                <a:t>Change</a:t>
              </a:r>
            </a:p>
          </p:txBody>
        </p:sp>
        <p:pic>
          <p:nvPicPr>
            <p:cNvPr id="43" name="Shape 43"/>
            <p:cNvPicPr preferRelativeResize="0"/>
            <p:nvPr/>
          </p:nvPicPr>
          <p:blipFill rotWithShape="1">
            <a:blip r:embed="rId3">
              <a:alphaModFix/>
            </a:blip>
            <a:srcRect/>
            <a:stretch/>
          </p:blipFill>
          <p:spPr>
            <a:xfrm>
              <a:off x="175245" y="20833"/>
              <a:ext cx="662953" cy="684016"/>
            </a:xfrm>
            <a:prstGeom prst="rect">
              <a:avLst/>
            </a:prstGeom>
            <a:noFill/>
            <a:ln>
              <a:noFill/>
            </a:ln>
          </p:spPr>
        </p:pic>
      </p:grpSp>
    </p:spTree>
    <p:extLst>
      <p:ext uri="{BB962C8B-B14F-4D97-AF65-F5344CB8AC3E}">
        <p14:creationId xmlns:p14="http://schemas.microsoft.com/office/powerpoint/2010/main" val="426152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Content Placeholder 2"/>
          <p:cNvSpPr>
            <a:spLocks noGrp="1"/>
          </p:cNvSpPr>
          <p:nvPr>
            <p:ph idx="1"/>
          </p:nvPr>
        </p:nvSpPr>
        <p:spPr>
          <a:xfrm>
            <a:off x="1257300" y="932723"/>
            <a:ext cx="10325101" cy="5097431"/>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1156939" y="328381"/>
            <a:ext cx="10425461" cy="384043"/>
          </a:xfrm>
          <a:prstGeom prst="rect">
            <a:avLst/>
          </a:prstGeo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err="1">
                <a:solidFill>
                  <a:schemeClr val="accent5">
                    <a:lumMod val="75000"/>
                  </a:schemeClr>
                </a:solidFill>
              </a:rPr>
              <a:t>Monitoring</a:t>
            </a:r>
            <a:endParaRPr lang="en-US" sz="1467" b="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2">
            <a:extLst>
              <a:ext uri="{FF2B5EF4-FFF2-40B4-BE49-F238E27FC236}">
                <a16:creationId xmlns:a16="http://schemas.microsoft.com/office/drawing/2014/main" id="{6AE67838-85D8-644C-9353-FB2C80307A2A}"/>
              </a:ext>
            </a:extLst>
          </p:cNvPr>
          <p:cNvSpPr txBox="1"/>
          <p:nvPr userDrawn="1"/>
        </p:nvSpPr>
        <p:spPr>
          <a:xfrm>
            <a:off x="7505005" y="6030882"/>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24" name="Picture 13" descr="ECMWF_Master_Logo_RGB_nostrap.png">
            <a:extLst>
              <a:ext uri="{FF2B5EF4-FFF2-40B4-BE49-F238E27FC236}">
                <a16:creationId xmlns:a16="http://schemas.microsoft.com/office/drawing/2014/main" id="{E837822A-C874-2F4C-9C8A-3F4E74A5BB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72739" y="6246798"/>
            <a:ext cx="1676403" cy="288054"/>
          </a:xfrm>
          <a:prstGeom prst="rect">
            <a:avLst/>
          </a:prstGeom>
        </p:spPr>
      </p:pic>
      <p:pic>
        <p:nvPicPr>
          <p:cNvPr id="25" name="Picture 14" descr="Copernicus_logo.png">
            <a:extLst>
              <a:ext uri="{FF2B5EF4-FFF2-40B4-BE49-F238E27FC236}">
                <a16:creationId xmlns:a16="http://schemas.microsoft.com/office/drawing/2014/main" id="{2CD2A9EA-102D-B44D-A31B-DAF40DAF6B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33579" y="6081662"/>
            <a:ext cx="1318267" cy="453190"/>
          </a:xfrm>
          <a:prstGeom prst="rect">
            <a:avLst/>
          </a:prstGeom>
        </p:spPr>
      </p:pic>
      <p:pic>
        <p:nvPicPr>
          <p:cNvPr id="26" name="Picture 17" descr="logo_ce-en-rvb-hr.jpg">
            <a:extLst>
              <a:ext uri="{FF2B5EF4-FFF2-40B4-BE49-F238E27FC236}">
                <a16:creationId xmlns:a16="http://schemas.microsoft.com/office/drawing/2014/main" id="{AC4A2DEA-702D-2F4B-968A-493E71E8B19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936283" y="5966190"/>
            <a:ext cx="1075264" cy="744114"/>
          </a:xfrm>
          <a:prstGeom prst="rect">
            <a:avLst/>
          </a:prstGeom>
        </p:spPr>
      </p:pic>
    </p:spTree>
    <p:extLst>
      <p:ext uri="{BB962C8B-B14F-4D97-AF65-F5344CB8AC3E}">
        <p14:creationId xmlns:p14="http://schemas.microsoft.com/office/powerpoint/2010/main" val="347871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ubtitle 2"/>
          <p:cNvSpPr>
            <a:spLocks noGrp="1"/>
          </p:cNvSpPr>
          <p:nvPr>
            <p:ph type="subTitle" idx="13"/>
          </p:nvPr>
        </p:nvSpPr>
        <p:spPr>
          <a:xfrm>
            <a:off x="3469846" y="4197085"/>
            <a:ext cx="6240693" cy="1536171"/>
          </a:xfrm>
          <a:prstGeom prst="rect">
            <a:avLst/>
          </a:prstGeo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a:ext>
            </a:extLst>
          </a:blip>
          <a:srcRect/>
          <a:stretch/>
        </p:blipFill>
        <p:spPr bwMode="auto">
          <a:xfrm>
            <a:off x="-336715" y="1600939"/>
            <a:ext cx="4320480" cy="3622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t="-218"/>
          <a:stretch/>
        </p:blipFill>
        <p:spPr bwMode="auto">
          <a:xfrm>
            <a:off x="9721850" y="-15023"/>
            <a:ext cx="2470151" cy="68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829139" y="4715239"/>
            <a:ext cx="1920213" cy="318100"/>
          </a:xfrm>
          <a:prstGeom prst="rect">
            <a:avLst/>
          </a:prstGeom>
          <a:noFill/>
        </p:spPr>
        <p:txBody>
          <a:bodyPr wrap="square" rtlCol="0">
            <a:spAutoFit/>
          </a:bodyPr>
          <a:lstStyle/>
          <a:p>
            <a:pPr algn="ctr"/>
            <a:r>
              <a:rPr lang="es-ES" sz="1467" b="0" err="1">
                <a:solidFill>
                  <a:schemeClr val="bg1"/>
                </a:solidFill>
              </a:rPr>
              <a:t>Climate</a:t>
            </a:r>
            <a:r>
              <a:rPr lang="es-ES" sz="1467" b="0" baseline="0">
                <a:solidFill>
                  <a:schemeClr val="bg1"/>
                </a:solidFill>
              </a:rPr>
              <a:t> </a:t>
            </a:r>
            <a:r>
              <a:rPr lang="es-ES" sz="1467" b="0" err="1">
                <a:solidFill>
                  <a:schemeClr val="bg1"/>
                </a:solidFill>
              </a:rPr>
              <a:t>Change</a:t>
            </a:r>
            <a:endParaRPr lang="en-US" sz="1467" b="0">
              <a:solidFill>
                <a:schemeClr val="bg1"/>
              </a:solidFill>
            </a:endParaRPr>
          </a:p>
        </p:txBody>
      </p:sp>
      <p:pic>
        <p:nvPicPr>
          <p:cNvPr id="14" name="Picture 13"/>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3695733" y="6415779"/>
            <a:ext cx="1098000" cy="188667"/>
          </a:xfrm>
          <a:prstGeom prst="rect">
            <a:avLst/>
          </a:prstGeom>
        </p:spPr>
      </p:pic>
      <p:sp>
        <p:nvSpPr>
          <p:cNvPr id="16" name="Rectangle 15"/>
          <p:cNvSpPr/>
          <p:nvPr userDrawn="1"/>
        </p:nvSpPr>
        <p:spPr>
          <a:xfrm>
            <a:off x="9506450" y="-1960"/>
            <a:ext cx="2665171" cy="68580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8"/>
          <p:cNvSpPr>
            <a:spLocks noGrp="1"/>
          </p:cNvSpPr>
          <p:nvPr>
            <p:ph type="title" hasCustomPrompt="1"/>
          </p:nvPr>
        </p:nvSpPr>
        <p:spPr>
          <a:xfrm>
            <a:off x="3469846" y="2862392"/>
            <a:ext cx="5924992" cy="1325563"/>
          </a:xfrm>
          <a:prstGeom prst="rect">
            <a:avLst/>
          </a:prstGeom>
        </p:spPr>
        <p:txBody>
          <a:bodyPr anchor="ctr"/>
          <a:lstStyle>
            <a:lvl1pPr>
              <a:lnSpc>
                <a:spcPct val="100000"/>
              </a:lnSpc>
              <a:defRPr sz="3730" spc="300"/>
            </a:lvl1pPr>
          </a:lstStyle>
          <a:p>
            <a:r>
              <a:rPr lang="en-US" dirty="0"/>
              <a:t>CLICK TO EDIT MASTER TITLE STYLE</a:t>
            </a:r>
            <a:endParaRPr lang="en-GB" dirty="0"/>
          </a:p>
        </p:txBody>
      </p:sp>
    </p:spTree>
    <p:extLst>
      <p:ext uri="{BB962C8B-B14F-4D97-AF65-F5344CB8AC3E}">
        <p14:creationId xmlns:p14="http://schemas.microsoft.com/office/powerpoint/2010/main" val="181532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14" name="Group 13"/>
          <p:cNvGrpSpPr/>
          <p:nvPr userDrawn="1"/>
        </p:nvGrpSpPr>
        <p:grpSpPr>
          <a:xfrm>
            <a:off x="0" y="-8194"/>
            <a:ext cx="3454400" cy="6866194"/>
            <a:chOff x="-2988840" y="-681190"/>
            <a:chExt cx="2323579" cy="5195022"/>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idx="1"/>
          </p:nvPr>
        </p:nvSpPr>
        <p:spPr>
          <a:xfrm>
            <a:off x="1257300" y="932723"/>
            <a:ext cx="10325101" cy="5097431"/>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1156939" y="313343"/>
            <a:ext cx="10425461" cy="370052"/>
          </a:xfrm>
          <a:prstGeom prst="rect">
            <a:avLst/>
          </a:prstGeo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2" name="Group 11"/>
          <p:cNvGrpSpPr/>
          <p:nvPr userDrawn="1"/>
        </p:nvGrpSpPr>
        <p:grpSpPr>
          <a:xfrm>
            <a:off x="143339" y="27779"/>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07900"/>
            </a:xfrm>
            <a:prstGeom prst="rect">
              <a:avLst/>
            </a:prstGeom>
            <a:noFill/>
          </p:spPr>
          <p:txBody>
            <a:bodyPr wrap="square" rtlCol="0">
              <a:spAutoFit/>
            </a:bodyPr>
            <a:lstStyle/>
            <a:p>
              <a:r>
                <a:rPr lang="es-ES" sz="1467" b="0" err="1">
                  <a:solidFill>
                    <a:srgbClr val="941333"/>
                  </a:solidFill>
                </a:rPr>
                <a:t>Climate</a:t>
              </a:r>
              <a:endParaRPr lang="es-ES" sz="1467" b="0">
                <a:solidFill>
                  <a:srgbClr val="941333"/>
                </a:solidFill>
              </a:endParaRPr>
            </a:p>
            <a:p>
              <a:r>
                <a:rPr lang="es-ES" sz="1467" b="0" err="1">
                  <a:solidFill>
                    <a:srgbClr val="941333"/>
                  </a:solidFill>
                </a:rPr>
                <a:t>Change</a:t>
              </a:r>
              <a:endParaRPr lang="en-US" sz="1467" b="0">
                <a:solidFill>
                  <a:srgbClr val="941333"/>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12">
            <a:extLst>
              <a:ext uri="{FF2B5EF4-FFF2-40B4-BE49-F238E27FC236}">
                <a16:creationId xmlns:a16="http://schemas.microsoft.com/office/drawing/2014/main" id="{C9F6AB2F-9EC5-C949-9CD7-A3F16332E25F}"/>
              </a:ext>
            </a:extLst>
          </p:cNvPr>
          <p:cNvSpPr txBox="1"/>
          <p:nvPr userDrawn="1"/>
        </p:nvSpPr>
        <p:spPr>
          <a:xfrm>
            <a:off x="7505005" y="6030882"/>
            <a:ext cx="172713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Verdana"/>
                <a:ea typeface="+mn-ea"/>
                <a:cs typeface="+mn-cs"/>
              </a:rPr>
              <a:t>IMPLEMENTED BY</a:t>
            </a:r>
          </a:p>
        </p:txBody>
      </p:sp>
      <p:pic>
        <p:nvPicPr>
          <p:cNvPr id="25" name="Picture 13" descr="ECMWF_Master_Logo_RGB_nostrap.png">
            <a:extLst>
              <a:ext uri="{FF2B5EF4-FFF2-40B4-BE49-F238E27FC236}">
                <a16:creationId xmlns:a16="http://schemas.microsoft.com/office/drawing/2014/main" id="{C48F4FB0-0859-6E41-869E-AFA5025A8F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72739" y="6246798"/>
            <a:ext cx="1676403" cy="288054"/>
          </a:xfrm>
          <a:prstGeom prst="rect">
            <a:avLst/>
          </a:prstGeom>
        </p:spPr>
      </p:pic>
      <p:pic>
        <p:nvPicPr>
          <p:cNvPr id="26" name="Picture 14" descr="Copernicus_logo.png">
            <a:extLst>
              <a:ext uri="{FF2B5EF4-FFF2-40B4-BE49-F238E27FC236}">
                <a16:creationId xmlns:a16="http://schemas.microsoft.com/office/drawing/2014/main" id="{F31B0A44-6006-1747-9ED3-6E15414498D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33579" y="6081662"/>
            <a:ext cx="1318267" cy="453190"/>
          </a:xfrm>
          <a:prstGeom prst="rect">
            <a:avLst/>
          </a:prstGeom>
        </p:spPr>
      </p:pic>
      <p:pic>
        <p:nvPicPr>
          <p:cNvPr id="27" name="Picture 17" descr="logo_ce-en-rvb-hr.jpg">
            <a:extLst>
              <a:ext uri="{FF2B5EF4-FFF2-40B4-BE49-F238E27FC236}">
                <a16:creationId xmlns:a16="http://schemas.microsoft.com/office/drawing/2014/main" id="{91B370C3-9119-3745-8E5C-37D0DDC74BD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936283" y="5966190"/>
            <a:ext cx="1075264" cy="744114"/>
          </a:xfrm>
          <a:prstGeom prst="rect">
            <a:avLst/>
          </a:prstGeom>
        </p:spPr>
      </p:pic>
    </p:spTree>
    <p:extLst>
      <p:ext uri="{BB962C8B-B14F-4D97-AF65-F5344CB8AC3E}">
        <p14:creationId xmlns:p14="http://schemas.microsoft.com/office/powerpoint/2010/main" val="206451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8"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5/14/18</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b="0" err="1">
                <a:solidFill>
                  <a:schemeClr val="accent5">
                    <a:lumMod val="75000"/>
                  </a:schemeClr>
                </a:solidFill>
              </a:rPr>
              <a:t>Atmosphere</a:t>
            </a:r>
            <a:endParaRPr lang="es-ES" sz="1467" b="0">
              <a:solidFill>
                <a:schemeClr val="accent5">
                  <a:lumMod val="75000"/>
                </a:schemeClr>
              </a:solidFill>
            </a:endParaRPr>
          </a:p>
          <a:p>
            <a:pPr algn="ctr"/>
            <a:r>
              <a:rPr lang="es-ES" sz="1467" b="0">
                <a:solidFill>
                  <a:schemeClr val="accent5">
                    <a:lumMod val="75000"/>
                  </a:schemeClr>
                </a:solidFill>
              </a:rPr>
              <a:t>Monitoring</a:t>
            </a:r>
            <a:endParaRPr lang="en-US" sz="1467" b="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04338" y="56316"/>
            <a:ext cx="924153" cy="86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7920204" y="6147702"/>
            <a:ext cx="1201521" cy="545660"/>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05401" y="6328236"/>
            <a:ext cx="1098000" cy="188667"/>
          </a:xfrm>
          <a:prstGeom prst="rect">
            <a:avLst/>
          </a:prstGeom>
        </p:spPr>
      </p:pic>
    </p:spTree>
    <p:extLst>
      <p:ext uri="{BB962C8B-B14F-4D97-AF65-F5344CB8AC3E}">
        <p14:creationId xmlns:p14="http://schemas.microsoft.com/office/powerpoint/2010/main" val="285390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064E83"/>
                </a:solidFill>
              </a:defRPr>
            </a:lvl1pPr>
          </a:lstStyle>
          <a:p>
            <a:r>
              <a:rPr lang="es-ES_tradnl" noProof="0" dirty="0" err="1"/>
              <a:t>Click</a:t>
            </a:r>
            <a:r>
              <a:rPr lang="es-ES_tradnl" noProof="0" dirty="0"/>
              <a:t> to </a:t>
            </a:r>
            <a:r>
              <a:rPr lang="es-ES_tradnl" noProof="0" dirty="0" err="1"/>
              <a:t>edit</a:t>
            </a:r>
            <a:r>
              <a:rPr lang="es-ES_tradnl" noProof="0" dirty="0"/>
              <a:t> Master </a:t>
            </a:r>
            <a:r>
              <a:rPr lang="es-ES_tradnl" noProof="0" dirty="0" err="1"/>
              <a:t>title</a:t>
            </a:r>
            <a:r>
              <a:rPr lang="es-ES_tradnl" noProof="0" dirty="0"/>
              <a:t> </a:t>
            </a:r>
            <a:r>
              <a:rPr lang="es-ES_tradnl" noProof="0" dirty="0" err="1"/>
              <a:t>style</a:t>
            </a:r>
            <a:endParaRPr lang="es-ES_tradnl" noProof="0"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s-ES_tradnl" noProof="0" dirty="0"/>
              <a:t>Top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r>
              <a:rPr lang="es-ES_tradnl" noProof="0" dirty="0"/>
              <a:t> </a:t>
            </a:r>
          </a:p>
          <a:p>
            <a:pPr lvl="1"/>
            <a:r>
              <a:rPr lang="es-ES_tradnl" noProof="0" dirty="0" err="1"/>
              <a:t>Second</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2"/>
            <a:r>
              <a:rPr lang="es-ES_tradnl" noProof="0" dirty="0" err="1"/>
              <a:t>Third</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3"/>
            <a:r>
              <a:rPr lang="es-ES_tradnl" noProof="0" dirty="0" err="1"/>
              <a:t>Fourth</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a:p>
            <a:pPr lvl="4"/>
            <a:r>
              <a:rPr lang="es-ES_tradnl" noProof="0" dirty="0" err="1"/>
              <a:t>Fifth</a:t>
            </a:r>
            <a:r>
              <a:rPr lang="es-ES_tradnl" noProof="0" dirty="0"/>
              <a:t> </a:t>
            </a:r>
            <a:r>
              <a:rPr lang="es-ES_tradnl" noProof="0" dirty="0" err="1"/>
              <a:t>level</a:t>
            </a:r>
            <a:r>
              <a:rPr lang="es-ES_tradnl" noProof="0" dirty="0"/>
              <a:t> </a:t>
            </a:r>
            <a:r>
              <a:rPr lang="es-ES_tradnl" noProof="0" dirty="0" err="1"/>
              <a:t>text</a:t>
            </a:r>
            <a:r>
              <a:rPr lang="es-ES_tradnl" noProof="0" dirty="0"/>
              <a:t> </a:t>
            </a:r>
            <a:r>
              <a:rPr lang="es-ES_tradnl" noProof="0" dirty="0" err="1"/>
              <a:t>goes</a:t>
            </a:r>
            <a:r>
              <a:rPr lang="es-ES_tradnl" noProof="0" dirty="0"/>
              <a:t> in </a:t>
            </a:r>
            <a:r>
              <a:rPr lang="es-ES_tradnl" noProof="0" dirty="0" err="1"/>
              <a:t>here</a:t>
            </a:r>
            <a:endParaRPr lang="es-ES_tradnl" noProof="0"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6650" y="6308256"/>
            <a:ext cx="1465563"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s-ES_tradnl"/>
              <a:t>XII Reunión de la CIMHET, 23-25 de Noviembre de 2016</a:t>
            </a:r>
            <a:endParaRPr lang="en-US" dirty="0"/>
          </a:p>
        </p:txBody>
      </p:sp>
      <p:pic>
        <p:nvPicPr>
          <p:cNvPr id="8" name="Picture 7" descr="ECMWF_Master_Logo_RGB_nostrap.png"/>
          <p:cNvPicPr>
            <a:picLocks noChangeAspect="1"/>
          </p:cNvPicPr>
          <p:nvPr userDrawn="1"/>
        </p:nvPicPr>
        <p:blipFill>
          <a:blip r:embed="rId2"/>
          <a:stretch>
            <a:fillRect/>
          </a:stretch>
        </p:blipFill>
        <p:spPr>
          <a:xfrm>
            <a:off x="1080281" y="6308254"/>
            <a:ext cx="1342722" cy="230658"/>
          </a:xfrm>
          <a:prstGeom prst="rect">
            <a:avLst/>
          </a:prstGeom>
        </p:spPr>
      </p:pic>
    </p:spTree>
    <p:extLst>
      <p:ext uri="{BB962C8B-B14F-4D97-AF65-F5344CB8AC3E}">
        <p14:creationId xmlns:p14="http://schemas.microsoft.com/office/powerpoint/2010/main" val="281798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2_Section Header">
    <p:spTree>
      <p:nvGrpSpPr>
        <p:cNvPr id="1" name=""/>
        <p:cNvGrpSpPr/>
        <p:nvPr/>
      </p:nvGrpSpPr>
      <p:grpSpPr>
        <a:xfrm>
          <a:off x="0" y="0"/>
          <a:ext cx="0" cy="0"/>
          <a:chOff x="0" y="0"/>
          <a:chExt cx="0" cy="0"/>
        </a:xfrm>
      </p:grpSpPr>
      <p:pic>
        <p:nvPicPr>
          <p:cNvPr id="15" name="Shape 15" descr="Shape 15"/>
          <p:cNvPicPr>
            <a:picLocks noChangeAspect="1"/>
          </p:cNvPicPr>
          <p:nvPr/>
        </p:nvPicPr>
        <p:blipFill>
          <a:blip r:embed="rId2">
            <a:extLst/>
          </a:blip>
          <a:stretch>
            <a:fillRect/>
          </a:stretch>
        </p:blipFill>
        <p:spPr>
          <a:xfrm>
            <a:off x="7640233" y="6165573"/>
            <a:ext cx="2717195" cy="546347"/>
          </a:xfrm>
          <a:prstGeom prst="rect">
            <a:avLst/>
          </a:prstGeom>
          <a:ln w="12700">
            <a:miter lim="400000"/>
          </a:ln>
        </p:spPr>
      </p:pic>
      <p:pic>
        <p:nvPicPr>
          <p:cNvPr id="16" name="Shape 16" descr="Shape 16"/>
          <p:cNvPicPr>
            <a:picLocks noChangeAspect="1"/>
          </p:cNvPicPr>
          <p:nvPr/>
        </p:nvPicPr>
        <p:blipFill>
          <a:blip r:embed="rId3">
            <a:extLst/>
          </a:blip>
          <a:stretch>
            <a:fillRect/>
          </a:stretch>
        </p:blipFill>
        <p:spPr>
          <a:xfrm>
            <a:off x="10474925" y="6395650"/>
            <a:ext cx="1187408" cy="204031"/>
          </a:xfrm>
          <a:prstGeom prst="rect">
            <a:avLst/>
          </a:prstGeom>
          <a:ln w="12700">
            <a:miter lim="400000"/>
          </a:ln>
        </p:spPr>
      </p:pic>
      <p:sp>
        <p:nvSpPr>
          <p:cNvPr id="17" name="Shape 18"/>
          <p:cNvSpPr/>
          <p:nvPr/>
        </p:nvSpPr>
        <p:spPr>
          <a:xfrm>
            <a:off x="0" y="1"/>
            <a:ext cx="12192000" cy="6857999"/>
          </a:xfrm>
          <a:prstGeom prst="rect">
            <a:avLst/>
          </a:prstGeom>
          <a:solidFill>
            <a:srgbClr val="941333"/>
          </a:solidFill>
          <a:ln w="12700">
            <a:miter lim="400000"/>
          </a:ln>
        </p:spPr>
        <p:txBody>
          <a:bodyPr lIns="60959" rIns="60959" anchor="ctr"/>
          <a:lstStyle/>
          <a:p>
            <a:pPr algn="ctr">
              <a:defRPr sz="1800">
                <a:solidFill>
                  <a:srgbClr val="FFFFFF"/>
                </a:solidFill>
                <a:latin typeface="Calibri"/>
                <a:ea typeface="Calibri"/>
                <a:cs typeface="Calibri"/>
                <a:sym typeface="Calibri"/>
              </a:defRPr>
            </a:pPr>
            <a:endParaRPr sz="2400"/>
          </a:p>
        </p:txBody>
      </p:sp>
      <p:sp>
        <p:nvSpPr>
          <p:cNvPr id="18" name="Shape 22"/>
          <p:cNvSpPr txBox="1"/>
          <p:nvPr/>
        </p:nvSpPr>
        <p:spPr>
          <a:xfrm>
            <a:off x="2749352" y="3454337"/>
            <a:ext cx="7471439" cy="697507"/>
          </a:xfrm>
          <a:prstGeom prst="rect">
            <a:avLst/>
          </a:prstGeom>
          <a:ln w="12700">
            <a:miter lim="400000"/>
          </a:ln>
          <a:extLst>
            <a:ext uri="{C572A759-6A51-4108-AA02-DFA0A04FC94B}">
              <ma14:wrappingTextBoxFlag xmlns="" xmlns:ma14="http://schemas.microsoft.com/office/mac/drawingml/2011/main" val="1"/>
            </a:ext>
          </a:extLst>
        </p:spPr>
        <p:txBody>
          <a:bodyPr lIns="60932" tIns="60932" rIns="60932" bIns="60932" anchor="ctr">
            <a:spAutoFit/>
          </a:bodyPr>
          <a:lstStyle>
            <a:lvl1pPr>
              <a:defRPr sz="2800">
                <a:solidFill>
                  <a:srgbClr val="FFFFFF"/>
                </a:solidFill>
                <a:latin typeface="Calibri"/>
                <a:ea typeface="Calibri"/>
                <a:cs typeface="Calibri"/>
                <a:sym typeface="Calibri"/>
              </a:defRPr>
            </a:lvl1pPr>
          </a:lstStyle>
          <a:p>
            <a:r>
              <a:rPr sz="3733"/>
              <a:t>Climate Change Service</a:t>
            </a:r>
          </a:p>
        </p:txBody>
      </p:sp>
      <p:sp>
        <p:nvSpPr>
          <p:cNvPr id="19" name="Body Level One…"/>
          <p:cNvSpPr txBox="1">
            <a:spLocks noGrp="1"/>
          </p:cNvSpPr>
          <p:nvPr>
            <p:ph type="body" sz="quarter" idx="1"/>
          </p:nvPr>
        </p:nvSpPr>
        <p:spPr>
          <a:xfrm>
            <a:off x="3469845" y="4197086"/>
            <a:ext cx="6240695" cy="1536172"/>
          </a:xfrm>
          <a:prstGeom prst="rect">
            <a:avLst/>
          </a:prstGeom>
        </p:spPr>
        <p:txBody>
          <a:bodyPr>
            <a:normAutofit/>
          </a:bodyPr>
          <a:lstStyle>
            <a:lvl1pPr marL="0" indent="0">
              <a:spcBef>
                <a:spcPts val="400"/>
              </a:spcBef>
              <a:buClrTx/>
              <a:buSzTx/>
              <a:buFontTx/>
              <a:buNone/>
              <a:defRPr sz="2400">
                <a:solidFill>
                  <a:srgbClr val="FFFFFF"/>
                </a:solidFill>
              </a:defRPr>
            </a:lvl1pPr>
            <a:lvl2pPr marL="0" indent="609585">
              <a:spcBef>
                <a:spcPts val="400"/>
              </a:spcBef>
              <a:buClrTx/>
              <a:buSzTx/>
              <a:buFontTx/>
              <a:buNone/>
              <a:defRPr sz="2400">
                <a:solidFill>
                  <a:srgbClr val="FFFFFF"/>
                </a:solidFill>
              </a:defRPr>
            </a:lvl2pPr>
            <a:lvl3pPr marL="0" indent="1219170">
              <a:spcBef>
                <a:spcPts val="400"/>
              </a:spcBef>
              <a:buClrTx/>
              <a:buSzTx/>
              <a:buFontTx/>
              <a:buNone/>
              <a:defRPr sz="2400">
                <a:solidFill>
                  <a:srgbClr val="FFFFFF"/>
                </a:solidFill>
              </a:defRPr>
            </a:lvl3pPr>
            <a:lvl4pPr marL="0" indent="1828754">
              <a:spcBef>
                <a:spcPts val="400"/>
              </a:spcBef>
              <a:buClrTx/>
              <a:buSzTx/>
              <a:buFontTx/>
              <a:buNone/>
              <a:defRPr sz="2400">
                <a:solidFill>
                  <a:srgbClr val="FFFFFF"/>
                </a:solidFill>
              </a:defRPr>
            </a:lvl4pPr>
            <a:lvl5pPr marL="0" indent="2438339">
              <a:spcBef>
                <a:spcPts val="400"/>
              </a:spcBef>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0" name="Shape 24" descr="Shape 24"/>
          <p:cNvPicPr>
            <a:picLocks noChangeAspect="1"/>
          </p:cNvPicPr>
          <p:nvPr/>
        </p:nvPicPr>
        <p:blipFill>
          <a:blip r:embed="rId4">
            <a:extLst/>
          </a:blip>
          <a:stretch>
            <a:fillRect/>
          </a:stretch>
        </p:blipFill>
        <p:spPr>
          <a:xfrm>
            <a:off x="-336715" y="1600939"/>
            <a:ext cx="4320480" cy="3622256"/>
          </a:xfrm>
          <a:prstGeom prst="rect">
            <a:avLst/>
          </a:prstGeom>
          <a:ln w="12700">
            <a:miter lim="400000"/>
          </a:ln>
        </p:spPr>
      </p:pic>
      <p:pic>
        <p:nvPicPr>
          <p:cNvPr id="21" name="Shape 25" descr="Shape 25"/>
          <p:cNvPicPr>
            <a:picLocks noChangeAspect="1"/>
          </p:cNvPicPr>
          <p:nvPr/>
        </p:nvPicPr>
        <p:blipFill>
          <a:blip r:embed="rId5">
            <a:extLst/>
          </a:blip>
          <a:stretch>
            <a:fillRect/>
          </a:stretch>
        </p:blipFill>
        <p:spPr>
          <a:xfrm>
            <a:off x="719402" y="6240799"/>
            <a:ext cx="1025639" cy="374021"/>
          </a:xfrm>
          <a:prstGeom prst="rect">
            <a:avLst/>
          </a:prstGeom>
          <a:ln w="12700">
            <a:miter lim="400000"/>
          </a:ln>
        </p:spPr>
      </p:pic>
      <p:pic>
        <p:nvPicPr>
          <p:cNvPr id="22" name="Shape 26" descr="Shape 26"/>
          <p:cNvPicPr>
            <a:picLocks noChangeAspect="1"/>
          </p:cNvPicPr>
          <p:nvPr/>
        </p:nvPicPr>
        <p:blipFill>
          <a:blip r:embed="rId6">
            <a:extLst/>
          </a:blip>
          <a:stretch>
            <a:fillRect/>
          </a:stretch>
        </p:blipFill>
        <p:spPr>
          <a:xfrm>
            <a:off x="1957381" y="6200009"/>
            <a:ext cx="1527444" cy="400591"/>
          </a:xfrm>
          <a:prstGeom prst="rect">
            <a:avLst/>
          </a:prstGeom>
          <a:ln w="12700">
            <a:miter lim="400000"/>
          </a:ln>
        </p:spPr>
      </p:pic>
      <p:pic>
        <p:nvPicPr>
          <p:cNvPr id="23" name="Shape 27" descr="Shape 27"/>
          <p:cNvPicPr>
            <a:picLocks noChangeAspect="1"/>
          </p:cNvPicPr>
          <p:nvPr/>
        </p:nvPicPr>
        <p:blipFill>
          <a:blip r:embed="rId7">
            <a:extLst/>
          </a:blip>
          <a:srcRect/>
          <a:stretch>
            <a:fillRect/>
          </a:stretch>
        </p:blipFill>
        <p:spPr>
          <a:xfrm>
            <a:off x="9721848" y="-123"/>
            <a:ext cx="2470153" cy="6867253"/>
          </a:xfrm>
          <a:prstGeom prst="rect">
            <a:avLst/>
          </a:prstGeom>
          <a:ln w="12700">
            <a:miter lim="400000"/>
          </a:ln>
        </p:spPr>
      </p:pic>
      <p:sp>
        <p:nvSpPr>
          <p:cNvPr id="24" name="Shape 28"/>
          <p:cNvSpPr txBox="1"/>
          <p:nvPr/>
        </p:nvSpPr>
        <p:spPr>
          <a:xfrm>
            <a:off x="829137" y="4715236"/>
            <a:ext cx="1920216" cy="348822"/>
          </a:xfrm>
          <a:prstGeom prst="rect">
            <a:avLst/>
          </a:prstGeom>
          <a:ln w="12700">
            <a:miter lim="400000"/>
          </a:ln>
          <a:extLst>
            <a:ext uri="{C572A759-6A51-4108-AA02-DFA0A04FC94B}">
              <ma14:wrappingTextBoxFlag xmlns="" xmlns:ma14="http://schemas.microsoft.com/office/mac/drawingml/2011/main" val="1"/>
            </a:ext>
          </a:extLst>
        </p:spPr>
        <p:txBody>
          <a:bodyPr lIns="60932" tIns="60932" rIns="60932" bIns="60932">
            <a:spAutoFit/>
          </a:bodyPr>
          <a:lstStyle>
            <a:lvl1pPr algn="ctr">
              <a:defRPr sz="1100">
                <a:solidFill>
                  <a:srgbClr val="FFFFFF"/>
                </a:solidFill>
                <a:latin typeface="Calibri"/>
                <a:ea typeface="Calibri"/>
                <a:cs typeface="Calibri"/>
                <a:sym typeface="Calibri"/>
              </a:defRPr>
            </a:lvl1pPr>
          </a:lstStyle>
          <a:p>
            <a:r>
              <a:rPr sz="1467"/>
              <a:t>Climate Change</a:t>
            </a:r>
          </a:p>
        </p:txBody>
      </p:sp>
      <p:pic>
        <p:nvPicPr>
          <p:cNvPr id="25" name="Shape 29" descr="Shape 29"/>
          <p:cNvPicPr>
            <a:picLocks noChangeAspect="1"/>
          </p:cNvPicPr>
          <p:nvPr/>
        </p:nvPicPr>
        <p:blipFill>
          <a:blip r:embed="rId8">
            <a:extLst/>
          </a:blip>
          <a:stretch>
            <a:fillRect/>
          </a:stretch>
        </p:blipFill>
        <p:spPr>
          <a:xfrm>
            <a:off x="3622289" y="6354139"/>
            <a:ext cx="1547033" cy="265824"/>
          </a:xfrm>
          <a:prstGeom prst="rect">
            <a:avLst/>
          </a:prstGeom>
          <a:ln w="12700">
            <a:miter lim="400000"/>
          </a:ln>
        </p:spPr>
      </p:pic>
      <p:sp>
        <p:nvSpPr>
          <p:cNvPr id="26" name="Slide Number"/>
          <p:cNvSpPr txBox="1">
            <a:spLocks noGrp="1"/>
          </p:cNvSpPr>
          <p:nvPr>
            <p:ph type="sldNum" sz="quarter" idx="2"/>
          </p:nvPr>
        </p:nvSpPr>
        <p:spPr>
          <a:xfrm>
            <a:off x="11249660" y="6590870"/>
            <a:ext cx="332741" cy="338512"/>
          </a:xfrm>
          <a:prstGeom prst="rect">
            <a:avLst/>
          </a:prstGeom>
        </p:spPr>
        <p:txBody>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57258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23.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22.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2" r:id="rId4"/>
    <p:sldLayoutId id="2147483655" r:id="rId5"/>
    <p:sldLayoutId id="2147483654" r:id="rId6"/>
    <p:sldLayoutId id="2147483656" r:id="rId7"/>
    <p:sldLayoutId id="2147483657" r:id="rId8"/>
    <p:sldLayoutId id="2147483681" r:id="rId9"/>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hape 15" descr="Shape 15"/>
          <p:cNvPicPr>
            <a:picLocks noChangeAspect="1"/>
          </p:cNvPicPr>
          <p:nvPr/>
        </p:nvPicPr>
        <p:blipFill>
          <a:blip r:embed="rId25">
            <a:extLst/>
          </a:blip>
          <a:stretch>
            <a:fillRect/>
          </a:stretch>
        </p:blipFill>
        <p:spPr>
          <a:xfrm>
            <a:off x="7640234" y="6165574"/>
            <a:ext cx="2717196" cy="546348"/>
          </a:xfrm>
          <a:prstGeom prst="rect">
            <a:avLst/>
          </a:prstGeom>
          <a:ln w="12700">
            <a:miter lim="400000"/>
          </a:ln>
        </p:spPr>
      </p:pic>
      <p:pic>
        <p:nvPicPr>
          <p:cNvPr id="3" name="Shape 16" descr="Shape 16"/>
          <p:cNvPicPr>
            <a:picLocks noChangeAspect="1"/>
          </p:cNvPicPr>
          <p:nvPr/>
        </p:nvPicPr>
        <p:blipFill>
          <a:blip r:embed="rId26">
            <a:extLst/>
          </a:blip>
          <a:stretch>
            <a:fillRect/>
          </a:stretch>
        </p:blipFill>
        <p:spPr>
          <a:xfrm>
            <a:off x="10474926" y="6395649"/>
            <a:ext cx="1187409" cy="204032"/>
          </a:xfrm>
          <a:prstGeom prst="rect">
            <a:avLst/>
          </a:prstGeom>
          <a:ln w="12700">
            <a:miter lim="400000"/>
          </a:ln>
        </p:spPr>
      </p:pic>
      <p:sp>
        <p:nvSpPr>
          <p:cNvPr id="4" name="Body Level One…"/>
          <p:cNvSpPr txBox="1">
            <a:spLocks noGrp="1"/>
          </p:cNvSpPr>
          <p:nvPr>
            <p:ph type="body" idx="1"/>
          </p:nvPr>
        </p:nvSpPr>
        <p:spPr>
          <a:xfrm>
            <a:off x="1257301" y="932722"/>
            <a:ext cx="10325100" cy="509743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1156939" y="313342"/>
            <a:ext cx="10425464" cy="370055"/>
          </a:xfrm>
          <a:prstGeom prst="rect">
            <a:avLst/>
          </a:prstGeom>
          <a:solidFill>
            <a:srgbClr val="941333"/>
          </a:solidFill>
          <a:ln w="12700">
            <a:miter lim="400000"/>
          </a:ln>
          <a:extLst>
            <a:ext uri="{C572A759-6A51-4108-AA02-DFA0A04FC94B}">
              <ma14:wrappingTextBoxFlag xmlns="" xmlns:ma14="http://schemas.microsoft.com/office/mac/drawingml/2011/main" val="1"/>
            </a:ext>
          </a:extLst>
        </p:spPr>
        <p:txBody>
          <a:bodyPr lIns="91423" tIns="91423" rIns="91423" bIns="91423" anchor="ctr">
            <a:normAutofit/>
          </a:bodyPr>
          <a:lstStyle/>
          <a:p>
            <a:r>
              <a:t>Title Text</a:t>
            </a:r>
          </a:p>
        </p:txBody>
      </p:sp>
      <p:grpSp>
        <p:nvGrpSpPr>
          <p:cNvPr id="9" name="Shape 50"/>
          <p:cNvGrpSpPr/>
          <p:nvPr/>
        </p:nvGrpSpPr>
        <p:grpSpPr>
          <a:xfrm>
            <a:off x="143336" y="27772"/>
            <a:ext cx="1171515" cy="6572832"/>
            <a:chOff x="0" y="-2"/>
            <a:chExt cx="878634" cy="4929622"/>
          </a:xfrm>
        </p:grpSpPr>
        <p:sp>
          <p:nvSpPr>
            <p:cNvPr id="6" name="Shape 51"/>
            <p:cNvSpPr/>
            <p:nvPr/>
          </p:nvSpPr>
          <p:spPr>
            <a:xfrm flipH="1">
              <a:off x="338634" y="1041185"/>
              <a:ext cx="2" cy="3888435"/>
            </a:xfrm>
            <a:prstGeom prst="line">
              <a:avLst/>
            </a:prstGeom>
            <a:noFill/>
            <a:ln w="31750" cap="flat">
              <a:solidFill>
                <a:srgbClr val="941333">
                  <a:alpha val="80784"/>
                </a:srgbClr>
              </a:solidFill>
              <a:prstDash val="solid"/>
              <a:round/>
            </a:ln>
            <a:effectLst/>
          </p:spPr>
          <p:txBody>
            <a:bodyPr wrap="square" lIns="45718" tIns="45718" rIns="45718" bIns="45718" numCol="1" anchor="t">
              <a:noAutofit/>
            </a:bodyPr>
            <a:lstStyle/>
            <a:p>
              <a:pPr defTabSz="1219170" hangingPunct="0"/>
              <a:endParaRPr sz="1867" kern="0">
                <a:solidFill>
                  <a:srgbClr val="000000"/>
                </a:solidFill>
                <a:latin typeface="Arial"/>
                <a:cs typeface="Arial"/>
                <a:sym typeface="Arial"/>
              </a:endParaRPr>
            </a:p>
          </p:txBody>
        </p:sp>
        <p:sp>
          <p:nvSpPr>
            <p:cNvPr id="7" name="Shape 52"/>
            <p:cNvSpPr txBox="1"/>
            <p:nvPr/>
          </p:nvSpPr>
          <p:spPr>
            <a:xfrm>
              <a:off x="0" y="593999"/>
              <a:ext cx="878634" cy="4078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Climate</a:t>
              </a:r>
            </a:p>
            <a:p>
              <a:pPr defTabSz="1219170" hangingPunct="0">
                <a:defRPr sz="1100">
                  <a:solidFill>
                    <a:srgbClr val="941333"/>
                  </a:solidFill>
                  <a:latin typeface="Calibri"/>
                  <a:ea typeface="Calibri"/>
                  <a:cs typeface="Calibri"/>
                  <a:sym typeface="Calibri"/>
                </a:defRPr>
              </a:pPr>
              <a:r>
                <a:rPr sz="1467" kern="0">
                  <a:solidFill>
                    <a:srgbClr val="941333"/>
                  </a:solidFill>
                  <a:latin typeface="Calibri"/>
                  <a:ea typeface="Calibri"/>
                  <a:cs typeface="Calibri"/>
                  <a:sym typeface="Calibri"/>
                </a:rPr>
                <a:t>Change</a:t>
              </a:r>
            </a:p>
          </p:txBody>
        </p:sp>
        <p:pic>
          <p:nvPicPr>
            <p:cNvPr id="8" name="Shape 53" descr="Shape 53"/>
            <p:cNvPicPr>
              <a:picLocks noChangeAspect="1"/>
            </p:cNvPicPr>
            <p:nvPr/>
          </p:nvPicPr>
          <p:blipFill>
            <a:blip r:embed="rId27">
              <a:extLst/>
            </a:blip>
            <a:stretch>
              <a:fillRect/>
            </a:stretch>
          </p:blipFill>
          <p:spPr>
            <a:xfrm>
              <a:off x="10270" y="-2"/>
              <a:ext cx="662955" cy="684019"/>
            </a:xfrm>
            <a:prstGeom prst="rect">
              <a:avLst/>
            </a:prstGeom>
            <a:ln w="12700" cap="flat">
              <a:noFill/>
              <a:miter lim="400000"/>
            </a:ln>
            <a:effectLst/>
          </p:spPr>
        </p:pic>
      </p:grpSp>
      <p:sp>
        <p:nvSpPr>
          <p:cNvPr id="10" name="Slide Number"/>
          <p:cNvSpPr txBox="1">
            <a:spLocks noGrp="1"/>
          </p:cNvSpPr>
          <p:nvPr>
            <p:ph type="sldNum" sz="quarter" idx="2"/>
          </p:nvPr>
        </p:nvSpPr>
        <p:spPr>
          <a:xfrm>
            <a:off x="11249661" y="6584992"/>
            <a:ext cx="332741" cy="338512"/>
          </a:xfrm>
          <a:prstGeom prst="rect">
            <a:avLst/>
          </a:prstGeom>
          <a:ln w="12700">
            <a:miter lim="400000"/>
          </a:ln>
        </p:spPr>
        <p:txBody>
          <a:bodyPr wrap="none" lIns="45699" tIns="45699" rIns="45699" bIns="45699" anchor="ctr">
            <a:spAutoFit/>
          </a:bodyPr>
          <a:lstStyle>
            <a:lvl1pPr algn="r">
              <a:defRPr sz="1600">
                <a:solidFill>
                  <a:srgbClr val="888888"/>
                </a:solidFill>
                <a:latin typeface="Calibri"/>
                <a:ea typeface="Calibri"/>
                <a:cs typeface="Calibri"/>
                <a:sym typeface="Calibri"/>
              </a:defRPr>
            </a:lvl1pPr>
          </a:lstStyle>
          <a:p>
            <a:pPr defTabSz="1219170" hangingPunct="0"/>
            <a:fld id="{86CB4B4D-7CA3-9044-876B-883B54F8677D}" type="slidenum">
              <a:rPr lang="it-IT" kern="0" smtClean="0"/>
              <a:pPr defTabSz="1219170" hangingPunct="0"/>
              <a:t>‹#›</a:t>
            </a:fld>
            <a:endParaRPr lang="it-IT" kern="0"/>
          </a:p>
        </p:txBody>
      </p:sp>
    </p:spTree>
    <p:extLst>
      <p:ext uri="{BB962C8B-B14F-4D97-AF65-F5344CB8AC3E}">
        <p14:creationId xmlns:p14="http://schemas.microsoft.com/office/powerpoint/2010/main" val="363415299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Lst>
  <p:transition spd="med"/>
  <p:txStyles>
    <p:titleStyle>
      <a:lvl1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1pPr>
      <a:lvl2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2pPr>
      <a:lvl3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3pPr>
      <a:lvl4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4pPr>
      <a:lvl5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5pPr>
      <a:lvl6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6pPr>
      <a:lvl7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7pPr>
      <a:lvl8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8pPr>
      <a:lvl9pPr marL="0" marR="0" indent="0" algn="l" defTabSz="1219170" rtl="0" latinLnBrk="0">
        <a:lnSpc>
          <a:spcPct val="100000"/>
        </a:lnSpc>
        <a:spcBef>
          <a:spcPts val="0"/>
        </a:spcBef>
        <a:spcAft>
          <a:spcPts val="0"/>
        </a:spcAft>
        <a:buClrTx/>
        <a:buSzTx/>
        <a:buFontTx/>
        <a:buNone/>
        <a:tabLst/>
        <a:defRPr sz="2400" b="0" i="0" u="none" strike="noStrike" cap="none" spc="0" baseline="0">
          <a:ln>
            <a:noFill/>
          </a:ln>
          <a:solidFill>
            <a:srgbClr val="FFFFFF"/>
          </a:solidFill>
          <a:uFillTx/>
          <a:latin typeface="Calibri"/>
          <a:ea typeface="Calibri"/>
          <a:cs typeface="Calibri"/>
          <a:sym typeface="Calibri"/>
        </a:defRPr>
      </a:lvl9pPr>
    </p:titleStyle>
    <p:bodyStyle>
      <a:lvl1pPr marL="457189" marR="0" indent="-287859"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1pPr>
      <a:lvl2pPr marL="1015975" marR="0" indent="-253994"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2pPr>
      <a:lvl3pPr marL="1566294" marR="0" indent="-211661"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3pPr>
      <a:lvl4pPr marL="2213371" marR="0" indent="-266087"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4pPr>
      <a:lvl5pPr marL="2822956" marR="0" indent="-266087"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5pPr>
      <a:lvl6pPr marL="3352716"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6pPr>
      <a:lvl7pPr marL="3962301"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7pPr>
      <a:lvl8pPr marL="4571886"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8pPr>
      <a:lvl9pPr marL="5181470" marR="0" indent="-135463" algn="l" defTabSz="1219170" rtl="0" latinLnBrk="0">
        <a:lnSpc>
          <a:spcPct val="100000"/>
        </a:lnSpc>
        <a:spcBef>
          <a:spcPts val="533"/>
        </a:spcBef>
        <a:spcAft>
          <a:spcPts val="0"/>
        </a:spcAft>
        <a:buClr>
          <a:srgbClr val="000000"/>
        </a:buClr>
        <a:buSzPct val="100000"/>
        <a:buFont typeface="Arial"/>
        <a:buChar char="•"/>
        <a:tabLst/>
        <a:defRPr sz="2667"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tiff"/><Relationship Id="rId4" Type="http://schemas.openxmlformats.org/officeDocument/2006/relationships/image" Target="../media/image51.png"/><Relationship Id="rId9" Type="http://schemas.openxmlformats.org/officeDocument/2006/relationships/image" Target="../media/image56.tiff"/></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tif"/><Relationship Id="rId1" Type="http://schemas.openxmlformats.org/officeDocument/2006/relationships/slideLayout" Target="../slideLayouts/slideLayout31.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video" Target="https://www.youtube.com/embed/NVCMOIMGo_w" TargetMode="External"/><Relationship Id="rId7" Type="http://schemas.openxmlformats.org/officeDocument/2006/relationships/slideLayout" Target="../slideLayouts/slideLayout13.xml"/><Relationship Id="rId12" Type="http://schemas.openxmlformats.org/officeDocument/2006/relationships/image" Target="../media/image81.jpeg"/><Relationship Id="rId2" Type="http://schemas.openxmlformats.org/officeDocument/2006/relationships/video" Target="https://www.youtube.com/embed/-dWP2-09-7k" TargetMode="External"/><Relationship Id="rId1" Type="http://schemas.openxmlformats.org/officeDocument/2006/relationships/video" Target="https://www.youtube.com/embed/hJQhB0XzBdI" TargetMode="External"/><Relationship Id="rId6" Type="http://schemas.openxmlformats.org/officeDocument/2006/relationships/video" Target="https://www.youtube.com/embed/196Au9f9gGY" TargetMode="External"/><Relationship Id="rId11" Type="http://schemas.openxmlformats.org/officeDocument/2006/relationships/image" Target="../media/image80.jpeg"/><Relationship Id="rId5" Type="http://schemas.openxmlformats.org/officeDocument/2006/relationships/video" Target="https://www.youtube.com/embed/YAtDOUm-X8U" TargetMode="External"/><Relationship Id="rId10" Type="http://schemas.openxmlformats.org/officeDocument/2006/relationships/image" Target="../media/image79.jpeg"/><Relationship Id="rId4" Type="http://schemas.openxmlformats.org/officeDocument/2006/relationships/video" Target="https://www.youtube.com/embed/4EbjcAZrpeA" TargetMode="External"/><Relationship Id="rId9"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0.jpg"/><Relationship Id="rId3" Type="http://schemas.openxmlformats.org/officeDocument/2006/relationships/image" Target="../media/image83.png"/><Relationship Id="rId7" Type="http://schemas.openxmlformats.org/officeDocument/2006/relationships/image" Target="../media/image86.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85.gif"/><Relationship Id="rId11" Type="http://schemas.openxmlformats.org/officeDocument/2006/relationships/image" Target="../media/image89.png"/><Relationship Id="rId5" Type="http://schemas.microsoft.com/office/2007/relationships/hdphoto" Target="../media/hdphoto1.wdp"/><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wmf"/></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99.emf"/><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0.png"/><Relationship Id="rId18" Type="http://schemas.openxmlformats.org/officeDocument/2006/relationships/image" Target="../media/image105.jpeg"/><Relationship Id="rId3" Type="http://schemas.openxmlformats.org/officeDocument/2006/relationships/image" Target="../media/image83.png"/><Relationship Id="rId7" Type="http://schemas.openxmlformats.org/officeDocument/2006/relationships/image" Target="../media/image86.png"/><Relationship Id="rId12" Type="http://schemas.microsoft.com/office/2007/relationships/hdphoto" Target="../media/hdphoto3.wdp"/><Relationship Id="rId17" Type="http://schemas.openxmlformats.org/officeDocument/2006/relationships/image" Target="../media/image104.jpg"/><Relationship Id="rId2" Type="http://schemas.openxmlformats.org/officeDocument/2006/relationships/notesSlide" Target="../notesSlides/notesSlide17.xml"/><Relationship Id="rId16" Type="http://schemas.openxmlformats.org/officeDocument/2006/relationships/image" Target="../media/image103.emf"/><Relationship Id="rId20" Type="http://schemas.openxmlformats.org/officeDocument/2006/relationships/image" Target="../media/image107.jpg"/><Relationship Id="rId1" Type="http://schemas.openxmlformats.org/officeDocument/2006/relationships/slideLayout" Target="../slideLayouts/slideLayout14.xml"/><Relationship Id="rId6" Type="http://schemas.openxmlformats.org/officeDocument/2006/relationships/image" Target="../media/image85.gif"/><Relationship Id="rId11" Type="http://schemas.openxmlformats.org/officeDocument/2006/relationships/image" Target="../media/image89.png"/><Relationship Id="rId5" Type="http://schemas.microsoft.com/office/2007/relationships/hdphoto" Target="../media/hdphoto1.wdp"/><Relationship Id="rId15" Type="http://schemas.openxmlformats.org/officeDocument/2006/relationships/image" Target="../media/image102.emf"/><Relationship Id="rId10" Type="http://schemas.openxmlformats.org/officeDocument/2006/relationships/image" Target="../media/image88.png"/><Relationship Id="rId19" Type="http://schemas.openxmlformats.org/officeDocument/2006/relationships/image" Target="../media/image106.jpeg"/><Relationship Id="rId4" Type="http://schemas.openxmlformats.org/officeDocument/2006/relationships/image" Target="../media/image84.png"/><Relationship Id="rId9" Type="http://schemas.openxmlformats.org/officeDocument/2006/relationships/image" Target="../media/image87.wmf"/><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0.png"/><Relationship Id="rId3" Type="http://schemas.openxmlformats.org/officeDocument/2006/relationships/image" Target="../media/image83.png"/><Relationship Id="rId7" Type="http://schemas.openxmlformats.org/officeDocument/2006/relationships/image" Target="../media/image86.png"/><Relationship Id="rId12"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85.gif"/><Relationship Id="rId11" Type="http://schemas.openxmlformats.org/officeDocument/2006/relationships/image" Target="../media/image89.png"/><Relationship Id="rId5" Type="http://schemas.microsoft.com/office/2007/relationships/hdphoto" Target="../media/hdphoto1.wdp"/><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wmf"/><Relationship Id="rId1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2.png"/><Relationship Id="rId3" Type="http://schemas.openxmlformats.org/officeDocument/2006/relationships/image" Target="../media/image83.png"/><Relationship Id="rId7" Type="http://schemas.openxmlformats.org/officeDocument/2006/relationships/image" Target="../media/image86.png"/><Relationship Id="rId12"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5.gif"/><Relationship Id="rId11" Type="http://schemas.openxmlformats.org/officeDocument/2006/relationships/image" Target="../media/image89.png"/><Relationship Id="rId5" Type="http://schemas.microsoft.com/office/2007/relationships/hdphoto" Target="../media/hdphoto1.wdp"/><Relationship Id="rId15" Type="http://schemas.openxmlformats.org/officeDocument/2006/relationships/image" Target="../media/image114.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wmf"/><Relationship Id="rId14"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6.tif"/></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clim4energy.climate.copernicus.eu/" TargetMode="External"/><Relationship Id="rId2" Type="http://schemas.openxmlformats.org/officeDocument/2006/relationships/hyperlink" Target="https://esgf-node.ipsl.upmc.fr/search/c3s-energy/"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mailto:Carlo.Buontempo@ecmwf.int" TargetMode="External"/><Relationship Id="rId2" Type="http://schemas.openxmlformats.org/officeDocument/2006/relationships/image" Target="../media/image117.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twitter.com/PhilipBrohan" TargetMode="Externa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115"/>
          <p:cNvSpPr/>
          <p:nvPr/>
        </p:nvSpPr>
        <p:spPr>
          <a:xfrm>
            <a:off x="9569317" y="1"/>
            <a:ext cx="2304256" cy="6857999"/>
          </a:xfrm>
          <a:prstGeom prst="rect">
            <a:avLst/>
          </a:prstGeom>
          <a:gradFill>
            <a:gsLst>
              <a:gs pos="0">
                <a:srgbClr val="941333"/>
              </a:gs>
              <a:gs pos="4000">
                <a:srgbClr val="941333"/>
              </a:gs>
              <a:gs pos="100000">
                <a:srgbClr val="E0E8F4">
                  <a:alpha val="0"/>
                </a:srgbClr>
              </a:gs>
            </a:gsLst>
          </a:gradFill>
          <a:ln w="12700">
            <a:miter lim="400000"/>
          </a:ln>
        </p:spPr>
        <p:txBody>
          <a:bodyPr lIns="60959" rIns="60959" anchor="ctr"/>
          <a:lstStyle/>
          <a:p>
            <a:pPr algn="ctr">
              <a:defRPr sz="1800">
                <a:solidFill>
                  <a:srgbClr val="FFFFFF"/>
                </a:solidFill>
                <a:latin typeface="Calibri"/>
                <a:ea typeface="Calibri"/>
                <a:cs typeface="Calibri"/>
                <a:sym typeface="Calibri"/>
              </a:defRPr>
            </a:pPr>
            <a:endParaRPr sz="2400"/>
          </a:p>
        </p:txBody>
      </p:sp>
      <p:sp>
        <p:nvSpPr>
          <p:cNvPr id="670" name="Shape 116"/>
          <p:cNvSpPr txBox="1"/>
          <p:nvPr/>
        </p:nvSpPr>
        <p:spPr>
          <a:xfrm>
            <a:off x="2735625" y="3825239"/>
            <a:ext cx="9456372" cy="2441509"/>
          </a:xfrm>
          <a:prstGeom prst="rect">
            <a:avLst/>
          </a:prstGeom>
          <a:ln w="12700">
            <a:miter lim="400000"/>
          </a:ln>
          <a:extLst>
            <a:ext uri="{C572A759-6A51-4108-AA02-DFA0A04FC94B}">
              <ma14:wrappingTextBoxFlag xmlns="" xmlns:ma14="http://schemas.microsoft.com/office/mac/drawingml/2011/main" val="1"/>
            </a:ext>
          </a:extLst>
        </p:spPr>
        <p:txBody>
          <a:bodyPr lIns="60932" tIns="60932" rIns="60932" bIns="60932">
            <a:spAutoFit/>
          </a:bodyPr>
          <a:lstStyle/>
          <a:p>
            <a:pPr>
              <a:defRPr sz="1600">
                <a:solidFill>
                  <a:srgbClr val="FFFFFF"/>
                </a:solidFill>
                <a:latin typeface="Calibri"/>
                <a:ea typeface="Calibri"/>
                <a:cs typeface="Calibri"/>
                <a:sym typeface="Calibri"/>
              </a:defRPr>
            </a:pPr>
            <a:r>
              <a:rPr lang="en-GB" sz="1600" dirty="0">
                <a:sym typeface="Calibri"/>
              </a:rPr>
              <a:t> </a:t>
            </a:r>
          </a:p>
          <a:p>
            <a:pPr>
              <a:defRPr sz="1600">
                <a:solidFill>
                  <a:srgbClr val="FFFFFF"/>
                </a:solidFill>
                <a:latin typeface="Calibri"/>
                <a:ea typeface="Calibri"/>
                <a:cs typeface="Calibri"/>
                <a:sym typeface="Calibri"/>
              </a:defRPr>
            </a:pPr>
            <a:r>
              <a:rPr sz="2133" dirty="0"/>
              <a:t>Carlo Buontempo</a:t>
            </a:r>
            <a:endParaRPr lang="en-US" sz="2000" dirty="0"/>
          </a:p>
          <a:p>
            <a:pPr>
              <a:defRPr sz="1600">
                <a:solidFill>
                  <a:srgbClr val="FFFFFF"/>
                </a:solidFill>
                <a:latin typeface="Calibri"/>
                <a:ea typeface="Calibri"/>
                <a:cs typeface="Calibri"/>
                <a:sym typeface="Calibri"/>
              </a:defRPr>
            </a:pPr>
            <a:r>
              <a:rPr lang="en-GB" sz="2000" dirty="0">
                <a:sym typeface="Calibri"/>
              </a:rPr>
              <a:t>With contributions from: Jean-Noël </a:t>
            </a:r>
            <a:r>
              <a:rPr lang="en-GB" sz="2000" dirty="0" err="1">
                <a:sym typeface="Calibri"/>
              </a:rPr>
              <a:t>Thepaut</a:t>
            </a:r>
            <a:r>
              <a:rPr lang="en-GB" sz="2000" dirty="0">
                <a:sym typeface="Calibri"/>
              </a:rPr>
              <a:t>,  Dick Dee, </a:t>
            </a:r>
          </a:p>
          <a:p>
            <a:pPr>
              <a:defRPr sz="1600">
                <a:solidFill>
                  <a:srgbClr val="FFFFFF"/>
                </a:solidFill>
                <a:latin typeface="Calibri"/>
                <a:ea typeface="Calibri"/>
                <a:cs typeface="Calibri"/>
                <a:sym typeface="Calibri"/>
              </a:defRPr>
            </a:pPr>
            <a:r>
              <a:rPr lang="en-GB" sz="2000" dirty="0">
                <a:sym typeface="Calibri"/>
              </a:rPr>
              <a:t>Anca </a:t>
            </a:r>
            <a:r>
              <a:rPr lang="en-GB" sz="2000" dirty="0" err="1">
                <a:sym typeface="Calibri"/>
              </a:rPr>
              <a:t>Brookshaw</a:t>
            </a:r>
            <a:r>
              <a:rPr lang="en-GB" sz="2000" dirty="0">
                <a:sym typeface="Calibri"/>
              </a:rPr>
              <a:t>,  Cedric Bergeron,  Eduardo </a:t>
            </a:r>
            <a:r>
              <a:rPr lang="en-GB" sz="2000" dirty="0" err="1">
                <a:sym typeface="Calibri"/>
              </a:rPr>
              <a:t>Penabad</a:t>
            </a:r>
            <a:r>
              <a:rPr lang="en-GB" sz="2000" dirty="0">
                <a:sym typeface="Calibri"/>
              </a:rPr>
              <a:t> Ramos</a:t>
            </a:r>
          </a:p>
          <a:p>
            <a:pPr>
              <a:defRPr sz="1600">
                <a:solidFill>
                  <a:srgbClr val="FFFFFF"/>
                </a:solidFill>
                <a:latin typeface="Calibri"/>
                <a:ea typeface="Calibri"/>
                <a:cs typeface="Calibri"/>
                <a:sym typeface="Calibri"/>
              </a:defRPr>
            </a:pPr>
            <a:endParaRPr lang="en-GB" sz="2000" dirty="0">
              <a:sym typeface="Calibri"/>
            </a:endParaRPr>
          </a:p>
          <a:p>
            <a:pPr>
              <a:defRPr sz="1600">
                <a:solidFill>
                  <a:srgbClr val="FFFFFF"/>
                </a:solidFill>
                <a:latin typeface="Calibri"/>
                <a:ea typeface="Calibri"/>
                <a:cs typeface="Calibri"/>
                <a:sym typeface="Calibri"/>
              </a:defRPr>
            </a:pPr>
            <a:r>
              <a:rPr lang="en-GB" sz="2000" dirty="0">
                <a:sym typeface="Calibri"/>
              </a:rPr>
              <a:t> </a:t>
            </a:r>
            <a:r>
              <a:rPr sz="2133" dirty="0"/>
              <a:t>ECMWF</a:t>
            </a:r>
          </a:p>
          <a:p>
            <a:pPr>
              <a:defRPr sz="1200" b="1">
                <a:solidFill>
                  <a:srgbClr val="FFFFFF"/>
                </a:solidFill>
                <a:latin typeface="Calibri"/>
                <a:ea typeface="Calibri"/>
                <a:cs typeface="Calibri"/>
                <a:sym typeface="Calibri"/>
              </a:defRPr>
            </a:pPr>
            <a:endParaRPr sz="1600" dirty="0"/>
          </a:p>
          <a:p>
            <a:pPr>
              <a:defRPr sz="1200" b="1">
                <a:solidFill>
                  <a:srgbClr val="FFFFFF"/>
                </a:solidFill>
                <a:latin typeface="Calibri"/>
                <a:ea typeface="Calibri"/>
                <a:cs typeface="Calibri"/>
                <a:sym typeface="Calibri"/>
              </a:defRPr>
            </a:pPr>
            <a:r>
              <a:rPr sz="1600" dirty="0"/>
              <a:t>@</a:t>
            </a:r>
            <a:r>
              <a:rPr sz="1600" dirty="0" err="1"/>
              <a:t>carlo_tuitter</a:t>
            </a:r>
            <a:r>
              <a:rPr sz="1600" dirty="0"/>
              <a:t> ;  </a:t>
            </a:r>
            <a:r>
              <a:rPr sz="1600" dirty="0" err="1"/>
              <a:t>Carlo.Buontempo@ecmwf.int</a:t>
            </a:r>
            <a:endParaRPr sz="1600" dirty="0"/>
          </a:p>
        </p:txBody>
      </p:sp>
    </p:spTree>
    <p:extLst>
      <p:ext uri="{BB962C8B-B14F-4D97-AF65-F5344CB8AC3E}">
        <p14:creationId xmlns:p14="http://schemas.microsoft.com/office/powerpoint/2010/main" val="23190849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itle 2"/>
          <p:cNvSpPr txBox="1">
            <a:spLocks noGrp="1"/>
          </p:cNvSpPr>
          <p:nvPr>
            <p:ph type="title"/>
          </p:nvPr>
        </p:nvSpPr>
        <p:spPr>
          <a:xfrm>
            <a:off x="1156937" y="313342"/>
            <a:ext cx="10425464" cy="370053"/>
          </a:xfrm>
          <a:prstGeom prst="rect">
            <a:avLst/>
          </a:prstGeom>
        </p:spPr>
        <p:txBody>
          <a:bodyPr>
            <a:noAutofit/>
          </a:bodyPr>
          <a:lstStyle>
            <a:lvl1pPr defTabSz="365760">
              <a:defRPr sz="720"/>
            </a:lvl1pPr>
          </a:lstStyle>
          <a:p>
            <a:r>
              <a:rPr sz="1500" dirty="0"/>
              <a:t>Climate reanalysis:  ERA5</a:t>
            </a:r>
          </a:p>
        </p:txBody>
      </p:sp>
      <p:pic>
        <p:nvPicPr>
          <p:cNvPr id="706" name="Picture 3" descr="Picture 3"/>
          <p:cNvPicPr>
            <a:picLocks/>
          </p:cNvPicPr>
          <p:nvPr/>
        </p:nvPicPr>
        <p:blipFill>
          <a:blip r:embed="rId3">
            <a:extLst/>
          </a:blip>
          <a:stretch>
            <a:fillRect/>
          </a:stretch>
        </p:blipFill>
        <p:spPr>
          <a:xfrm>
            <a:off x="6480043" y="957935"/>
            <a:ext cx="5057781" cy="4450848"/>
          </a:xfrm>
          <a:prstGeom prst="rect">
            <a:avLst/>
          </a:prstGeom>
          <a:ln w="12700">
            <a:miter lim="400000"/>
          </a:ln>
        </p:spPr>
      </p:pic>
      <p:sp>
        <p:nvSpPr>
          <p:cNvPr id="707" name="TextBox 8"/>
          <p:cNvSpPr txBox="1"/>
          <p:nvPr/>
        </p:nvSpPr>
        <p:spPr>
          <a:xfrm>
            <a:off x="1156937" y="2073918"/>
            <a:ext cx="4839065" cy="2554545"/>
          </a:xfrm>
          <a:prstGeom prst="rect">
            <a:avLst/>
          </a:prstGeom>
          <a:solidFill>
            <a:srgbClr val="F2F2F2"/>
          </a:solidFill>
          <a:ln>
            <a:solidFill>
              <a:srgbClr val="3A5E8A"/>
            </a:solidFill>
          </a:ln>
          <a:effectLst>
            <a:outerShdw blurRad="50800" dist="76200" dir="2700000" rotWithShape="0">
              <a:srgbClr val="000000">
                <a:alpha val="40000"/>
              </a:srgbClr>
            </a:outerShdw>
          </a:effectLst>
          <a:extLst>
            <a:ext uri="{C572A759-6A51-4108-AA02-DFA0A04FC94B}">
              <ma14:wrappingTextBoxFlag xmlns="" xmlns:ma14="http://schemas.microsoft.com/office/mac/drawingml/2011/main" val="1"/>
            </a:ext>
          </a:extLst>
        </p:spPr>
        <p:txBody>
          <a:bodyPr lIns="60959" rIns="60959">
            <a:spAutoFit/>
          </a:bodyPr>
          <a:lstStyle/>
          <a:p>
            <a:pPr marL="285744" indent="-285744">
              <a:buSzPct val="100000"/>
              <a:buFont typeface="Arial"/>
              <a:buChar char="•"/>
              <a:defRPr sz="1500">
                <a:solidFill>
                  <a:srgbClr val="254061"/>
                </a:solidFill>
              </a:defRPr>
            </a:pPr>
            <a:r>
              <a:rPr sz="2000" dirty="0"/>
              <a:t>Atmosphere/land/wave parameters</a:t>
            </a:r>
          </a:p>
          <a:p>
            <a:pPr marL="285744" indent="-285744">
              <a:buSzPct val="100000"/>
              <a:buFont typeface="Arial"/>
              <a:buChar char="•"/>
              <a:defRPr sz="1500">
                <a:solidFill>
                  <a:srgbClr val="254061"/>
                </a:solidFill>
              </a:defRPr>
            </a:pPr>
            <a:r>
              <a:rPr sz="2000" dirty="0"/>
              <a:t>31 km global resolution, 137 levels</a:t>
            </a:r>
          </a:p>
          <a:p>
            <a:pPr marL="285744" indent="-285744">
              <a:buSzPct val="100000"/>
              <a:buFont typeface="Arial"/>
              <a:buChar char="•"/>
              <a:defRPr sz="1500">
                <a:solidFill>
                  <a:srgbClr val="254061"/>
                </a:solidFill>
              </a:defRPr>
            </a:pPr>
            <a:r>
              <a:rPr sz="2000" dirty="0"/>
              <a:t>Hourly output from 1979 onward</a:t>
            </a:r>
          </a:p>
          <a:p>
            <a:pPr marL="285744" indent="-285744">
              <a:buSzPct val="100000"/>
              <a:buFont typeface="Arial"/>
              <a:buChar char="•"/>
              <a:defRPr sz="1500">
                <a:solidFill>
                  <a:srgbClr val="254061"/>
                </a:solidFill>
              </a:defRPr>
            </a:pPr>
            <a:endParaRPr sz="2000" dirty="0"/>
          </a:p>
          <a:p>
            <a:pPr marL="285744" indent="-285744">
              <a:buSzPct val="100000"/>
              <a:buFont typeface="Arial"/>
              <a:buChar char="•"/>
              <a:defRPr sz="1500">
                <a:solidFill>
                  <a:srgbClr val="254061"/>
                </a:solidFill>
              </a:defRPr>
            </a:pPr>
            <a:r>
              <a:rPr sz="2000" dirty="0"/>
              <a:t>Using 2016 ECMWF forecast system</a:t>
            </a:r>
          </a:p>
          <a:p>
            <a:pPr marL="285744" indent="-285744">
              <a:buSzPct val="100000"/>
              <a:buFont typeface="Arial"/>
              <a:buChar char="•"/>
              <a:defRPr sz="1500">
                <a:solidFill>
                  <a:srgbClr val="254061"/>
                </a:solidFill>
              </a:defRPr>
            </a:pPr>
            <a:r>
              <a:rPr sz="2000" dirty="0"/>
              <a:t>Using improved input observations</a:t>
            </a:r>
          </a:p>
          <a:p>
            <a:pPr marL="285744" indent="-285744">
              <a:buSzPct val="100000"/>
              <a:buFont typeface="Arial"/>
              <a:buChar char="•"/>
              <a:defRPr sz="1500">
                <a:solidFill>
                  <a:srgbClr val="254061"/>
                </a:solidFill>
              </a:defRPr>
            </a:pPr>
            <a:r>
              <a:rPr sz="2000" dirty="0"/>
              <a:t>Ensemble data assimilation method</a:t>
            </a:r>
          </a:p>
          <a:p>
            <a:pPr marL="285744" indent="-285744">
              <a:buSzPct val="100000"/>
              <a:buFont typeface="Arial"/>
              <a:buChar char="•"/>
              <a:defRPr sz="1500">
                <a:solidFill>
                  <a:srgbClr val="254061"/>
                </a:solidFill>
              </a:defRPr>
            </a:pPr>
            <a:r>
              <a:rPr sz="2000" dirty="0"/>
              <a:t>Uncertainty estimates for all ECVs</a:t>
            </a:r>
          </a:p>
        </p:txBody>
      </p:sp>
    </p:spTree>
    <p:extLst>
      <p:ext uri="{BB962C8B-B14F-4D97-AF65-F5344CB8AC3E}">
        <p14:creationId xmlns:p14="http://schemas.microsoft.com/office/powerpoint/2010/main" val="357667868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257300" y="932724"/>
            <a:ext cx="10325101" cy="818058"/>
          </a:xfrm>
          <a:solidFill>
            <a:schemeClr val="accent1">
              <a:lumMod val="40000"/>
              <a:lumOff val="60000"/>
            </a:schemeClr>
          </a:solidFill>
          <a:ln>
            <a:solidFill>
              <a:schemeClr val="accent1">
                <a:lumMod val="75000"/>
              </a:schemeClr>
            </a:solidFill>
          </a:ln>
        </p:spPr>
        <p:txBody>
          <a:bodyPr>
            <a:noAutofit/>
          </a:bodyPr>
          <a:lstStyle/>
          <a:p>
            <a:pPr marL="0" indent="0" algn="ctr">
              <a:buNone/>
            </a:pPr>
            <a:r>
              <a:rPr lang="en-US" sz="2200" dirty="0"/>
              <a:t>Aim: to generate </a:t>
            </a:r>
            <a:r>
              <a:rPr lang="en-US" sz="2200" b="1" dirty="0"/>
              <a:t>seasonal forecast </a:t>
            </a:r>
            <a:r>
              <a:rPr lang="en-US" sz="2200" dirty="0"/>
              <a:t>products based on the </a:t>
            </a:r>
            <a:r>
              <a:rPr lang="en-US" sz="2200" b="1" dirty="0"/>
              <a:t>best information available</a:t>
            </a:r>
            <a:r>
              <a:rPr lang="en-US" sz="2200" dirty="0"/>
              <a:t>, to an </a:t>
            </a:r>
            <a:r>
              <a:rPr lang="en-US" sz="2200" b="1" dirty="0"/>
              <a:t>operational schedule</a:t>
            </a:r>
            <a:r>
              <a:rPr lang="en-US" sz="2200" dirty="0"/>
              <a:t>, and make them </a:t>
            </a:r>
            <a:r>
              <a:rPr lang="en-US" sz="2200" b="1" dirty="0"/>
              <a:t>publicly available</a:t>
            </a:r>
            <a:r>
              <a:rPr lang="en-US" sz="2200" dirty="0"/>
              <a:t>. </a:t>
            </a:r>
            <a:endParaRPr lang="en-GB" sz="2200" dirty="0"/>
          </a:p>
        </p:txBody>
      </p:sp>
      <p:sp>
        <p:nvSpPr>
          <p:cNvPr id="19" name="Oval 18"/>
          <p:cNvSpPr/>
          <p:nvPr/>
        </p:nvSpPr>
        <p:spPr>
          <a:xfrm>
            <a:off x="353281" y="1639594"/>
            <a:ext cx="5305531" cy="51497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normAutofit fontScale="90000"/>
          </a:bodyPr>
          <a:lstStyle/>
          <a:p>
            <a:r>
              <a:rPr lang="en-US" sz="2399" spc="400" dirty="0"/>
              <a:t>C3S seasonal forecasts - Introduction</a:t>
            </a:r>
            <a:endParaRPr lang="en-GB" sz="2399" spc="4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5752" y="3833963"/>
            <a:ext cx="2520000" cy="7367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2671" y="5809189"/>
            <a:ext cx="1080000" cy="8701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8227" y="5164267"/>
            <a:ext cx="1080000" cy="1080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6272" y="3915253"/>
            <a:ext cx="1080000" cy="1080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6272" y="2717669"/>
            <a:ext cx="1800000" cy="102857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72671" y="1919795"/>
            <a:ext cx="1800000" cy="607947"/>
          </a:xfrm>
          <a:prstGeom prst="rect">
            <a:avLst/>
          </a:prstGeom>
        </p:spPr>
      </p:pic>
      <p:sp>
        <p:nvSpPr>
          <p:cNvPr id="12" name="Right Arrow 11"/>
          <p:cNvSpPr/>
          <p:nvPr/>
        </p:nvSpPr>
        <p:spPr>
          <a:xfrm rot="3490477">
            <a:off x="2966456" y="2835617"/>
            <a:ext cx="1240205" cy="3014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3" name="Right Arrow 12"/>
          <p:cNvSpPr/>
          <p:nvPr/>
        </p:nvSpPr>
        <p:spPr>
          <a:xfrm rot="1830488">
            <a:off x="2484359" y="3359529"/>
            <a:ext cx="886668" cy="3014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4" name="Right Arrow 13"/>
          <p:cNvSpPr/>
          <p:nvPr/>
        </p:nvSpPr>
        <p:spPr>
          <a:xfrm>
            <a:off x="1933228" y="4134055"/>
            <a:ext cx="1071985" cy="3014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5" name="Right Arrow 14"/>
          <p:cNvSpPr/>
          <p:nvPr/>
        </p:nvSpPr>
        <p:spPr>
          <a:xfrm rot="19850034">
            <a:off x="2076445" y="4944133"/>
            <a:ext cx="1437627" cy="3014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6" name="Right Arrow 15"/>
          <p:cNvSpPr/>
          <p:nvPr/>
        </p:nvSpPr>
        <p:spPr>
          <a:xfrm rot="18397499">
            <a:off x="2969709" y="5258512"/>
            <a:ext cx="1147948" cy="3014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0" name="Llamada de nube 19">
            <a:extLst>
              <a:ext uri="{FF2B5EF4-FFF2-40B4-BE49-F238E27FC236}">
                <a16:creationId xmlns:a16="http://schemas.microsoft.com/office/drawing/2014/main" id="{64DF7FDC-82EF-3D47-8883-753DCD1D2811}"/>
              </a:ext>
            </a:extLst>
          </p:cNvPr>
          <p:cNvSpPr/>
          <p:nvPr/>
        </p:nvSpPr>
        <p:spPr>
          <a:xfrm>
            <a:off x="3564593" y="4995253"/>
            <a:ext cx="2669951" cy="1794121"/>
          </a:xfrm>
          <a:prstGeom prst="cloudCallout">
            <a:avLst>
              <a:gd name="adj1" fmla="val -987"/>
              <a:gd name="adj2" fmla="val -6070"/>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gl-ES" dirty="0"/>
          </a:p>
        </p:txBody>
      </p:sp>
      <p:pic>
        <p:nvPicPr>
          <p:cNvPr id="17" name="Imagen 16">
            <a:extLst>
              <a:ext uri="{FF2B5EF4-FFF2-40B4-BE49-F238E27FC236}">
                <a16:creationId xmlns:a16="http://schemas.microsoft.com/office/drawing/2014/main" id="{5E671DA5-72DB-6549-8BDF-340CF62ACB4C}"/>
              </a:ext>
            </a:extLst>
          </p:cNvPr>
          <p:cNvPicPr>
            <a:picLocks noChangeAspect="1"/>
          </p:cNvPicPr>
          <p:nvPr/>
        </p:nvPicPr>
        <p:blipFill>
          <a:blip r:embed="rId9"/>
          <a:stretch>
            <a:fillRect/>
          </a:stretch>
        </p:blipFill>
        <p:spPr>
          <a:xfrm>
            <a:off x="5218768" y="5137724"/>
            <a:ext cx="712758" cy="705334"/>
          </a:xfrm>
          <a:prstGeom prst="rect">
            <a:avLst/>
          </a:prstGeom>
        </p:spPr>
      </p:pic>
      <p:pic>
        <p:nvPicPr>
          <p:cNvPr id="7" name="Imagen 6">
            <a:extLst>
              <a:ext uri="{FF2B5EF4-FFF2-40B4-BE49-F238E27FC236}">
                <a16:creationId xmlns:a16="http://schemas.microsoft.com/office/drawing/2014/main" id="{0A2C7551-DE38-3A47-83C4-F35C8DC316B6}"/>
              </a:ext>
            </a:extLst>
          </p:cNvPr>
          <p:cNvPicPr>
            <a:picLocks noChangeAspect="1"/>
          </p:cNvPicPr>
          <p:nvPr/>
        </p:nvPicPr>
        <p:blipFill>
          <a:blip r:embed="rId10"/>
          <a:stretch>
            <a:fillRect/>
          </a:stretch>
        </p:blipFill>
        <p:spPr>
          <a:xfrm>
            <a:off x="3878269" y="5843826"/>
            <a:ext cx="1502797" cy="601119"/>
          </a:xfrm>
          <a:prstGeom prst="rect">
            <a:avLst/>
          </a:prstGeom>
        </p:spPr>
      </p:pic>
      <p:sp>
        <p:nvSpPr>
          <p:cNvPr id="21" name="Right Arrow 15">
            <a:extLst>
              <a:ext uri="{FF2B5EF4-FFF2-40B4-BE49-F238E27FC236}">
                <a16:creationId xmlns:a16="http://schemas.microsoft.com/office/drawing/2014/main" id="{1C4113AA-779B-3947-A107-D922D66FBDFC}"/>
              </a:ext>
            </a:extLst>
          </p:cNvPr>
          <p:cNvSpPr/>
          <p:nvPr/>
        </p:nvSpPr>
        <p:spPr>
          <a:xfrm rot="15956258">
            <a:off x="4364592" y="4711075"/>
            <a:ext cx="625446" cy="294400"/>
          </a:xfrm>
          <a:prstGeom prst="rightArrow">
            <a:avLst/>
          </a:prstGeom>
          <a:pattFill prst="wdUpDiag">
            <a:fgClr>
              <a:schemeClr val="accent2">
                <a:lumMod val="40000"/>
                <a:lumOff val="60000"/>
              </a:schemeClr>
            </a:fgClr>
            <a:bgClr>
              <a:schemeClr val="accent2">
                <a:lumMod val="75000"/>
              </a:schemeClr>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n w="22225">
                <a:solidFill>
                  <a:schemeClr val="accent2"/>
                </a:solidFill>
                <a:prstDash val="solid"/>
              </a:ln>
              <a:solidFill>
                <a:schemeClr val="accent2">
                  <a:lumMod val="40000"/>
                  <a:lumOff val="60000"/>
                </a:schemeClr>
              </a:solidFill>
            </a:endParaRPr>
          </a:p>
        </p:txBody>
      </p:sp>
      <p:sp>
        <p:nvSpPr>
          <p:cNvPr id="18" name="TextShape 2"/>
          <p:cNvSpPr txBox="1"/>
          <p:nvPr/>
        </p:nvSpPr>
        <p:spPr>
          <a:xfrm>
            <a:off x="6057300" y="2280977"/>
            <a:ext cx="5523673" cy="3420852"/>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360">
              <a:lnSpc>
                <a:spcPct val="90000"/>
              </a:lnSpc>
              <a:buClr>
                <a:srgbClr val="000000"/>
              </a:buClr>
            </a:pPr>
            <a:r>
              <a:rPr lang="en-US" sz="1867" spc="-1" dirty="0">
                <a:solidFill>
                  <a:srgbClr val="000000"/>
                </a:solidFill>
                <a:uFill>
                  <a:solidFill>
                    <a:srgbClr val="FFFFFF"/>
                  </a:solidFill>
                </a:uFill>
                <a:latin typeface="Calibri"/>
              </a:rPr>
              <a:t>Horizontal grid: global 1deg x 1deg</a:t>
            </a:r>
          </a:p>
          <a:p>
            <a:pPr marL="360">
              <a:lnSpc>
                <a:spcPct val="90000"/>
              </a:lnSpc>
              <a:buClr>
                <a:srgbClr val="000000"/>
              </a:buClr>
            </a:pPr>
            <a:r>
              <a:rPr lang="en-US" sz="1867" spc="-1" dirty="0">
                <a:solidFill>
                  <a:srgbClr val="000000"/>
                </a:solidFill>
                <a:uFill>
                  <a:solidFill>
                    <a:srgbClr val="FFFFFF"/>
                  </a:solidFill>
                </a:uFill>
                <a:latin typeface="Calibri"/>
              </a:rPr>
              <a:t>Ensemble size:</a:t>
            </a:r>
          </a:p>
          <a:p>
            <a:pPr marL="685783" lvl="1" indent="-228234">
              <a:buClr>
                <a:srgbClr val="000000"/>
              </a:buClr>
              <a:buFont typeface="Arial"/>
              <a:buChar char="•"/>
            </a:pPr>
            <a:r>
              <a:rPr lang="en-US" sz="1867" spc="-1" dirty="0">
                <a:solidFill>
                  <a:srgbClr val="000000"/>
                </a:solidFill>
                <a:uFill>
                  <a:solidFill>
                    <a:srgbClr val="FFFFFF"/>
                  </a:solidFill>
                </a:uFill>
                <a:latin typeface="Calibri"/>
              </a:rPr>
              <a:t>Forecasts: ~50 members</a:t>
            </a:r>
          </a:p>
          <a:p>
            <a:pPr marL="685783" lvl="1" indent="-228234">
              <a:buClr>
                <a:srgbClr val="000000"/>
              </a:buClr>
              <a:buFont typeface="Arial"/>
              <a:buChar char="•"/>
            </a:pPr>
            <a:r>
              <a:rPr lang="en-US" sz="1867" spc="-1" dirty="0" err="1">
                <a:solidFill>
                  <a:srgbClr val="000000"/>
                </a:solidFill>
                <a:uFill>
                  <a:solidFill>
                    <a:srgbClr val="FFFFFF"/>
                  </a:solidFill>
                </a:uFill>
                <a:latin typeface="Calibri"/>
              </a:rPr>
              <a:t>Hindcasts</a:t>
            </a:r>
            <a:r>
              <a:rPr lang="en-US" sz="1867" spc="-1" dirty="0">
                <a:solidFill>
                  <a:srgbClr val="000000"/>
                </a:solidFill>
                <a:uFill>
                  <a:solidFill>
                    <a:srgbClr val="FFFFFF"/>
                  </a:solidFill>
                </a:uFill>
                <a:latin typeface="Calibri"/>
              </a:rPr>
              <a:t>: ~25 members x 24 years (1993-2016)</a:t>
            </a:r>
          </a:p>
          <a:p>
            <a:pPr marL="360">
              <a:lnSpc>
                <a:spcPct val="90000"/>
              </a:lnSpc>
              <a:buClr>
                <a:srgbClr val="000000"/>
              </a:buClr>
            </a:pPr>
            <a:r>
              <a:rPr lang="en-US" sz="1867" spc="-1" dirty="0">
                <a:solidFill>
                  <a:srgbClr val="000000"/>
                </a:solidFill>
                <a:uFill>
                  <a:solidFill>
                    <a:srgbClr val="FFFFFF"/>
                  </a:solidFill>
                </a:uFill>
                <a:latin typeface="Calibri"/>
              </a:rPr>
              <a:t>Variables</a:t>
            </a:r>
          </a:p>
          <a:p>
            <a:pPr marL="685783" lvl="1" indent="-228234">
              <a:buClr>
                <a:srgbClr val="000000"/>
              </a:buClr>
              <a:buFont typeface="Arial"/>
              <a:buChar char="•"/>
            </a:pPr>
            <a:r>
              <a:rPr lang="en-US" sz="1867" spc="-1" dirty="0">
                <a:solidFill>
                  <a:srgbClr val="000000"/>
                </a:solidFill>
                <a:uFill>
                  <a:solidFill>
                    <a:srgbClr val="FFFFFF"/>
                  </a:solidFill>
                </a:uFill>
                <a:latin typeface="Calibri"/>
              </a:rPr>
              <a:t>Surface</a:t>
            </a:r>
          </a:p>
          <a:p>
            <a:pPr marL="1142971" lvl="2" indent="-228234">
              <a:buClr>
                <a:srgbClr val="000000"/>
              </a:buClr>
              <a:buFont typeface="Arial"/>
              <a:buChar char="•"/>
            </a:pPr>
            <a:r>
              <a:rPr lang="en-US" sz="1867" spc="-1" dirty="0">
                <a:solidFill>
                  <a:srgbClr val="000000"/>
                </a:solidFill>
                <a:uFill>
                  <a:solidFill>
                    <a:srgbClr val="FFFFFF"/>
                  </a:solidFill>
                </a:uFill>
                <a:latin typeface="Calibri"/>
              </a:rPr>
              <a:t>7 </a:t>
            </a:r>
            <a:r>
              <a:rPr lang="en-US" sz="1867" spc="-1" dirty="0" err="1">
                <a:solidFill>
                  <a:srgbClr val="000000"/>
                </a:solidFill>
                <a:uFill>
                  <a:solidFill>
                    <a:srgbClr val="FFFFFF"/>
                  </a:solidFill>
                </a:uFill>
                <a:latin typeface="Calibri"/>
              </a:rPr>
              <a:t>vars</a:t>
            </a:r>
            <a:r>
              <a:rPr lang="en-US" sz="1867" spc="-1" dirty="0">
                <a:solidFill>
                  <a:srgbClr val="000000"/>
                </a:solidFill>
                <a:uFill>
                  <a:solidFill>
                    <a:srgbClr val="FFFFFF"/>
                  </a:solidFill>
                </a:uFill>
                <a:latin typeface="Calibri"/>
              </a:rPr>
              <a:t> every 6h </a:t>
            </a:r>
          </a:p>
          <a:p>
            <a:pPr marL="1142971" lvl="2" indent="-228234">
              <a:buClr>
                <a:srgbClr val="000000"/>
              </a:buClr>
              <a:buFont typeface="Arial"/>
              <a:buChar char="•"/>
            </a:pPr>
            <a:r>
              <a:rPr lang="en-US" sz="1867" spc="-1" dirty="0">
                <a:solidFill>
                  <a:srgbClr val="000000"/>
                </a:solidFill>
                <a:uFill>
                  <a:solidFill>
                    <a:srgbClr val="FFFFFF"/>
                  </a:solidFill>
                </a:uFill>
                <a:latin typeface="Calibri"/>
              </a:rPr>
              <a:t>+30 </a:t>
            </a:r>
            <a:r>
              <a:rPr lang="en-US" sz="1867" spc="-1" dirty="0" err="1">
                <a:solidFill>
                  <a:srgbClr val="000000"/>
                </a:solidFill>
                <a:uFill>
                  <a:solidFill>
                    <a:srgbClr val="FFFFFF"/>
                  </a:solidFill>
                </a:uFill>
                <a:latin typeface="Calibri"/>
              </a:rPr>
              <a:t>vars</a:t>
            </a:r>
            <a:r>
              <a:rPr lang="en-US" sz="1867" spc="-1" dirty="0">
                <a:solidFill>
                  <a:srgbClr val="000000"/>
                </a:solidFill>
                <a:uFill>
                  <a:solidFill>
                    <a:srgbClr val="FFFFFF"/>
                  </a:solidFill>
                </a:uFill>
                <a:latin typeface="Calibri"/>
              </a:rPr>
              <a:t> every 24h</a:t>
            </a:r>
          </a:p>
          <a:p>
            <a:pPr marL="685783" lvl="1" indent="-228234">
              <a:buClr>
                <a:srgbClr val="000000"/>
              </a:buClr>
              <a:buFont typeface="Arial"/>
              <a:buChar char="•"/>
            </a:pPr>
            <a:r>
              <a:rPr lang="en-US" sz="1867" spc="-1" dirty="0">
                <a:solidFill>
                  <a:srgbClr val="000000"/>
                </a:solidFill>
                <a:uFill>
                  <a:solidFill>
                    <a:srgbClr val="FFFFFF"/>
                  </a:solidFill>
                </a:uFill>
                <a:latin typeface="Calibri"/>
              </a:rPr>
              <a:t>Pressure (11 levels, from 925 </a:t>
            </a:r>
            <a:r>
              <a:rPr lang="en-US" sz="1867" spc="-1" dirty="0" err="1">
                <a:solidFill>
                  <a:srgbClr val="000000"/>
                </a:solidFill>
                <a:uFill>
                  <a:solidFill>
                    <a:srgbClr val="FFFFFF"/>
                  </a:solidFill>
                </a:uFill>
                <a:latin typeface="Calibri"/>
              </a:rPr>
              <a:t>hPa</a:t>
            </a:r>
            <a:r>
              <a:rPr lang="en-US" sz="1867" spc="-1" dirty="0">
                <a:solidFill>
                  <a:srgbClr val="000000"/>
                </a:solidFill>
                <a:uFill>
                  <a:solidFill>
                    <a:srgbClr val="FFFFFF"/>
                  </a:solidFill>
                </a:uFill>
                <a:latin typeface="Calibri"/>
              </a:rPr>
              <a:t> to 10 </a:t>
            </a:r>
            <a:r>
              <a:rPr lang="en-US" sz="1867" spc="-1" dirty="0" err="1">
                <a:solidFill>
                  <a:srgbClr val="000000"/>
                </a:solidFill>
                <a:uFill>
                  <a:solidFill>
                    <a:srgbClr val="FFFFFF"/>
                  </a:solidFill>
                </a:uFill>
                <a:latin typeface="Calibri"/>
              </a:rPr>
              <a:t>hPa</a:t>
            </a:r>
            <a:r>
              <a:rPr lang="en-US" sz="1867" spc="-1" dirty="0">
                <a:solidFill>
                  <a:srgbClr val="000000"/>
                </a:solidFill>
                <a:uFill>
                  <a:solidFill>
                    <a:srgbClr val="FFFFFF"/>
                  </a:solidFill>
                </a:uFill>
                <a:latin typeface="Calibri"/>
              </a:rPr>
              <a:t>)</a:t>
            </a:r>
          </a:p>
          <a:p>
            <a:pPr marL="1142971" lvl="2" indent="-228234">
              <a:buClr>
                <a:srgbClr val="000000"/>
              </a:buClr>
              <a:buFont typeface="Arial"/>
              <a:buChar char="•"/>
            </a:pPr>
            <a:r>
              <a:rPr lang="en-US" sz="1867" spc="-1" dirty="0">
                <a:solidFill>
                  <a:srgbClr val="000000"/>
                </a:solidFill>
                <a:uFill>
                  <a:solidFill>
                    <a:srgbClr val="FFFFFF"/>
                  </a:solidFill>
                </a:uFill>
                <a:latin typeface="Calibri"/>
              </a:rPr>
              <a:t>8 </a:t>
            </a:r>
            <a:r>
              <a:rPr lang="en-US" sz="1867" spc="-1" dirty="0" err="1">
                <a:solidFill>
                  <a:srgbClr val="000000"/>
                </a:solidFill>
                <a:uFill>
                  <a:solidFill>
                    <a:srgbClr val="FFFFFF"/>
                  </a:solidFill>
                </a:uFill>
                <a:latin typeface="Calibri"/>
              </a:rPr>
              <a:t>vars</a:t>
            </a:r>
            <a:r>
              <a:rPr lang="en-US" sz="1867" spc="-1" dirty="0">
                <a:solidFill>
                  <a:srgbClr val="000000"/>
                </a:solidFill>
                <a:uFill>
                  <a:solidFill>
                    <a:srgbClr val="FFFFFF"/>
                  </a:solidFill>
                </a:uFill>
                <a:latin typeface="Calibri"/>
              </a:rPr>
              <a:t> every 12 h</a:t>
            </a:r>
          </a:p>
          <a:p>
            <a:pPr marL="360">
              <a:buClr>
                <a:srgbClr val="000000"/>
              </a:buClr>
            </a:pPr>
            <a:endParaRPr lang="en-US" sz="1867" spc="-1" dirty="0">
              <a:solidFill>
                <a:srgbClr val="000000"/>
              </a:solidFill>
              <a:uFill>
                <a:solidFill>
                  <a:srgbClr val="FFFFFF"/>
                </a:solidFill>
              </a:uFill>
              <a:latin typeface="Calibri"/>
            </a:endParaRPr>
          </a:p>
          <a:p>
            <a:pPr marL="360">
              <a:buClr>
                <a:srgbClr val="000000"/>
              </a:buClr>
            </a:pPr>
            <a:r>
              <a:rPr lang="en-US" sz="1867" spc="-1" dirty="0">
                <a:solidFill>
                  <a:srgbClr val="000000"/>
                </a:solidFill>
                <a:uFill>
                  <a:solidFill>
                    <a:srgbClr val="FFFFFF"/>
                  </a:solidFill>
                </a:uFill>
                <a:latin typeface="Calibri"/>
              </a:rPr>
              <a:t>Agreed </a:t>
            </a:r>
            <a:r>
              <a:rPr lang="en-US" sz="1867" spc="-1" dirty="0" err="1">
                <a:solidFill>
                  <a:srgbClr val="000000"/>
                </a:solidFill>
                <a:uFill>
                  <a:solidFill>
                    <a:srgbClr val="FFFFFF"/>
                  </a:solidFill>
                </a:uFill>
                <a:latin typeface="Calibri"/>
              </a:rPr>
              <a:t>NetCDF</a:t>
            </a:r>
            <a:r>
              <a:rPr lang="en-US" sz="1867" spc="-1" dirty="0">
                <a:solidFill>
                  <a:srgbClr val="000000"/>
                </a:solidFill>
                <a:uFill>
                  <a:solidFill>
                    <a:srgbClr val="FFFFFF"/>
                  </a:solidFill>
                </a:uFill>
                <a:latin typeface="Calibri"/>
              </a:rPr>
              <a:t> specification C3S-0.1 (based on CF)</a:t>
            </a:r>
          </a:p>
          <a:p>
            <a:pPr>
              <a:lnSpc>
                <a:spcPct val="90000"/>
              </a:lnSpc>
            </a:pPr>
            <a:endParaRPr lang="en-US" spc="-1" dirty="0">
              <a:solidFill>
                <a:srgbClr val="000000"/>
              </a:solidFill>
              <a:uFill>
                <a:solidFill>
                  <a:srgbClr val="FFFFFF"/>
                </a:solidFill>
              </a:uFill>
              <a:latin typeface="Calibri"/>
            </a:endParaRPr>
          </a:p>
        </p:txBody>
      </p:sp>
    </p:spTree>
    <p:extLst>
      <p:ext uri="{BB962C8B-B14F-4D97-AF65-F5344CB8AC3E}">
        <p14:creationId xmlns:p14="http://schemas.microsoft.com/office/powerpoint/2010/main" val="21611924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a:t>
            </a:r>
            <a:endParaRPr lang="en-US" sz="2400" b="0" strike="noStrike" spc="-1">
              <a:solidFill>
                <a:srgbClr val="000000"/>
              </a:solidFill>
              <a:latin typeface="Calibri"/>
            </a:endParaRPr>
          </a:p>
        </p:txBody>
      </p:sp>
      <p:pic>
        <p:nvPicPr>
          <p:cNvPr id="261" name="Picture 3"/>
          <p:cNvPicPr/>
          <p:nvPr/>
        </p:nvPicPr>
        <p:blipFill>
          <a:blip r:embed="rId3"/>
          <a:stretch/>
        </p:blipFill>
        <p:spPr>
          <a:xfrm>
            <a:off x="8044560" y="1614960"/>
            <a:ext cx="3537360" cy="3216960"/>
          </a:xfrm>
          <a:prstGeom prst="rect">
            <a:avLst/>
          </a:prstGeom>
          <a:ln>
            <a:noFill/>
          </a:ln>
          <a:effectLst>
            <a:outerShdw blurRad="50800" dist="50800" dir="5400000" algn="ctr" rotWithShape="0">
              <a:schemeClr val="bg1"/>
            </a:outerShdw>
          </a:effectLst>
          <a:scene3d>
            <a:camera prst="perspectiveFront">
              <a:rot lat="540000" lon="2100000" rev="0"/>
            </a:camera>
            <a:lightRig rig="contrasting" dir="t"/>
          </a:scene3d>
          <a:sp3d/>
        </p:spPr>
      </p:pic>
      <p:pic>
        <p:nvPicPr>
          <p:cNvPr id="262" name="Picture 1"/>
          <p:cNvPicPr/>
          <p:nvPr/>
        </p:nvPicPr>
        <p:blipFill>
          <a:blip r:embed="rId4"/>
          <a:srcRect b="48774"/>
          <a:stretch/>
        </p:blipFill>
        <p:spPr>
          <a:xfrm>
            <a:off x="1157040" y="1614960"/>
            <a:ext cx="6928560" cy="4905720"/>
          </a:xfrm>
          <a:prstGeom prst="rect">
            <a:avLst/>
          </a:prstGeom>
          <a:ln>
            <a:noFill/>
          </a:ln>
          <a:effectLst>
            <a:outerShdw blurRad="292100" dist="139700" dir="2700000" algn="tl" rotWithShape="0">
              <a:srgbClr val="333333">
                <a:alpha val="65000"/>
              </a:srgbClr>
            </a:outerShdw>
          </a:effectLst>
        </p:spPr>
      </p:pic>
      <p:sp>
        <p:nvSpPr>
          <p:cNvPr id="263" name="CustomShape 2"/>
          <p:cNvSpPr/>
          <p:nvPr/>
        </p:nvSpPr>
        <p:spPr>
          <a:xfrm>
            <a:off x="1157040" y="735120"/>
            <a:ext cx="59551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a:solidFill>
                  <a:srgbClr val="000000"/>
                </a:solidFill>
                <a:latin typeface="Calibri"/>
              </a:rPr>
              <a:t>Searching and Browsing Functions</a:t>
            </a:r>
            <a:endParaRPr lang="en-GB" sz="2800" b="0" strike="noStrike" spc="-1">
              <a:latin typeface="Arial"/>
            </a:endParaRPr>
          </a:p>
        </p:txBody>
      </p:sp>
      <p:sp>
        <p:nvSpPr>
          <p:cNvPr id="264" name="CustomShape 3"/>
          <p:cNvSpPr/>
          <p:nvPr/>
        </p:nvSpPr>
        <p:spPr>
          <a:xfrm>
            <a:off x="1157040" y="2796120"/>
            <a:ext cx="1851120" cy="1855080"/>
          </a:xfrm>
          <a:prstGeom prst="borderCallout1">
            <a:avLst>
              <a:gd name="adj1" fmla="val -104822"/>
              <a:gd name="adj2" fmla="val 3836"/>
              <a:gd name="adj3" fmla="val -357"/>
              <a:gd name="adj4" fmla="val 4617"/>
            </a:avLst>
          </a:prstGeom>
          <a:noFill/>
          <a:ln>
            <a:solidFill>
              <a:srgbClr val="941333"/>
            </a:solidFill>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425471020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a:t>
            </a:r>
            <a:endParaRPr lang="en-US" sz="2400" b="0" strike="noStrike" spc="-1">
              <a:solidFill>
                <a:srgbClr val="000000"/>
              </a:solidFill>
              <a:latin typeface="Calibri"/>
            </a:endParaRPr>
          </a:p>
        </p:txBody>
      </p:sp>
      <p:pic>
        <p:nvPicPr>
          <p:cNvPr id="266" name="Picture 4"/>
          <p:cNvPicPr/>
          <p:nvPr/>
        </p:nvPicPr>
        <p:blipFill>
          <a:blip r:embed="rId2"/>
          <a:stretch/>
        </p:blipFill>
        <p:spPr>
          <a:xfrm>
            <a:off x="7959600" y="1631160"/>
            <a:ext cx="3653640" cy="3240720"/>
          </a:xfrm>
          <a:prstGeom prst="rect">
            <a:avLst/>
          </a:prstGeom>
          <a:ln>
            <a:noFill/>
          </a:ln>
          <a:scene3d>
            <a:camera prst="perspectiveRelaxedModerately">
              <a:rot lat="540000" lon="2100000" rev="0"/>
            </a:camera>
            <a:lightRig rig="contrasting" dir="t"/>
          </a:scene3d>
          <a:sp3d/>
        </p:spPr>
      </p:pic>
      <p:pic>
        <p:nvPicPr>
          <p:cNvPr id="267" name="Picture 7"/>
          <p:cNvPicPr/>
          <p:nvPr/>
        </p:nvPicPr>
        <p:blipFill>
          <a:blip r:embed="rId3"/>
          <a:srcRect b="45958"/>
          <a:stretch/>
        </p:blipFill>
        <p:spPr>
          <a:xfrm>
            <a:off x="163440" y="1415520"/>
            <a:ext cx="7081560" cy="5253480"/>
          </a:xfrm>
          <a:prstGeom prst="rect">
            <a:avLst/>
          </a:prstGeom>
          <a:ln>
            <a:noFill/>
          </a:ln>
          <a:effectLst>
            <a:outerShdw blurRad="292100" dist="139700" dir="2700000" algn="tl" rotWithShape="0">
              <a:srgbClr val="333333">
                <a:alpha val="65000"/>
              </a:srgbClr>
            </a:outerShdw>
          </a:effectLst>
        </p:spPr>
      </p:pic>
      <p:pic>
        <p:nvPicPr>
          <p:cNvPr id="268" name="Picture 8"/>
          <p:cNvPicPr/>
          <p:nvPr/>
        </p:nvPicPr>
        <p:blipFill>
          <a:blip r:embed="rId4"/>
          <a:srcRect b="20275"/>
          <a:stretch/>
        </p:blipFill>
        <p:spPr>
          <a:xfrm>
            <a:off x="5639400" y="2598840"/>
            <a:ext cx="4319640" cy="3215880"/>
          </a:xfrm>
          <a:prstGeom prst="rect">
            <a:avLst/>
          </a:prstGeom>
          <a:ln>
            <a:noFill/>
          </a:ln>
          <a:effectLst>
            <a:outerShdw blurRad="292100" dist="139700" dir="2700000" algn="tl" rotWithShape="0">
              <a:srgbClr val="333333">
                <a:alpha val="65000"/>
              </a:srgbClr>
            </a:outerShdw>
          </a:effectLst>
        </p:spPr>
      </p:pic>
      <p:sp>
        <p:nvSpPr>
          <p:cNvPr id="269" name="CustomShape 2"/>
          <p:cNvSpPr/>
          <p:nvPr/>
        </p:nvSpPr>
        <p:spPr>
          <a:xfrm>
            <a:off x="1157040" y="735120"/>
            <a:ext cx="165204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a:solidFill>
                  <a:srgbClr val="000000"/>
                </a:solidFill>
                <a:latin typeface="Calibri"/>
              </a:rPr>
              <a:t>Discovery</a:t>
            </a:r>
            <a:endParaRPr lang="en-GB" sz="2800" b="0" strike="noStrike" spc="-1">
              <a:latin typeface="Arial"/>
            </a:endParaRPr>
          </a:p>
        </p:txBody>
      </p:sp>
      <p:sp>
        <p:nvSpPr>
          <p:cNvPr id="270" name="CustomShape 3"/>
          <p:cNvSpPr/>
          <p:nvPr/>
        </p:nvSpPr>
        <p:spPr>
          <a:xfrm>
            <a:off x="2694240" y="735120"/>
            <a:ext cx="59551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a:solidFill>
                  <a:srgbClr val="000000"/>
                </a:solidFill>
                <a:latin typeface="Calibri"/>
              </a:rPr>
              <a:t>and Retrieve Functions</a:t>
            </a:r>
            <a:endParaRPr lang="en-GB" sz="2800" b="0" strike="noStrike" spc="-1">
              <a:latin typeface="Arial"/>
            </a:endParaRPr>
          </a:p>
        </p:txBody>
      </p:sp>
      <p:sp>
        <p:nvSpPr>
          <p:cNvPr id="271" name="CustomShape 4"/>
          <p:cNvSpPr/>
          <p:nvPr/>
        </p:nvSpPr>
        <p:spPr>
          <a:xfrm>
            <a:off x="7959600" y="888480"/>
            <a:ext cx="358992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GB" sz="1600" b="0" strike="noStrike" spc="-1">
                <a:solidFill>
                  <a:srgbClr val="595959"/>
                </a:solidFill>
                <a:latin typeface="Calibri"/>
              </a:rPr>
              <a:t>Gridded Satellite Observation Example</a:t>
            </a:r>
            <a:endParaRPr lang="en-GB" sz="1600" b="0" strike="noStrike" spc="-1">
              <a:latin typeface="Arial"/>
            </a:endParaRPr>
          </a:p>
        </p:txBody>
      </p:sp>
      <p:sp>
        <p:nvSpPr>
          <p:cNvPr id="272" name="CustomShape 5"/>
          <p:cNvSpPr/>
          <p:nvPr/>
        </p:nvSpPr>
        <p:spPr>
          <a:xfrm>
            <a:off x="10140480" y="4971240"/>
            <a:ext cx="25804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800" b="0" strike="noStrike" spc="-1">
                <a:solidFill>
                  <a:srgbClr val="000000"/>
                </a:solidFill>
                <a:latin typeface="Calibri"/>
              </a:rPr>
              <a:t>+ </a:t>
            </a:r>
            <a:r>
              <a:rPr lang="en-GB" sz="5400" b="1" strike="noStrike" spc="-1">
                <a:solidFill>
                  <a:srgbClr val="000000"/>
                </a:solidFill>
                <a:latin typeface="Calibri"/>
              </a:rPr>
              <a:t>APIs</a:t>
            </a:r>
            <a:endParaRPr lang="en-GB" sz="5400" b="0" strike="noStrike" spc="-1">
              <a:latin typeface="Arial"/>
            </a:endParaRPr>
          </a:p>
        </p:txBody>
      </p:sp>
    </p:spTree>
    <p:extLst>
      <p:ext uri="{BB962C8B-B14F-4D97-AF65-F5344CB8AC3E}">
        <p14:creationId xmlns:p14="http://schemas.microsoft.com/office/powerpoint/2010/main" val="4879815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a:t>
            </a:r>
            <a:endParaRPr lang="en-US" sz="2400" b="0" strike="noStrike" spc="-1">
              <a:solidFill>
                <a:srgbClr val="000000"/>
              </a:solidFill>
              <a:latin typeface="Calibri"/>
            </a:endParaRPr>
          </a:p>
        </p:txBody>
      </p:sp>
      <p:pic>
        <p:nvPicPr>
          <p:cNvPr id="274" name="Picture 2"/>
          <p:cNvPicPr/>
          <p:nvPr/>
        </p:nvPicPr>
        <p:blipFill>
          <a:blip r:embed="rId2"/>
          <a:srcRect b="64713"/>
          <a:stretch/>
        </p:blipFill>
        <p:spPr>
          <a:xfrm>
            <a:off x="1157040" y="2208600"/>
            <a:ext cx="7016040" cy="3544560"/>
          </a:xfrm>
          <a:prstGeom prst="rect">
            <a:avLst/>
          </a:prstGeom>
          <a:ln>
            <a:noFill/>
          </a:ln>
          <a:effectLst>
            <a:outerShdw blurRad="292100" dist="139700" dir="2700000" algn="tl" rotWithShape="0">
              <a:srgbClr val="333333">
                <a:alpha val="65000"/>
              </a:srgbClr>
            </a:outerShdw>
          </a:effectLst>
        </p:spPr>
      </p:pic>
      <p:sp>
        <p:nvSpPr>
          <p:cNvPr id="275" name="CustomShape 2"/>
          <p:cNvSpPr/>
          <p:nvPr/>
        </p:nvSpPr>
        <p:spPr>
          <a:xfrm>
            <a:off x="1157040" y="735120"/>
            <a:ext cx="667008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a:solidFill>
                  <a:srgbClr val="000000"/>
                </a:solidFill>
                <a:latin typeface="Calibri"/>
              </a:rPr>
              <a:t>User Requests and Download Functions </a:t>
            </a:r>
            <a:endParaRPr lang="en-GB" sz="2800" b="0" strike="noStrike" spc="-1">
              <a:latin typeface="Arial"/>
            </a:endParaRPr>
          </a:p>
        </p:txBody>
      </p:sp>
      <p:pic>
        <p:nvPicPr>
          <p:cNvPr id="276" name="Picture 6"/>
          <p:cNvPicPr/>
          <p:nvPr/>
        </p:nvPicPr>
        <p:blipFill>
          <a:blip r:embed="rId3"/>
          <a:stretch/>
        </p:blipFill>
        <p:spPr>
          <a:xfrm>
            <a:off x="7992000" y="1607040"/>
            <a:ext cx="3589920" cy="3207600"/>
          </a:xfrm>
          <a:prstGeom prst="rect">
            <a:avLst/>
          </a:prstGeom>
          <a:ln>
            <a:noFill/>
          </a:ln>
          <a:scene3d>
            <a:camera prst="perspectiveRelaxed">
              <a:rot lat="540000" lon="2100000" rev="0"/>
            </a:camera>
            <a:lightRig rig="threePt" dir="t"/>
          </a:scene3d>
          <a:sp3d/>
        </p:spPr>
      </p:pic>
    </p:spTree>
    <p:extLst>
      <p:ext uri="{BB962C8B-B14F-4D97-AF65-F5344CB8AC3E}">
        <p14:creationId xmlns:p14="http://schemas.microsoft.com/office/powerpoint/2010/main" val="30313804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 - implementation</a:t>
            </a:r>
            <a:endParaRPr lang="en-US" sz="2400" b="0" strike="noStrike" spc="-1">
              <a:solidFill>
                <a:srgbClr val="000000"/>
              </a:solidFill>
              <a:latin typeface="Calibri"/>
            </a:endParaRPr>
          </a:p>
        </p:txBody>
      </p:sp>
      <p:sp>
        <p:nvSpPr>
          <p:cNvPr id="317" name="TextShape 2"/>
          <p:cNvSpPr txBox="1"/>
          <p:nvPr/>
        </p:nvSpPr>
        <p:spPr>
          <a:xfrm>
            <a:off x="1257480" y="932760"/>
            <a:ext cx="10324800" cy="5097240"/>
          </a:xfrm>
          <a:prstGeom prst="rect">
            <a:avLst/>
          </a:prstGeom>
          <a:noFill/>
          <a:ln>
            <a:noFill/>
          </a:ln>
        </p:spPr>
        <p:txBody>
          <a:bodyPr/>
          <a:lstStyle/>
          <a:p>
            <a:pPr marL="457200" indent="-456840">
              <a:lnSpc>
                <a:spcPct val="100000"/>
              </a:lnSpc>
              <a:spcBef>
                <a:spcPts val="533"/>
              </a:spcBef>
              <a:buClr>
                <a:srgbClr val="000000"/>
              </a:buClr>
              <a:buFont typeface="Arial"/>
              <a:buChar char="•"/>
            </a:pPr>
            <a:r>
              <a:rPr lang="en-US" sz="2670" b="1" strike="noStrike" spc="-1" dirty="0">
                <a:solidFill>
                  <a:srgbClr val="000000"/>
                </a:solidFill>
                <a:latin typeface="Calibri"/>
              </a:rPr>
              <a:t>Ongoing physical implementation</a:t>
            </a:r>
            <a:r>
              <a:rPr lang="en-US" sz="2670" b="0" strike="noStrike" spc="-1" dirty="0">
                <a:solidFill>
                  <a:srgbClr val="000000"/>
                </a:solidFill>
                <a:latin typeface="Calibri"/>
              </a:rPr>
              <a:t>:</a:t>
            </a:r>
          </a:p>
          <a:p>
            <a:pPr marL="990720" lvl="1" indent="-380520">
              <a:lnSpc>
                <a:spcPct val="100000"/>
              </a:lnSpc>
              <a:spcBef>
                <a:spcPts val="799"/>
              </a:spcBef>
              <a:buClr>
                <a:srgbClr val="000000"/>
              </a:buClr>
              <a:buFont typeface="Arial"/>
              <a:buChar char="–"/>
            </a:pPr>
            <a:r>
              <a:rPr lang="en-US" sz="2400" b="0" strike="noStrike" spc="-1" dirty="0">
                <a:solidFill>
                  <a:srgbClr val="000000"/>
                </a:solidFill>
                <a:latin typeface="Calibri"/>
              </a:rPr>
              <a:t> On-Premises Private </a:t>
            </a:r>
            <a:r>
              <a:rPr lang="en-US" sz="4000" b="1" strike="noStrike" spc="-1" dirty="0">
                <a:solidFill>
                  <a:srgbClr val="000000"/>
                </a:solidFill>
                <a:latin typeface="Calibri"/>
              </a:rPr>
              <a:t>Cloud</a:t>
            </a:r>
            <a:r>
              <a:rPr lang="en-US" sz="4000" b="0" strike="noStrike" spc="-1" dirty="0">
                <a:solidFill>
                  <a:srgbClr val="000000"/>
                </a:solidFill>
                <a:latin typeface="Calibri"/>
              </a:rPr>
              <a:t> </a:t>
            </a:r>
            <a:r>
              <a:rPr lang="en-US" sz="2400" b="0" strike="noStrike" spc="-1" dirty="0">
                <a:solidFill>
                  <a:srgbClr val="000000"/>
                </a:solidFill>
                <a:latin typeface="Calibri"/>
              </a:rPr>
              <a:t>: </a:t>
            </a:r>
          </a:p>
          <a:p>
            <a:pPr marL="1523880" lvl="2" indent="-304560">
              <a:lnSpc>
                <a:spcPct val="100000"/>
              </a:lnSpc>
              <a:spcBef>
                <a:spcPts val="425"/>
              </a:spcBef>
              <a:buClr>
                <a:srgbClr val="000000"/>
              </a:buClr>
              <a:buFont typeface="Arial"/>
              <a:buChar char="•"/>
            </a:pPr>
            <a:r>
              <a:rPr lang="en-US" sz="2140" b="0" strike="noStrike" spc="-1" dirty="0" err="1">
                <a:solidFill>
                  <a:srgbClr val="000000"/>
                </a:solidFill>
                <a:latin typeface="Calibri"/>
              </a:rPr>
              <a:t>CloudFerro</a:t>
            </a:r>
            <a:endParaRPr lang="en-US" sz="2140" b="0" strike="noStrike" spc="-1" dirty="0">
              <a:solidFill>
                <a:srgbClr val="000000"/>
              </a:solidFill>
              <a:latin typeface="Calibri"/>
            </a:endParaRPr>
          </a:p>
          <a:p>
            <a:pPr marL="2133720" lvl="3" indent="-304560">
              <a:lnSpc>
                <a:spcPct val="100000"/>
              </a:lnSpc>
              <a:spcBef>
                <a:spcPts val="374"/>
              </a:spcBef>
              <a:buClr>
                <a:srgbClr val="000000"/>
              </a:buClr>
              <a:buFont typeface="Arial"/>
              <a:buChar char="–"/>
            </a:pPr>
            <a:r>
              <a:rPr lang="en-US" sz="1870" b="1" strike="noStrike" spc="-1" dirty="0">
                <a:solidFill>
                  <a:srgbClr val="000000"/>
                </a:solidFill>
                <a:latin typeface="Calibri"/>
              </a:rPr>
              <a:t>34</a:t>
            </a:r>
            <a:r>
              <a:rPr lang="en-US" sz="1870" b="0" strike="noStrike" spc="-1" dirty="0">
                <a:solidFill>
                  <a:srgbClr val="000000"/>
                </a:solidFill>
                <a:latin typeface="Calibri"/>
              </a:rPr>
              <a:t> compute servers x 2 </a:t>
            </a:r>
            <a:r>
              <a:rPr lang="en-US" sz="1870" b="0" strike="noStrike" spc="-1" dirty="0" err="1">
                <a:solidFill>
                  <a:srgbClr val="000000"/>
                </a:solidFill>
                <a:latin typeface="Calibri"/>
              </a:rPr>
              <a:t>cpu</a:t>
            </a:r>
            <a:r>
              <a:rPr lang="en-US" sz="1870" b="0" strike="noStrike" spc="-1" dirty="0">
                <a:solidFill>
                  <a:srgbClr val="000000"/>
                </a:solidFill>
                <a:latin typeface="Calibri"/>
              </a:rPr>
              <a:t> x 12 cores@ 2.2 GHz and 192 GB RAM per server  </a:t>
            </a:r>
          </a:p>
          <a:p>
            <a:pPr marL="2133720" lvl="3" indent="-304560">
              <a:lnSpc>
                <a:spcPct val="100000"/>
              </a:lnSpc>
              <a:spcBef>
                <a:spcPts val="374"/>
              </a:spcBef>
              <a:buClr>
                <a:srgbClr val="000000"/>
              </a:buClr>
              <a:buFont typeface="Arial"/>
              <a:buChar char="–"/>
            </a:pPr>
            <a:r>
              <a:rPr lang="en-US" sz="1870" spc="-1" dirty="0">
                <a:solidFill>
                  <a:srgbClr val="000000"/>
                </a:solidFill>
                <a:latin typeface="Calibri"/>
              </a:rPr>
              <a:t>4 compute server x 2 CPUs x 8 cores @ 2.6 </a:t>
            </a:r>
            <a:r>
              <a:rPr lang="en-US" sz="1870" spc="-1" dirty="0" err="1">
                <a:solidFill>
                  <a:srgbClr val="000000"/>
                </a:solidFill>
                <a:latin typeface="Calibri"/>
              </a:rPr>
              <a:t>Ghz</a:t>
            </a:r>
            <a:r>
              <a:rPr lang="en-US" sz="1870" spc="-1" dirty="0">
                <a:solidFill>
                  <a:srgbClr val="000000"/>
                </a:solidFill>
                <a:latin typeface="Calibri"/>
              </a:rPr>
              <a:t> and 64 GB RAM per server </a:t>
            </a:r>
            <a:endParaRPr lang="en-US" sz="1870" b="0" strike="noStrike" spc="-1" dirty="0">
              <a:solidFill>
                <a:srgbClr val="000000"/>
              </a:solidFill>
              <a:latin typeface="Calibri"/>
            </a:endParaRPr>
          </a:p>
          <a:p>
            <a:pPr marL="2133720" lvl="3" indent="-304560">
              <a:lnSpc>
                <a:spcPct val="100000"/>
              </a:lnSpc>
              <a:spcBef>
                <a:spcPts val="374"/>
              </a:spcBef>
              <a:buClr>
                <a:srgbClr val="000000"/>
              </a:buClr>
              <a:buFont typeface="Arial"/>
              <a:buChar char="–"/>
            </a:pPr>
            <a:r>
              <a:rPr lang="en-US" sz="1870" b="1" strike="noStrike" spc="-1" dirty="0">
                <a:solidFill>
                  <a:srgbClr val="000000"/>
                </a:solidFill>
                <a:latin typeface="Calibri"/>
              </a:rPr>
              <a:t>100</a:t>
            </a:r>
            <a:r>
              <a:rPr lang="en-US" sz="1870" b="0" strike="noStrike" spc="-1" dirty="0">
                <a:solidFill>
                  <a:srgbClr val="000000"/>
                </a:solidFill>
                <a:latin typeface="Calibri"/>
              </a:rPr>
              <a:t> TB SSD and </a:t>
            </a:r>
            <a:r>
              <a:rPr lang="en-US" sz="1870" b="1" strike="noStrike" spc="-1" dirty="0">
                <a:solidFill>
                  <a:srgbClr val="000000"/>
                </a:solidFill>
                <a:latin typeface="Calibri"/>
              </a:rPr>
              <a:t>900</a:t>
            </a:r>
            <a:r>
              <a:rPr lang="en-US" sz="1870" b="0" strike="noStrike" spc="-1" dirty="0">
                <a:solidFill>
                  <a:srgbClr val="000000"/>
                </a:solidFill>
                <a:latin typeface="Calibri"/>
              </a:rPr>
              <a:t> TB HDD</a:t>
            </a:r>
          </a:p>
          <a:p>
            <a:endParaRPr lang="en-US" sz="1870" b="0" strike="noStrike" spc="-1" dirty="0">
              <a:solidFill>
                <a:srgbClr val="000000"/>
              </a:solidFill>
              <a:latin typeface="Calibri"/>
            </a:endParaRPr>
          </a:p>
          <a:p>
            <a:endParaRPr lang="en-US" sz="1870" b="0" strike="noStrike" spc="-1" dirty="0">
              <a:solidFill>
                <a:srgbClr val="000000"/>
              </a:solidFill>
              <a:latin typeface="Calibri"/>
            </a:endParaRPr>
          </a:p>
          <a:p>
            <a:endParaRPr lang="en-US" sz="1870" b="0" strike="noStrike" spc="-1" dirty="0">
              <a:solidFill>
                <a:srgbClr val="000000"/>
              </a:solidFill>
              <a:latin typeface="Calibri"/>
            </a:endParaRPr>
          </a:p>
          <a:p>
            <a:endParaRPr lang="en-US" sz="1870" b="0" strike="noStrike" spc="-1" dirty="0">
              <a:solidFill>
                <a:srgbClr val="000000"/>
              </a:solidFill>
              <a:latin typeface="Calibri"/>
            </a:endParaRPr>
          </a:p>
          <a:p>
            <a:endParaRPr lang="en-US" sz="1870" b="0" strike="noStrike" spc="-1" dirty="0">
              <a:solidFill>
                <a:srgbClr val="000000"/>
              </a:solidFill>
              <a:latin typeface="Calibri"/>
            </a:endParaRPr>
          </a:p>
        </p:txBody>
      </p:sp>
      <p:sp>
        <p:nvSpPr>
          <p:cNvPr id="318" name="CustomShape 3"/>
          <p:cNvSpPr/>
          <p:nvPr/>
        </p:nvSpPr>
        <p:spPr>
          <a:xfrm>
            <a:off x="10236960" y="5553360"/>
            <a:ext cx="1345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GB" sz="1800" b="0" strike="noStrike" spc="-1">
                <a:solidFill>
                  <a:srgbClr val="FFFFFF"/>
                </a:solidFill>
                <a:latin typeface="Calibri"/>
              </a:rPr>
              <a:t>Phase I</a:t>
            </a:r>
            <a:endParaRPr lang="en-GB" sz="1800" b="0" strike="noStrike" spc="-1">
              <a:latin typeface="Arial"/>
            </a:endParaRPr>
          </a:p>
        </p:txBody>
      </p:sp>
      <p:pic>
        <p:nvPicPr>
          <p:cNvPr id="319" name="Picture 2"/>
          <p:cNvPicPr/>
          <p:nvPr/>
        </p:nvPicPr>
        <p:blipFill>
          <a:blip r:embed="rId2"/>
          <a:stretch/>
        </p:blipFill>
        <p:spPr>
          <a:xfrm>
            <a:off x="8946360" y="498240"/>
            <a:ext cx="3547440" cy="1995120"/>
          </a:xfrm>
          <a:prstGeom prst="rect">
            <a:avLst/>
          </a:prstGeom>
          <a:ln>
            <a:noFill/>
          </a:ln>
        </p:spPr>
      </p:pic>
      <p:pic>
        <p:nvPicPr>
          <p:cNvPr id="320" name="Picture 8"/>
          <p:cNvPicPr/>
          <p:nvPr/>
        </p:nvPicPr>
        <p:blipFill>
          <a:blip r:embed="rId3"/>
          <a:stretch/>
        </p:blipFill>
        <p:spPr>
          <a:xfrm>
            <a:off x="2525917" y="3657599"/>
            <a:ext cx="4078486" cy="2984425"/>
          </a:xfrm>
          <a:prstGeom prst="rect">
            <a:avLst/>
          </a:prstGeom>
          <a:ln>
            <a:noFill/>
          </a:ln>
        </p:spPr>
      </p:pic>
      <p:pic>
        <p:nvPicPr>
          <p:cNvPr id="321" name="Picture 4"/>
          <p:cNvPicPr/>
          <p:nvPr/>
        </p:nvPicPr>
        <p:blipFill>
          <a:blip r:embed="rId4"/>
          <a:stretch/>
        </p:blipFill>
        <p:spPr>
          <a:xfrm>
            <a:off x="7107840" y="4318211"/>
            <a:ext cx="2217600" cy="166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10025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 - Toolbox</a:t>
            </a:r>
            <a:endParaRPr lang="en-US" sz="2400" b="0" strike="noStrike" spc="-1">
              <a:solidFill>
                <a:srgbClr val="000000"/>
              </a:solidFill>
              <a:latin typeface="Calibri"/>
            </a:endParaRPr>
          </a:p>
        </p:txBody>
      </p:sp>
      <p:sp>
        <p:nvSpPr>
          <p:cNvPr id="281" name="CustomShape 2"/>
          <p:cNvSpPr/>
          <p:nvPr/>
        </p:nvSpPr>
        <p:spPr>
          <a:xfrm>
            <a:off x="8404560" y="853200"/>
            <a:ext cx="3787200" cy="435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a:solidFill>
                  <a:srgbClr val="000000"/>
                </a:solidFill>
                <a:latin typeface="Calibri"/>
              </a:rPr>
              <a:t>Toolbox:</a:t>
            </a:r>
            <a:endParaRPr lang="en-GB" sz="2800" b="0" strike="noStrike" spc="-1">
              <a:latin typeface="Arial"/>
            </a:endParaRPr>
          </a:p>
          <a:p>
            <a:pPr>
              <a:lnSpc>
                <a:spcPct val="100000"/>
              </a:lnSpc>
            </a:pPr>
            <a:endParaRPr lang="en-GB" sz="2800" b="0" strike="noStrike" spc="-1">
              <a:latin typeface="Arial"/>
            </a:endParaRPr>
          </a:p>
          <a:p>
            <a:pPr>
              <a:lnSpc>
                <a:spcPct val="100000"/>
              </a:lnSpc>
            </a:pPr>
            <a:r>
              <a:rPr lang="en-GB" sz="2800" b="0" strike="noStrike" spc="-1">
                <a:solidFill>
                  <a:srgbClr val="000000"/>
                </a:solidFill>
                <a:latin typeface="Calibri"/>
              </a:rPr>
              <a:t>The CDS provides an </a:t>
            </a:r>
            <a:r>
              <a:rPr lang="en-GB" sz="2800" b="1" strike="noStrike" spc="-1">
                <a:solidFill>
                  <a:srgbClr val="000000"/>
                </a:solidFill>
                <a:latin typeface="Calibri"/>
              </a:rPr>
              <a:t>authoritative set of software</a:t>
            </a:r>
            <a:r>
              <a:rPr lang="en-GB" sz="2800" b="0" strike="noStrike" spc="-1">
                <a:solidFill>
                  <a:srgbClr val="000000"/>
                </a:solidFill>
                <a:latin typeface="Calibri"/>
              </a:rPr>
              <a:t> that will allow users to </a:t>
            </a:r>
            <a:r>
              <a:rPr lang="en-GB" sz="2800" b="1" strike="noStrike" spc="-1">
                <a:solidFill>
                  <a:srgbClr val="000000"/>
                </a:solidFill>
                <a:latin typeface="Calibri"/>
              </a:rPr>
              <a:t>develop applications </a:t>
            </a:r>
            <a:r>
              <a:rPr lang="en-GB" sz="2800" b="0" strike="noStrike" spc="-1">
                <a:solidFill>
                  <a:srgbClr val="000000"/>
                </a:solidFill>
                <a:latin typeface="Calibri"/>
              </a:rPr>
              <a:t>that will make use of the content of the CDS</a:t>
            </a:r>
            <a:endParaRPr lang="en-GB" sz="2800" b="0" strike="noStrike" spc="-1">
              <a:latin typeface="Arial"/>
            </a:endParaRPr>
          </a:p>
          <a:p>
            <a:pPr>
              <a:lnSpc>
                <a:spcPct val="100000"/>
              </a:lnSpc>
            </a:pPr>
            <a:r>
              <a:rPr lang="en-GB" sz="2800" b="1" strike="noStrike" spc="-1">
                <a:solidFill>
                  <a:srgbClr val="000000"/>
                </a:solidFill>
                <a:latin typeface="Calibri"/>
              </a:rPr>
              <a:t> </a:t>
            </a:r>
            <a:endParaRPr lang="en-GB" sz="2800" b="0" strike="noStrike" spc="-1">
              <a:latin typeface="Arial"/>
            </a:endParaRPr>
          </a:p>
        </p:txBody>
      </p:sp>
      <p:pic>
        <p:nvPicPr>
          <p:cNvPr id="7" name="Picture 6">
            <a:extLst>
              <a:ext uri="{FF2B5EF4-FFF2-40B4-BE49-F238E27FC236}">
                <a16:creationId xmlns:a16="http://schemas.microsoft.com/office/drawing/2014/main" id="{AF496F99-0423-5646-93C5-6DB6A85E4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308" y="1396226"/>
            <a:ext cx="6413326" cy="3577037"/>
          </a:xfrm>
          <a:prstGeom prst="rect">
            <a:avLst/>
          </a:prstGeom>
        </p:spPr>
      </p:pic>
    </p:spTree>
    <p:extLst>
      <p:ext uri="{BB962C8B-B14F-4D97-AF65-F5344CB8AC3E}">
        <p14:creationId xmlns:p14="http://schemas.microsoft.com/office/powerpoint/2010/main" val="176425385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3"/>
          <p:cNvPicPr/>
          <p:nvPr/>
        </p:nvPicPr>
        <p:blipFill>
          <a:blip r:embed="rId3"/>
          <a:stretch/>
        </p:blipFill>
        <p:spPr>
          <a:xfrm>
            <a:off x="3727080" y="1010160"/>
            <a:ext cx="4091400" cy="2328840"/>
          </a:xfrm>
          <a:prstGeom prst="rect">
            <a:avLst/>
          </a:prstGeom>
          <a:ln>
            <a:noFill/>
          </a:ln>
          <a:effectLst>
            <a:outerShdw blurRad="292100" dist="139700" dir="2700000" algn="tl" rotWithShape="0">
              <a:srgbClr val="333333">
                <a:alpha val="65000"/>
              </a:srgbClr>
            </a:outerShdw>
          </a:effectLst>
        </p:spPr>
      </p:pic>
      <p:sp>
        <p:nvSpPr>
          <p:cNvPr id="291"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 Toolbox</a:t>
            </a:r>
            <a:endParaRPr lang="en-US" sz="2400" b="0" strike="noStrike" spc="-1">
              <a:solidFill>
                <a:srgbClr val="000000"/>
              </a:solidFill>
              <a:latin typeface="Calibri"/>
            </a:endParaRPr>
          </a:p>
        </p:txBody>
      </p:sp>
      <p:sp>
        <p:nvSpPr>
          <p:cNvPr id="292" name="TextShape 2"/>
          <p:cNvSpPr txBox="1"/>
          <p:nvPr/>
        </p:nvSpPr>
        <p:spPr>
          <a:xfrm>
            <a:off x="1257480" y="932760"/>
            <a:ext cx="10324800" cy="5097240"/>
          </a:xfrm>
          <a:prstGeom prst="rect">
            <a:avLst/>
          </a:prstGeom>
          <a:noFill/>
          <a:ln>
            <a:noFill/>
          </a:ln>
        </p:spPr>
        <p:txBody>
          <a:bodyPr/>
          <a:lstStyle/>
          <a:p>
            <a:endParaRPr lang="en-US" sz="2670" b="0" strike="noStrike" spc="-1">
              <a:solidFill>
                <a:srgbClr val="000000"/>
              </a:solidFill>
              <a:latin typeface="Calibri"/>
            </a:endParaRPr>
          </a:p>
          <a:p>
            <a:endParaRPr lang="en-US" sz="2670" b="0" strike="noStrike" spc="-1">
              <a:solidFill>
                <a:srgbClr val="000000"/>
              </a:solidFill>
              <a:latin typeface="Calibri"/>
            </a:endParaRPr>
          </a:p>
        </p:txBody>
      </p:sp>
      <p:pic>
        <p:nvPicPr>
          <p:cNvPr id="293" name="Picture 2"/>
          <p:cNvPicPr/>
          <p:nvPr/>
        </p:nvPicPr>
        <p:blipFill>
          <a:blip r:embed="rId4"/>
          <a:srcRect l="15602" t="48216" r="13881" b="8803"/>
          <a:stretch/>
        </p:blipFill>
        <p:spPr>
          <a:xfrm>
            <a:off x="1157040" y="746640"/>
            <a:ext cx="2756160" cy="1855080"/>
          </a:xfrm>
          <a:prstGeom prst="rect">
            <a:avLst/>
          </a:prstGeom>
          <a:ln>
            <a:noFill/>
          </a:ln>
          <a:effectLst>
            <a:outerShdw blurRad="292100" dist="139700" dir="2700000" algn="tl" rotWithShape="0">
              <a:srgbClr val="333333">
                <a:alpha val="65000"/>
              </a:srgbClr>
            </a:outerShdw>
          </a:effectLst>
        </p:spPr>
      </p:pic>
      <p:pic>
        <p:nvPicPr>
          <p:cNvPr id="294" name="Picture 1"/>
          <p:cNvPicPr/>
          <p:nvPr/>
        </p:nvPicPr>
        <p:blipFill>
          <a:blip r:embed="rId5"/>
          <a:srcRect l="16255" t="48390" r="31315" b="16955"/>
          <a:stretch/>
        </p:blipFill>
        <p:spPr>
          <a:xfrm>
            <a:off x="4723920" y="3750120"/>
            <a:ext cx="4169880" cy="3043800"/>
          </a:xfrm>
          <a:prstGeom prst="rect">
            <a:avLst/>
          </a:prstGeom>
          <a:ln>
            <a:noFill/>
          </a:ln>
          <a:effectLst>
            <a:outerShdw blurRad="292100" dist="139700" dir="2700000" algn="tl" rotWithShape="0">
              <a:srgbClr val="333333">
                <a:alpha val="65000"/>
              </a:srgbClr>
            </a:outerShdw>
          </a:effectLst>
        </p:spPr>
      </p:pic>
      <p:pic>
        <p:nvPicPr>
          <p:cNvPr id="295" name="Picture 5"/>
          <p:cNvPicPr/>
          <p:nvPr/>
        </p:nvPicPr>
        <p:blipFill>
          <a:blip r:embed="rId6"/>
          <a:srcRect l="15839" t="70114" r="14147" b="12758"/>
          <a:stretch/>
        </p:blipFill>
        <p:spPr>
          <a:xfrm>
            <a:off x="699480" y="3165120"/>
            <a:ext cx="5449680" cy="1014840"/>
          </a:xfrm>
          <a:prstGeom prst="rect">
            <a:avLst/>
          </a:prstGeom>
          <a:ln>
            <a:noFill/>
          </a:ln>
          <a:effectLst>
            <a:outerShdw blurRad="292100" dist="139700" dir="2700000" algn="tl" rotWithShape="0">
              <a:srgbClr val="333333">
                <a:alpha val="65000"/>
              </a:srgbClr>
            </a:outerShdw>
          </a:effectLst>
        </p:spPr>
      </p:pic>
      <p:pic>
        <p:nvPicPr>
          <p:cNvPr id="296" name="Picture 6"/>
          <p:cNvPicPr/>
          <p:nvPr/>
        </p:nvPicPr>
        <p:blipFill>
          <a:blip r:embed="rId7"/>
          <a:srcRect l="15935" t="48270" r="14027" b="8738"/>
          <a:stretch/>
        </p:blipFill>
        <p:spPr>
          <a:xfrm>
            <a:off x="8269200" y="3186720"/>
            <a:ext cx="3871080" cy="2624040"/>
          </a:xfrm>
          <a:prstGeom prst="rect">
            <a:avLst/>
          </a:prstGeom>
          <a:ln>
            <a:noFill/>
          </a:ln>
          <a:effectLst>
            <a:outerShdw blurRad="292100" dist="139700" dir="2700000" algn="tl" rotWithShape="0">
              <a:srgbClr val="333333">
                <a:alpha val="65000"/>
              </a:srgbClr>
            </a:outerShdw>
          </a:effectLst>
        </p:spPr>
      </p:pic>
      <p:pic>
        <p:nvPicPr>
          <p:cNvPr id="297" name="Picture 7"/>
          <p:cNvPicPr/>
          <p:nvPr/>
        </p:nvPicPr>
        <p:blipFill>
          <a:blip r:embed="rId8"/>
          <a:stretch/>
        </p:blipFill>
        <p:spPr>
          <a:xfrm>
            <a:off x="7547040" y="699480"/>
            <a:ext cx="4307040" cy="2242800"/>
          </a:xfrm>
          <a:prstGeom prst="rect">
            <a:avLst/>
          </a:prstGeom>
          <a:ln>
            <a:noFill/>
          </a:ln>
          <a:effectLst>
            <a:outerShdw blurRad="292100" dist="139700" dir="2700000" algn="tl" rotWithShape="0">
              <a:srgbClr val="333333">
                <a:alpha val="65000"/>
              </a:srgbClr>
            </a:outerShdw>
          </a:effectLst>
        </p:spPr>
      </p:pic>
      <p:pic>
        <p:nvPicPr>
          <p:cNvPr id="298" name="Picture 8"/>
          <p:cNvPicPr/>
          <p:nvPr/>
        </p:nvPicPr>
        <p:blipFill>
          <a:blip r:embed="rId9"/>
          <a:stretch/>
        </p:blipFill>
        <p:spPr>
          <a:xfrm>
            <a:off x="1257480" y="4437720"/>
            <a:ext cx="4575600" cy="1778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1858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itle 1"/>
          <p:cNvSpPr txBox="1">
            <a:spLocks noGrp="1"/>
          </p:cNvSpPr>
          <p:nvPr>
            <p:ph type="title"/>
          </p:nvPr>
        </p:nvSpPr>
        <p:spPr>
          <a:xfrm>
            <a:off x="1156937" y="313342"/>
            <a:ext cx="10425464" cy="370053"/>
          </a:xfrm>
          <a:prstGeom prst="rect">
            <a:avLst/>
          </a:prstGeom>
        </p:spPr>
        <p:txBody>
          <a:bodyPr>
            <a:noAutofit/>
          </a:bodyPr>
          <a:lstStyle>
            <a:lvl1pPr defTabSz="365760">
              <a:defRPr sz="720"/>
            </a:lvl1pPr>
          </a:lstStyle>
          <a:p>
            <a:r>
              <a:rPr lang="en-US" sz="1500" dirty="0"/>
              <a:t>Climate data store</a:t>
            </a:r>
            <a:endParaRPr sz="1500" dirty="0"/>
          </a:p>
        </p:txBody>
      </p:sp>
      <p:pic>
        <p:nvPicPr>
          <p:cNvPr id="725" name="Picture 3" descr="Picture 3"/>
          <p:cNvPicPr>
            <a:picLocks noChangeAspect="1"/>
          </p:cNvPicPr>
          <p:nvPr/>
        </p:nvPicPr>
        <p:blipFill>
          <a:blip r:embed="rId3">
            <a:extLst/>
          </a:blip>
          <a:stretch>
            <a:fillRect/>
          </a:stretch>
        </p:blipFill>
        <p:spPr>
          <a:xfrm>
            <a:off x="0" y="541867"/>
            <a:ext cx="12192000" cy="5752296"/>
          </a:xfrm>
          <a:prstGeom prst="rect">
            <a:avLst/>
          </a:prstGeom>
          <a:ln w="12700">
            <a:miter lim="400000"/>
          </a:ln>
        </p:spPr>
      </p:pic>
      <p:grpSp>
        <p:nvGrpSpPr>
          <p:cNvPr id="5" name="Group 4">
            <a:extLst>
              <a:ext uri="{FF2B5EF4-FFF2-40B4-BE49-F238E27FC236}">
                <a16:creationId xmlns:a16="http://schemas.microsoft.com/office/drawing/2014/main" id="{99AD79C9-369B-344E-8C32-8F01016F346A}"/>
              </a:ext>
            </a:extLst>
          </p:cNvPr>
          <p:cNvGrpSpPr/>
          <p:nvPr/>
        </p:nvGrpSpPr>
        <p:grpSpPr>
          <a:xfrm>
            <a:off x="2656113" y="3614057"/>
            <a:ext cx="6964399" cy="2537614"/>
            <a:chOff x="2656113" y="3614057"/>
            <a:chExt cx="6964399" cy="2537614"/>
          </a:xfrm>
        </p:grpSpPr>
        <p:sp>
          <p:nvSpPr>
            <p:cNvPr id="3" name="TextBox 2">
              <a:extLst>
                <a:ext uri="{FF2B5EF4-FFF2-40B4-BE49-F238E27FC236}">
                  <a16:creationId xmlns:a16="http://schemas.microsoft.com/office/drawing/2014/main" id="{E1F3F2EF-CF01-844B-8B8D-CDB692933DBE}"/>
                </a:ext>
              </a:extLst>
            </p:cNvPr>
            <p:cNvSpPr txBox="1"/>
            <p:nvPr/>
          </p:nvSpPr>
          <p:spPr>
            <a:xfrm>
              <a:off x="3341913" y="3614057"/>
              <a:ext cx="6278599" cy="2537614"/>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597392" indent="-298694" defTabSz="1194785">
                <a:lnSpc>
                  <a:spcPct val="115000"/>
                </a:lnSpc>
                <a:spcBef>
                  <a:spcPts val="0"/>
                </a:spcBef>
                <a:buFontTx/>
                <a:buAutoNum type="arabicParenR"/>
                <a:defRPr sz="1900"/>
              </a:pPr>
              <a:r>
                <a:rPr lang="en-GB" sz="1400" dirty="0"/>
                <a:t>to provide </a:t>
              </a:r>
              <a:r>
                <a:rPr lang="en-GB" sz="1400" b="1" dirty="0"/>
                <a:t>practical examples</a:t>
              </a:r>
              <a:r>
                <a:rPr lang="en-GB" sz="1400" dirty="0"/>
                <a:t> of how C3S in general and CDS in particular could deliver information of relevance to specific sectors.</a:t>
              </a:r>
            </a:p>
            <a:p>
              <a:pPr marL="597392" indent="-298694" defTabSz="1194785">
                <a:lnSpc>
                  <a:spcPct val="115000"/>
                </a:lnSpc>
                <a:spcBef>
                  <a:spcPts val="0"/>
                </a:spcBef>
                <a:buFontTx/>
                <a:buAutoNum type="arabicParenR"/>
                <a:defRPr sz="1900"/>
              </a:pPr>
              <a:r>
                <a:rPr lang="en-GB" sz="1400" dirty="0"/>
                <a:t>To act as  benchmarks of</a:t>
              </a:r>
              <a:r>
                <a:rPr lang="en-GB" sz="1400" b="1" dirty="0"/>
                <a:t> good practice</a:t>
              </a:r>
              <a:r>
                <a:rPr lang="en-GB" sz="1400" dirty="0"/>
                <a:t>.</a:t>
              </a:r>
            </a:p>
            <a:p>
              <a:pPr marL="597392" indent="-298694" defTabSz="1194785">
                <a:lnSpc>
                  <a:spcPct val="115000"/>
                </a:lnSpc>
                <a:spcBef>
                  <a:spcPts val="0"/>
                </a:spcBef>
                <a:buFontTx/>
                <a:buAutoNum type="arabicParenR"/>
                <a:defRPr sz="1900"/>
              </a:pPr>
              <a:r>
                <a:rPr lang="en-GB" sz="1400" dirty="0"/>
                <a:t>To document </a:t>
              </a:r>
              <a:r>
                <a:rPr lang="en-GB" sz="1400" b="1" dirty="0"/>
                <a:t>users needs</a:t>
              </a:r>
              <a:r>
                <a:rPr lang="en-GB" sz="1400" dirty="0"/>
                <a:t>, and whenever possible address those.</a:t>
              </a:r>
            </a:p>
            <a:p>
              <a:pPr marL="597392" indent="-298694" defTabSz="1194785">
                <a:lnSpc>
                  <a:spcPct val="115000"/>
                </a:lnSpc>
                <a:spcBef>
                  <a:spcPts val="0"/>
                </a:spcBef>
                <a:buFontTx/>
                <a:buAutoNum type="arabicParenR"/>
                <a:defRPr sz="1900"/>
              </a:pPr>
              <a:endParaRPr lang="en-GB" sz="1400" dirty="0"/>
            </a:p>
            <a:p>
              <a:pPr marL="597392" indent="-298694" defTabSz="1194785">
                <a:lnSpc>
                  <a:spcPct val="115000"/>
                </a:lnSpc>
                <a:spcBef>
                  <a:spcPts val="0"/>
                </a:spcBef>
                <a:buFontTx/>
                <a:buAutoNum type="arabicParenR"/>
                <a:defRPr sz="1900"/>
              </a:pPr>
              <a:endParaRPr lang="en-GB" sz="1400" dirty="0"/>
            </a:p>
            <a:p>
              <a:pPr marL="298698" indent="0" defTabSz="1194785">
                <a:lnSpc>
                  <a:spcPct val="115000"/>
                </a:lnSpc>
                <a:spcBef>
                  <a:spcPts val="0"/>
                </a:spcBef>
                <a:buNone/>
                <a:defRPr sz="1900"/>
              </a:pPr>
              <a:r>
                <a:rPr lang="en-GB" sz="1400" i="1" dirty="0"/>
                <a:t>In particular SIS contract should develop and make available </a:t>
              </a:r>
            </a:p>
            <a:p>
              <a:pPr marL="298698" indent="0" defTabSz="1194785">
                <a:lnSpc>
                  <a:spcPct val="115000"/>
                </a:lnSpc>
                <a:spcBef>
                  <a:spcPts val="0"/>
                </a:spcBef>
                <a:buNone/>
                <a:defRPr sz="1900"/>
              </a:pPr>
              <a:r>
                <a:rPr lang="en-GB" sz="1400" b="1" i="1" dirty="0"/>
                <a:t>sector-relevant indicators and tools </a:t>
              </a:r>
              <a:r>
                <a:rPr lang="en-GB" sz="1400" i="1" dirty="0"/>
                <a:t>that were either unavailable or inaccessible before.</a:t>
              </a: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4" name="Left Arrow 3">
              <a:extLst>
                <a:ext uri="{FF2B5EF4-FFF2-40B4-BE49-F238E27FC236}">
                  <a16:creationId xmlns:a16="http://schemas.microsoft.com/office/drawing/2014/main" id="{23717CD2-0BB9-284B-A66C-3760B6875D31}"/>
                </a:ext>
              </a:extLst>
            </p:cNvPr>
            <p:cNvSpPr/>
            <p:nvPr/>
          </p:nvSpPr>
          <p:spPr>
            <a:xfrm>
              <a:off x="2656113" y="4550228"/>
              <a:ext cx="685800" cy="446314"/>
            </a:xfrm>
            <a:prstGeom prst="lef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Arial"/>
              </a:endParaRPr>
            </a:p>
          </p:txBody>
        </p:sp>
      </p:grpSp>
    </p:spTree>
    <p:extLst>
      <p:ext uri="{BB962C8B-B14F-4D97-AF65-F5344CB8AC3E}">
        <p14:creationId xmlns:p14="http://schemas.microsoft.com/office/powerpoint/2010/main" val="376221362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Data is not information without users and context: co-design in practice …</a:t>
            </a:r>
          </a:p>
        </p:txBody>
      </p:sp>
      <p:pic>
        <p:nvPicPr>
          <p:cNvPr id="4" name="hJQhB0XzBdI"/>
          <p:cNvPicPr>
            <a:picLocks noRot="1" noChangeAspect="1"/>
          </p:cNvPicPr>
          <p:nvPr>
            <a:videoFile r:link="rId1"/>
          </p:nvPr>
        </p:nvPicPr>
        <p:blipFill>
          <a:blip r:embed="rId8"/>
          <a:stretch>
            <a:fillRect/>
          </a:stretch>
        </p:blipFill>
        <p:spPr>
          <a:xfrm>
            <a:off x="1107170" y="919665"/>
            <a:ext cx="3200000" cy="1800000"/>
          </a:xfrm>
          <a:prstGeom prst="rect">
            <a:avLst/>
          </a:prstGeom>
        </p:spPr>
      </p:pic>
      <p:pic>
        <p:nvPicPr>
          <p:cNvPr id="5" name="-dWP2-09-7k"/>
          <p:cNvPicPr>
            <a:picLocks noRot="1" noChangeAspect="1"/>
          </p:cNvPicPr>
          <p:nvPr>
            <a:videoFile r:link="rId2"/>
          </p:nvPr>
        </p:nvPicPr>
        <p:blipFill>
          <a:blip r:embed="rId9"/>
          <a:stretch>
            <a:fillRect/>
          </a:stretch>
        </p:blipFill>
        <p:spPr>
          <a:xfrm>
            <a:off x="4571760" y="950908"/>
            <a:ext cx="3200000" cy="1800000"/>
          </a:xfrm>
          <a:prstGeom prst="rect">
            <a:avLst/>
          </a:prstGeom>
        </p:spPr>
      </p:pic>
      <p:pic>
        <p:nvPicPr>
          <p:cNvPr id="6" name="NVCMOIMGo_w"/>
          <p:cNvPicPr>
            <a:picLocks noRot="1" noChangeAspect="1"/>
          </p:cNvPicPr>
          <p:nvPr>
            <a:videoFile r:link="rId3"/>
          </p:nvPr>
        </p:nvPicPr>
        <p:blipFill>
          <a:blip r:embed="rId10"/>
          <a:stretch>
            <a:fillRect/>
          </a:stretch>
        </p:blipFill>
        <p:spPr>
          <a:xfrm>
            <a:off x="4571760" y="3042167"/>
            <a:ext cx="3200000" cy="1800000"/>
          </a:xfrm>
          <a:prstGeom prst="rect">
            <a:avLst/>
          </a:prstGeom>
        </p:spPr>
      </p:pic>
      <p:pic>
        <p:nvPicPr>
          <p:cNvPr id="7" name="4EbjcAZrpeA"/>
          <p:cNvPicPr>
            <a:picLocks noRot="1" noChangeAspect="1"/>
          </p:cNvPicPr>
          <p:nvPr>
            <a:videoFile r:link="rId4"/>
          </p:nvPr>
        </p:nvPicPr>
        <p:blipFill>
          <a:blip r:embed="rId11"/>
          <a:stretch>
            <a:fillRect/>
          </a:stretch>
        </p:blipFill>
        <p:spPr>
          <a:xfrm>
            <a:off x="1107170" y="3042167"/>
            <a:ext cx="3200000" cy="1800000"/>
          </a:xfrm>
          <a:prstGeom prst="rect">
            <a:avLst/>
          </a:prstGeom>
        </p:spPr>
      </p:pic>
      <p:pic>
        <p:nvPicPr>
          <p:cNvPr id="8" name="YAtDOUm-X8U"/>
          <p:cNvPicPr>
            <a:picLocks noRot="1" noChangeAspect="1"/>
          </p:cNvPicPr>
          <p:nvPr>
            <a:videoFile r:link="rId5"/>
          </p:nvPr>
        </p:nvPicPr>
        <p:blipFill>
          <a:blip r:embed="rId12"/>
          <a:stretch>
            <a:fillRect/>
          </a:stretch>
        </p:blipFill>
        <p:spPr>
          <a:xfrm>
            <a:off x="8036350" y="997190"/>
            <a:ext cx="3200000" cy="1800000"/>
          </a:xfrm>
          <a:prstGeom prst="rect">
            <a:avLst/>
          </a:prstGeom>
        </p:spPr>
      </p:pic>
      <p:pic>
        <p:nvPicPr>
          <p:cNvPr id="9" name="196Au9f9gGY"/>
          <p:cNvPicPr>
            <a:picLocks noRot="1" noChangeAspect="1"/>
          </p:cNvPicPr>
          <p:nvPr>
            <a:videoFile r:link="rId6"/>
          </p:nvPr>
        </p:nvPicPr>
        <p:blipFill>
          <a:blip r:embed="rId13"/>
          <a:stretch>
            <a:fillRect/>
          </a:stretch>
        </p:blipFill>
        <p:spPr>
          <a:xfrm>
            <a:off x="8036350" y="3042167"/>
            <a:ext cx="3200000" cy="1800000"/>
          </a:xfrm>
          <a:prstGeom prst="rect">
            <a:avLst/>
          </a:prstGeom>
        </p:spPr>
      </p:pic>
      <p:sp>
        <p:nvSpPr>
          <p:cNvPr id="2" name="TextBox 1">
            <a:extLst>
              <a:ext uri="{FF2B5EF4-FFF2-40B4-BE49-F238E27FC236}">
                <a16:creationId xmlns:a16="http://schemas.microsoft.com/office/drawing/2014/main" id="{0A3938E1-138A-C845-B5B4-73887E63937B}"/>
              </a:ext>
            </a:extLst>
          </p:cNvPr>
          <p:cNvSpPr txBox="1"/>
          <p:nvPr/>
        </p:nvSpPr>
        <p:spPr>
          <a:xfrm>
            <a:off x="1284514" y="5159829"/>
            <a:ext cx="10505372"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Arial"/>
              </a:rPr>
              <a:t>This is a small subset of the set of users SMHI have engaged with in one of our SIS contracts. We had so far 17 of those contracts. </a:t>
            </a:r>
          </a:p>
          <a:p>
            <a:pPr marL="0" marR="0" indent="0" algn="l" defTabSz="914400" rtl="0" fontAlgn="auto" latinLnBrk="0" hangingPunct="0">
              <a:lnSpc>
                <a:spcPct val="100000"/>
              </a:lnSpc>
              <a:spcBef>
                <a:spcPts val="0"/>
              </a:spcBef>
              <a:spcAft>
                <a:spcPts val="0"/>
              </a:spcAft>
              <a:buClrTx/>
              <a:buSzTx/>
              <a:buFontTx/>
              <a:buNone/>
              <a:tabLst/>
            </a:pPr>
            <a:r>
              <a:rPr lang="en-US" sz="1400" dirty="0">
                <a:solidFill>
                  <a:srgbClr val="000000"/>
                </a:solidFill>
                <a:latin typeface="+mj-lt"/>
                <a:ea typeface="+mj-ea"/>
                <a:cs typeface="+mj-cs"/>
                <a:sym typeface="Arial"/>
              </a:rPr>
              <a:t>It is difficult to </a:t>
            </a:r>
            <a:r>
              <a:rPr lang="en-US" sz="1400" dirty="0" err="1">
                <a:solidFill>
                  <a:srgbClr val="000000"/>
                </a:solidFill>
                <a:latin typeface="+mj-lt"/>
                <a:ea typeface="+mj-ea"/>
                <a:cs typeface="+mj-cs"/>
                <a:sym typeface="Arial"/>
              </a:rPr>
              <a:t>summarise</a:t>
            </a:r>
            <a:r>
              <a:rPr lang="en-US" sz="1400" dirty="0">
                <a:solidFill>
                  <a:srgbClr val="000000"/>
                </a:solidFill>
                <a:latin typeface="+mj-lt"/>
                <a:ea typeface="+mj-ea"/>
                <a:cs typeface="+mj-cs"/>
                <a:sym typeface="Arial"/>
              </a:rPr>
              <a:t> all we learnt but:</a:t>
            </a: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a:p>
            <a:pPr marL="342900" marR="0" indent="-342900" algn="l" defTabSz="914400" rtl="0" fontAlgn="auto" latinLnBrk="0" hangingPunct="0">
              <a:lnSpc>
                <a:spcPct val="100000"/>
              </a:lnSpc>
              <a:spcBef>
                <a:spcPts val="0"/>
              </a:spcBef>
              <a:spcAft>
                <a:spcPts val="0"/>
              </a:spcAft>
              <a:buClrTx/>
              <a:buSzTx/>
              <a:buFontTx/>
              <a:buAutoNum type="arabicParenR"/>
              <a:tabLst/>
            </a:pPr>
            <a:r>
              <a:rPr kumimoji="0" lang="en-US" sz="1400" b="0" i="0" u="none" strike="noStrike" cap="none" spc="0" normalizeH="0" baseline="0" dirty="0">
                <a:ln>
                  <a:noFill/>
                </a:ln>
                <a:solidFill>
                  <a:srgbClr val="000000"/>
                </a:solidFill>
                <a:effectLst/>
                <a:uFillTx/>
                <a:latin typeface="+mj-lt"/>
                <a:ea typeface="+mj-ea"/>
                <a:cs typeface="+mj-cs"/>
                <a:sym typeface="Arial"/>
              </a:rPr>
              <a:t>Many users just want </a:t>
            </a:r>
            <a:r>
              <a:rPr lang="en-US" sz="1400" dirty="0">
                <a:solidFill>
                  <a:srgbClr val="000000"/>
                </a:solidFill>
                <a:latin typeface="+mj-lt"/>
                <a:ea typeface="+mj-ea"/>
                <a:cs typeface="+mj-cs"/>
                <a:sym typeface="Arial"/>
              </a:rPr>
              <a:t>data: good data, easy to access and well </a:t>
            </a:r>
            <a:r>
              <a:rPr lang="en-US" sz="1400" dirty="0" err="1">
                <a:solidFill>
                  <a:srgbClr val="000000"/>
                </a:solidFill>
                <a:latin typeface="+mj-lt"/>
                <a:ea typeface="+mj-ea"/>
                <a:cs typeface="+mj-cs"/>
                <a:sym typeface="Arial"/>
              </a:rPr>
              <a:t>characterised</a:t>
            </a:r>
            <a:r>
              <a:rPr lang="en-US" sz="1400" dirty="0">
                <a:solidFill>
                  <a:srgbClr val="000000"/>
                </a:solidFill>
                <a:latin typeface="+mj-lt"/>
                <a:ea typeface="+mj-ea"/>
                <a:cs typeface="+mj-cs"/>
                <a:sym typeface="Arial"/>
              </a:rPr>
              <a:t>.</a:t>
            </a:r>
          </a:p>
          <a:p>
            <a:pPr marL="342900" marR="0" indent="-342900" algn="l" defTabSz="914400" rtl="0" fontAlgn="auto" latinLnBrk="0" hangingPunct="0">
              <a:lnSpc>
                <a:spcPct val="100000"/>
              </a:lnSpc>
              <a:spcBef>
                <a:spcPts val="0"/>
              </a:spcBef>
              <a:spcAft>
                <a:spcPts val="0"/>
              </a:spcAft>
              <a:buClrTx/>
              <a:buSzTx/>
              <a:buFontTx/>
              <a:buAutoNum type="arabicParenR"/>
              <a:tabLst/>
            </a:pPr>
            <a:r>
              <a:rPr lang="en-US" sz="1400" dirty="0">
                <a:solidFill>
                  <a:srgbClr val="000000"/>
                </a:solidFill>
                <a:latin typeface="+mj-lt"/>
                <a:ea typeface="+mj-ea"/>
                <a:cs typeface="+mj-cs"/>
                <a:sym typeface="Arial"/>
              </a:rPr>
              <a:t>Our primary users are not necessarily the end-user but rather the intermediate ones </a:t>
            </a:r>
          </a:p>
          <a:p>
            <a:pPr marL="0" marR="0" indent="0" algn="l" defTabSz="9144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Arial"/>
            </a:endParaRPr>
          </a:p>
        </p:txBody>
      </p:sp>
      <p:sp>
        <p:nvSpPr>
          <p:cNvPr id="10" name="TextBox 9">
            <a:extLst>
              <a:ext uri="{FF2B5EF4-FFF2-40B4-BE49-F238E27FC236}">
                <a16:creationId xmlns:a16="http://schemas.microsoft.com/office/drawing/2014/main" id="{BC3B0B94-3127-2D49-8594-3971E6960AF4}"/>
              </a:ext>
            </a:extLst>
          </p:cNvPr>
          <p:cNvSpPr txBox="1"/>
          <p:nvPr/>
        </p:nvSpPr>
        <p:spPr>
          <a:xfrm>
            <a:off x="1107170" y="2443135"/>
            <a:ext cx="42094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Italy</a:t>
            </a:r>
          </a:p>
        </p:txBody>
      </p:sp>
      <p:sp>
        <p:nvSpPr>
          <p:cNvPr id="11" name="TextBox 10">
            <a:extLst>
              <a:ext uri="{FF2B5EF4-FFF2-40B4-BE49-F238E27FC236}">
                <a16:creationId xmlns:a16="http://schemas.microsoft.com/office/drawing/2014/main" id="{0EA41DCC-2C15-654B-8AA7-9E1EAAFB5A49}"/>
              </a:ext>
            </a:extLst>
          </p:cNvPr>
          <p:cNvSpPr txBox="1"/>
          <p:nvPr/>
        </p:nvSpPr>
        <p:spPr>
          <a:xfrm>
            <a:off x="4571760" y="2490242"/>
            <a:ext cx="55078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Spain</a:t>
            </a:r>
          </a:p>
        </p:txBody>
      </p:sp>
      <p:sp>
        <p:nvSpPr>
          <p:cNvPr id="12" name="TextBox 11">
            <a:extLst>
              <a:ext uri="{FF2B5EF4-FFF2-40B4-BE49-F238E27FC236}">
                <a16:creationId xmlns:a16="http://schemas.microsoft.com/office/drawing/2014/main" id="{7C7FD5D3-C6F7-9F4E-B2EB-9E22C9DFD677}"/>
              </a:ext>
            </a:extLst>
          </p:cNvPr>
          <p:cNvSpPr txBox="1"/>
          <p:nvPr/>
        </p:nvSpPr>
        <p:spPr>
          <a:xfrm>
            <a:off x="8036350" y="2518164"/>
            <a:ext cx="110703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mj-lt"/>
                <a:ea typeface="+mj-ea"/>
                <a:cs typeface="+mj-cs"/>
                <a:sym typeface="Arial"/>
              </a:rPr>
              <a:t>Netherlands </a:t>
            </a:r>
            <a:endParaRPr kumimoji="0" lang="en-US" sz="1400" b="0" i="0" u="none" strike="noStrike" cap="none" spc="0" normalizeH="0" baseline="0" dirty="0">
              <a:ln>
                <a:noFill/>
              </a:ln>
              <a:solidFill>
                <a:schemeClr val="bg1"/>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535F1935-6745-1545-A207-8988B57C30C7}"/>
              </a:ext>
            </a:extLst>
          </p:cNvPr>
          <p:cNvSpPr txBox="1"/>
          <p:nvPr/>
        </p:nvSpPr>
        <p:spPr>
          <a:xfrm>
            <a:off x="1107170" y="4534394"/>
            <a:ext cx="73994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mj-lt"/>
                <a:ea typeface="+mj-ea"/>
                <a:cs typeface="+mj-cs"/>
                <a:sym typeface="Arial"/>
              </a:rPr>
              <a:t>S</a:t>
            </a:r>
            <a:r>
              <a:rPr kumimoji="0" lang="en-US" sz="1400" b="0" i="0" u="none" strike="noStrike" cap="none" spc="0" normalizeH="0" baseline="0" dirty="0">
                <a:ln>
                  <a:noFill/>
                </a:ln>
                <a:solidFill>
                  <a:schemeClr val="bg1"/>
                </a:solidFill>
                <a:effectLst/>
                <a:uFillTx/>
                <a:latin typeface="+mj-lt"/>
                <a:ea typeface="+mj-ea"/>
                <a:cs typeface="+mj-cs"/>
                <a:sym typeface="Arial"/>
              </a:rPr>
              <a:t>weden</a:t>
            </a:r>
          </a:p>
        </p:txBody>
      </p:sp>
      <p:sp>
        <p:nvSpPr>
          <p:cNvPr id="14" name="TextBox 13">
            <a:extLst>
              <a:ext uri="{FF2B5EF4-FFF2-40B4-BE49-F238E27FC236}">
                <a16:creationId xmlns:a16="http://schemas.microsoft.com/office/drawing/2014/main" id="{41B29580-C8A3-3A4F-8CCB-154B98F6FD71}"/>
              </a:ext>
            </a:extLst>
          </p:cNvPr>
          <p:cNvSpPr txBox="1"/>
          <p:nvPr/>
        </p:nvSpPr>
        <p:spPr>
          <a:xfrm>
            <a:off x="4571760" y="4534393"/>
            <a:ext cx="7704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Arial"/>
              </a:rPr>
              <a:t>Slovakia</a:t>
            </a:r>
          </a:p>
        </p:txBody>
      </p:sp>
      <p:sp>
        <p:nvSpPr>
          <p:cNvPr id="15" name="TextBox 14">
            <a:extLst>
              <a:ext uri="{FF2B5EF4-FFF2-40B4-BE49-F238E27FC236}">
                <a16:creationId xmlns:a16="http://schemas.microsoft.com/office/drawing/2014/main" id="{9B259490-5CB6-EC4A-85EA-1ACBBFDCC13E}"/>
              </a:ext>
            </a:extLst>
          </p:cNvPr>
          <p:cNvSpPr txBox="1"/>
          <p:nvPr/>
        </p:nvSpPr>
        <p:spPr>
          <a:xfrm>
            <a:off x="8036350" y="4586845"/>
            <a:ext cx="73994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mj-lt"/>
                <a:ea typeface="+mj-ea"/>
                <a:cs typeface="+mj-cs"/>
                <a:sym typeface="Arial"/>
              </a:rPr>
              <a:t>S</a:t>
            </a:r>
            <a:r>
              <a:rPr kumimoji="0" lang="en-US" sz="1400" b="0" i="0" u="none" strike="noStrike" cap="none" spc="0" normalizeH="0" baseline="0" dirty="0">
                <a:ln>
                  <a:noFill/>
                </a:ln>
                <a:solidFill>
                  <a:schemeClr val="bg1"/>
                </a:solidFill>
                <a:effectLst/>
                <a:uFillTx/>
                <a:latin typeface="+mj-lt"/>
                <a:ea typeface="+mj-ea"/>
                <a:cs typeface="+mj-cs"/>
                <a:sym typeface="Arial"/>
              </a:rPr>
              <a:t>weden</a:t>
            </a:r>
          </a:p>
        </p:txBody>
      </p:sp>
    </p:spTree>
    <p:extLst>
      <p:ext uri="{BB962C8B-B14F-4D97-AF65-F5344CB8AC3E}">
        <p14:creationId xmlns:p14="http://schemas.microsoft.com/office/powerpoint/2010/main" val="24084655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endParaRPr lang="it-IT"/>
          </a:p>
        </p:txBody>
      </p:sp>
      <p:sp>
        <p:nvSpPr>
          <p:cNvPr id="5" name="AutoShape 4" descr="Inline image 1"/>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normAutofit/>
          </a:bodyPr>
          <a:lstStyle/>
          <a:p>
            <a:pPr marL="0" indent="0">
              <a:buNone/>
            </a:pPr>
            <a:r>
              <a:rPr lang="it-IT" dirty="0"/>
              <a:t>z</a:t>
            </a:r>
          </a:p>
        </p:txBody>
      </p:sp>
      <p:pic>
        <p:nvPicPr>
          <p:cNvPr id="6" name="Picture 5"/>
          <p:cNvPicPr>
            <a:picLocks noChangeAspect="1"/>
          </p:cNvPicPr>
          <p:nvPr/>
        </p:nvPicPr>
        <p:blipFill>
          <a:blip r:embed="rId3"/>
          <a:stretch>
            <a:fillRect/>
          </a:stretch>
        </p:blipFill>
        <p:spPr>
          <a:xfrm>
            <a:off x="1103446" y="-27383"/>
            <a:ext cx="10695351" cy="6893772"/>
          </a:xfrm>
          <a:prstGeom prst="rect">
            <a:avLst/>
          </a:prstGeom>
        </p:spPr>
      </p:pic>
    </p:spTree>
    <p:extLst>
      <p:ext uri="{BB962C8B-B14F-4D97-AF65-F5344CB8AC3E}">
        <p14:creationId xmlns:p14="http://schemas.microsoft.com/office/powerpoint/2010/main" val="27229566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ctangle 2"/>
          <p:cNvSpPr/>
          <p:nvPr/>
        </p:nvSpPr>
        <p:spPr>
          <a:xfrm>
            <a:off x="-16701" y="-20647"/>
            <a:ext cx="12240000" cy="100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eaLnBrk="0" fontAlgn="base" hangingPunct="0">
              <a:spcBef>
                <a:spcPct val="0"/>
              </a:spcBef>
              <a:spcAft>
                <a:spcPct val="0"/>
              </a:spcAft>
            </a:pPr>
            <a:r>
              <a:rPr lang="en-GB" sz="3733" b="1" dirty="0">
                <a:solidFill>
                  <a:srgbClr val="FFFFFF"/>
                </a:solidFill>
                <a:latin typeface="Arial" charset="0"/>
              </a:rPr>
              <a:t>Stakeholder Engagement: Workshops</a:t>
            </a:r>
          </a:p>
        </p:txBody>
      </p:sp>
      <p:grpSp>
        <p:nvGrpSpPr>
          <p:cNvPr id="164" name="Group 163"/>
          <p:cNvGrpSpPr>
            <a:grpSpLocks noChangeAspect="1"/>
          </p:cNvGrpSpPr>
          <p:nvPr/>
        </p:nvGrpSpPr>
        <p:grpSpPr>
          <a:xfrm>
            <a:off x="590555" y="5915631"/>
            <a:ext cx="5759992" cy="661904"/>
            <a:chOff x="27022" y="6258069"/>
            <a:chExt cx="5192911" cy="596740"/>
          </a:xfrm>
        </p:grpSpPr>
        <p:pic>
          <p:nvPicPr>
            <p:cNvPr id="165"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934" y="6394921"/>
              <a:ext cx="971999" cy="318324"/>
            </a:xfrm>
            <a:prstGeom prst="rect">
              <a:avLst/>
            </a:prstGeom>
          </p:spPr>
        </p:pic>
        <p:pic>
          <p:nvPicPr>
            <p:cNvPr id="166" name="Picture 165" descr="Logo_master.jpg"/>
            <p:cNvPicPr>
              <a:picLocks noChangeAspect="1"/>
            </p:cNvPicPr>
            <p:nvPr/>
          </p:nvPicPr>
          <p:blipFill>
            <a:blip r:embed="rId4" cstate="print">
              <a:extLst>
                <a:ext uri="{BEBA8EAE-BF5A-486C-A8C5-ECC9F3942E4B}">
                  <a14:imgProps xmlns:a14="http://schemas.microsoft.com/office/drawing/2010/main">
                    <a14:imgLayer r:embed="rId5">
                      <a14:imgEffect>
                        <a14:backgroundRemoval t="0" b="78378" l="0" r="100000">
                          <a14:foregroundMark x1="61600" y1="40090" x2="61600" y2="40090"/>
                          <a14:foregroundMark x1="53600" y1="22072" x2="53600" y2="22072"/>
                          <a14:foregroundMark x1="37600" y1="7207" x2="37600" y2="7207"/>
                        </a14:backgroundRemoval>
                      </a14:imgEffect>
                    </a14:imgLayer>
                  </a14:imgProps>
                </a:ext>
                <a:ext uri="{28A0092B-C50C-407E-A947-70E740481C1C}">
                  <a14:useLocalDpi xmlns:a14="http://schemas.microsoft.com/office/drawing/2010/main" val="0"/>
                </a:ext>
              </a:extLst>
            </a:blip>
            <a:stretch>
              <a:fillRect/>
            </a:stretch>
          </p:blipFill>
          <p:spPr>
            <a:xfrm>
              <a:off x="2841729" y="6258069"/>
              <a:ext cx="611999" cy="542716"/>
            </a:xfrm>
            <a:prstGeom prst="rect">
              <a:avLst/>
            </a:prstGeom>
          </p:spPr>
        </p:pic>
        <p:pic>
          <p:nvPicPr>
            <p:cNvPr id="167" name="Picture 166" descr="Arco-bu:Users:tro053:alberto:ORGANISER:WEMC:000-WEMC_Projects:Copernicus:Tender_process:C3S_441:C3S_441_proposal:C3S_partners_docs:C3S_UReading:UoR-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9835" y="6408434"/>
              <a:ext cx="1080000" cy="352472"/>
            </a:xfrm>
            <a:prstGeom prst="rect">
              <a:avLst/>
            </a:prstGeom>
            <a:noFill/>
            <a:ln>
              <a:noFill/>
            </a:ln>
          </p:spPr>
        </p:pic>
        <p:pic>
          <p:nvPicPr>
            <p:cNvPr id="168" name="Image 1"/>
            <p:cNvPicPr>
              <a:picLocks noChangeAspect="1"/>
            </p:cNvPicPr>
            <p:nvPr/>
          </p:nvPicPr>
          <p:blipFill rotWithShape="1">
            <a:blip r:embed="rId7">
              <a:extLst>
                <a:ext uri="{BEBA8EAE-BF5A-486C-A8C5-ECC9F3942E4B}">
                  <a14:imgProps xmlns:a14="http://schemas.microsoft.com/office/drawing/2010/main">
                    <a14:imgLayer r:embed="rId8">
                      <a14:imgEffect>
                        <a14:backgroundRemoval t="2532" b="100000" l="2098" r="98601">
                          <a14:foregroundMark x1="37063" y1="63291" x2="37063" y2="63291"/>
                          <a14:foregroundMark x1="41958" y1="44304" x2="41958" y2="44304"/>
                          <a14:foregroundMark x1="25874" y1="36709" x2="25874" y2="36709"/>
                          <a14:foregroundMark x1="16084" y1="50633" x2="16084" y2="50633"/>
                          <a14:foregroundMark x1="18182" y1="72152" x2="18182" y2="72152"/>
                          <a14:foregroundMark x1="67133" y1="63291" x2="67133" y2="63291"/>
                          <a14:foregroundMark x1="81818" y1="48101" x2="81818" y2="48101"/>
                          <a14:foregroundMark x1="51748" y1="48101" x2="51748" y2="48101"/>
                          <a14:backgroundMark x1="56643" y1="46835" x2="56643" y2="46835"/>
                        </a14:backgroundRemoval>
                      </a14:imgEffect>
                    </a14:imgLayer>
                  </a14:imgProps>
                </a:ext>
                <a:ext uri="{28A0092B-C50C-407E-A947-70E740481C1C}">
                  <a14:useLocalDpi xmlns:a14="http://schemas.microsoft.com/office/drawing/2010/main" val="0"/>
                </a:ext>
              </a:extLst>
            </a:blip>
            <a:srcRect l="4615" t="13626" r="5857" b="13984"/>
            <a:stretch/>
          </p:blipFill>
          <p:spPr bwMode="auto">
            <a:xfrm>
              <a:off x="743465" y="6357773"/>
              <a:ext cx="972000" cy="433884"/>
            </a:xfrm>
            <a:prstGeom prst="rect">
              <a:avLst/>
            </a:prstGeom>
            <a:ln>
              <a:noFill/>
            </a:ln>
            <a:extLst>
              <a:ext uri="{53640926-AAD7-44d8-BBD7-CCE9431645EC}">
                <a14:shadowObscured xmlns="" xmlns:a14="http://schemas.microsoft.com/office/drawing/2010/main"/>
              </a:ext>
            </a:extLst>
          </p:spPr>
        </p:pic>
        <p:pic>
          <p:nvPicPr>
            <p:cNvPr id="169" name="Picture 168" descr="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2" y="6378384"/>
              <a:ext cx="756000" cy="449327"/>
            </a:xfrm>
            <a:prstGeom prst="rect">
              <a:avLst/>
            </a:prstGeom>
            <a:noFill/>
            <a:ln>
              <a:noFill/>
            </a:ln>
            <a:extLst/>
          </p:spPr>
        </p:pic>
        <p:pic>
          <p:nvPicPr>
            <p:cNvPr id="170" name="Imagen 27" descr="\\joanma\d$\docs\CREAF\MiraMon\Projectes\h2020\ConnectinGEO\artemis.png"/>
            <p:cNvPicPr>
              <a:picLocks noChangeAspect="1"/>
            </p:cNvPicPr>
            <p:nvPr userDrawn="1"/>
          </p:nvPicPr>
          <p:blipFill rotWithShape="1">
            <a:blip r:embed="rId10">
              <a:extLst>
                <a:ext uri="{28A0092B-C50C-407E-A947-70E740481C1C}">
                  <a14:useLocalDpi xmlns:a14="http://schemas.microsoft.com/office/drawing/2010/main" val="0"/>
                </a:ext>
              </a:extLst>
            </a:blip>
            <a:srcRect l="45546" t="7709" b="13152"/>
            <a:stretch/>
          </p:blipFill>
          <p:spPr bwMode="auto">
            <a:xfrm>
              <a:off x="3545613" y="6355890"/>
              <a:ext cx="648000" cy="383208"/>
            </a:xfrm>
            <a:prstGeom prst="rect">
              <a:avLst/>
            </a:prstGeom>
            <a:noFill/>
            <a:ln>
              <a:noFill/>
            </a:ln>
            <a:extLst>
              <a:ext uri="{53640926-AAD7-44d8-BBD7-CCE9431645EC}">
                <a14:shadowObscured xmlns="" xmlns:a14="http://schemas.microsoft.com/office/drawing/2010/main"/>
              </a:ext>
            </a:extLst>
          </p:spPr>
        </p:pic>
        <p:pic>
          <p:nvPicPr>
            <p:cNvPr id="171" name="Picture 170" descr="Logo_master.jpg"/>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ackgroundRemoval t="79730" b="100000" l="0" r="100000">
                          <a14:foregroundMark x1="21600" y1="92793" x2="21600" y2="92793"/>
                          <a14:foregroundMark x1="34000" y1="92793" x2="34000" y2="92793"/>
                          <a14:foregroundMark x1="46000" y1="93694" x2="46000" y2="93694"/>
                          <a14:foregroundMark x1="62800" y1="95045" x2="62800" y2="95045"/>
                          <a14:foregroundMark x1="82400" y1="94144" x2="82400" y2="94144"/>
                          <a14:foregroundMark x1="92000" y1="95495" x2="92000" y2="95495"/>
                        </a14:backgroundRemoval>
                      </a14:imgEffect>
                    </a14:imgLayer>
                  </a14:imgProps>
                </a:ext>
                <a:ext uri="{28A0092B-C50C-407E-A947-70E740481C1C}">
                  <a14:useLocalDpi xmlns:a14="http://schemas.microsoft.com/office/drawing/2010/main" val="0"/>
                </a:ext>
              </a:extLst>
            </a:blip>
            <a:srcRect t="78406"/>
            <a:stretch/>
          </p:blipFill>
          <p:spPr>
            <a:xfrm>
              <a:off x="2841729" y="6731207"/>
              <a:ext cx="645017" cy="123602"/>
            </a:xfrm>
            <a:prstGeom prst="rect">
              <a:avLst/>
            </a:prstGeom>
          </p:spPr>
        </p:pic>
      </p:grpSp>
      <p:pic>
        <p:nvPicPr>
          <p:cNvPr id="18" name="Picture 17" descr="Copernicus_ECEM_logos_60cm.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8549" y="1390161"/>
            <a:ext cx="10339699" cy="4121291"/>
          </a:xfrm>
          <a:prstGeom prst="rect">
            <a:avLst/>
          </a:prstGeom>
        </p:spPr>
      </p:pic>
    </p:spTree>
    <p:extLst>
      <p:ext uri="{BB962C8B-B14F-4D97-AF65-F5344CB8AC3E}">
        <p14:creationId xmlns:p14="http://schemas.microsoft.com/office/powerpoint/2010/main" val="3884063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Screenshot 2017-12-06 09.47.30.png" descr="Screenshot 2017-12-06 09.47.30.png"/>
          <p:cNvPicPr>
            <a:picLocks noChangeAspect="1"/>
          </p:cNvPicPr>
          <p:nvPr/>
        </p:nvPicPr>
        <p:blipFill>
          <a:blip r:embed="rId2">
            <a:extLst/>
          </a:blip>
          <a:stretch>
            <a:fillRect/>
          </a:stretch>
        </p:blipFill>
        <p:spPr>
          <a:xfrm>
            <a:off x="1404168" y="-182718"/>
            <a:ext cx="8687069" cy="6109385"/>
          </a:xfrm>
          <a:prstGeom prst="rect">
            <a:avLst/>
          </a:prstGeom>
          <a:ln w="12700">
            <a:miter lim="400000"/>
          </a:ln>
        </p:spPr>
      </p:pic>
      <p:sp>
        <p:nvSpPr>
          <p:cNvPr id="460" name="Contract led by Uni. Reading"/>
          <p:cNvSpPr txBox="1"/>
          <p:nvPr/>
        </p:nvSpPr>
        <p:spPr>
          <a:xfrm>
            <a:off x="1728252" y="6246199"/>
            <a:ext cx="4061683" cy="492436"/>
          </a:xfrm>
          <a:prstGeom prst="rect">
            <a:avLst/>
          </a:prstGeom>
          <a:ln w="12700">
            <a:miter lim="400000"/>
          </a:ln>
          <a:extLst>
            <a:ext uri="{C572A759-6A51-4108-AA02-DFA0A04FC94B}">
              <ma14:wrappingTextBoxFlag xmlns:ma14="http://schemas.microsoft.com/office/mac/drawingml/2011/main" xmlns="" val="1"/>
            </a:ext>
          </a:extLst>
        </p:spPr>
        <p:txBody>
          <a:bodyPr wrap="none" lIns="60957" tIns="60957" rIns="60957" bIns="60957">
            <a:spAutoFit/>
          </a:bodyPr>
          <a:lstStyle/>
          <a:p>
            <a:r>
              <a:rPr sz="2400"/>
              <a:t>Contract led by Uni. Reading</a:t>
            </a:r>
          </a:p>
        </p:txBody>
      </p:sp>
      <p:sp>
        <p:nvSpPr>
          <p:cNvPr id="461" name="Already ˜1400 entries !"/>
          <p:cNvSpPr txBox="1"/>
          <p:nvPr/>
        </p:nvSpPr>
        <p:spPr>
          <a:xfrm rot="1683750">
            <a:off x="1903731" y="3465703"/>
            <a:ext cx="6764744" cy="1511524"/>
          </a:xfrm>
          <a:prstGeom prst="rect">
            <a:avLst/>
          </a:prstGeom>
          <a:ln w="12700">
            <a:miter lim="400000"/>
          </a:ln>
          <a:extLst>
            <a:ext uri="{C572A759-6A51-4108-AA02-DFA0A04FC94B}">
              <ma14:wrappingTextBoxFlag xmlns:ma14="http://schemas.microsoft.com/office/mac/drawingml/2011/main" xmlns="" val="1"/>
            </a:ext>
          </a:extLst>
        </p:spPr>
        <p:txBody>
          <a:bodyPr lIns="474133" tIns="474133" rIns="474133" bIns="474133">
            <a:spAutoFit/>
          </a:bodyPr>
          <a:lstStyle>
            <a:lvl1pPr>
              <a:defRPr sz="2700" b="1">
                <a:solidFill>
                  <a:schemeClr val="accent6"/>
                </a:solidFill>
              </a:defRPr>
            </a:lvl1pPr>
          </a:lstStyle>
          <a:p>
            <a:r>
              <a:rPr sz="3600"/>
              <a:t>Already ˜1400 entries !</a:t>
            </a:r>
          </a:p>
        </p:txBody>
      </p:sp>
    </p:spTree>
    <p:extLst>
      <p:ext uri="{BB962C8B-B14F-4D97-AF65-F5344CB8AC3E}">
        <p14:creationId xmlns:p14="http://schemas.microsoft.com/office/powerpoint/2010/main" val="9162724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WICCA"/>
          <p:cNvSpPr txBox="1">
            <a:spLocks noGrp="1"/>
          </p:cNvSpPr>
          <p:nvPr>
            <p:ph type="title"/>
          </p:nvPr>
        </p:nvSpPr>
        <p:spPr>
          <a:xfrm>
            <a:off x="1156938" y="313340"/>
            <a:ext cx="10425465" cy="370056"/>
          </a:xfrm>
          <a:prstGeom prst="rect">
            <a:avLst/>
          </a:prstGeom>
        </p:spPr>
        <p:txBody>
          <a:bodyPr>
            <a:noAutofit/>
          </a:bodyPr>
          <a:lstStyle>
            <a:lvl1pPr defTabSz="365759">
              <a:defRPr sz="600"/>
            </a:lvl1pPr>
          </a:lstStyle>
          <a:p>
            <a:r>
              <a:rPr lang="en-US" sz="2133" dirty="0" err="1"/>
              <a:t>swicca.climate.copernicus.eu</a:t>
            </a:r>
            <a:r>
              <a:rPr lang="en-US" sz="2133" dirty="0"/>
              <a:t> </a:t>
            </a:r>
            <a:endParaRPr sz="2133" dirty="0"/>
          </a:p>
        </p:txBody>
      </p:sp>
      <p:sp>
        <p:nvSpPr>
          <p:cNvPr id="471" name="Contract led by SMHI"/>
          <p:cNvSpPr txBox="1"/>
          <p:nvPr/>
        </p:nvSpPr>
        <p:spPr>
          <a:xfrm>
            <a:off x="1909680" y="5449698"/>
            <a:ext cx="3765127" cy="1138767"/>
          </a:xfrm>
          <a:prstGeom prst="rect">
            <a:avLst/>
          </a:prstGeom>
          <a:ln w="12700">
            <a:miter lim="400000"/>
          </a:ln>
          <a:extLst>
            <a:ext uri="{C572A759-6A51-4108-AA02-DFA0A04FC94B}">
              <ma14:wrappingTextBoxFlag xmlns="" xmlns:ma14="http://schemas.microsoft.com/office/mac/drawingml/2011/main" val="1"/>
            </a:ext>
          </a:extLst>
        </p:spPr>
        <p:txBody>
          <a:bodyPr wrap="none" lIns="60957" tIns="60957" rIns="60957" bIns="60957">
            <a:spAutoFit/>
          </a:bodyPr>
          <a:lstStyle/>
          <a:p>
            <a:r>
              <a:rPr sz="2400" dirty="0"/>
              <a:t>Contract led by SMHI</a:t>
            </a:r>
            <a:r>
              <a:rPr lang="en-US" sz="2400" dirty="0"/>
              <a:t> </a:t>
            </a:r>
          </a:p>
          <a:p>
            <a:r>
              <a:rPr lang="en-GB" u="sng" dirty="0" err="1"/>
              <a:t>Pechlivanidis</a:t>
            </a:r>
            <a:r>
              <a:rPr lang="en-GB" u="sng" dirty="0"/>
              <a:t> et al </a:t>
            </a:r>
            <a:r>
              <a:rPr lang="en-US" u="sng" dirty="0"/>
              <a:t>EGU2018-5194  </a:t>
            </a:r>
          </a:p>
          <a:p>
            <a:endParaRPr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938" y="779978"/>
            <a:ext cx="10885928" cy="4249222"/>
          </a:xfrm>
          <a:prstGeom prst="rect">
            <a:avLst/>
          </a:prstGeom>
        </p:spPr>
      </p:pic>
      <p:pic>
        <p:nvPicPr>
          <p:cNvPr id="1025" name="Picture 1" descr="https://meetingorganizer.copernicus.org/webfiles/img/add_to_pp_star.png">
            <a:extLst>
              <a:ext uri="{FF2B5EF4-FFF2-40B4-BE49-F238E27FC236}">
                <a16:creationId xmlns:a16="http://schemas.microsoft.com/office/drawing/2014/main" id="{89EAFA95-8FBA-8947-9422-04327D02C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85" y="6239235"/>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1198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0F1A-CF79-2647-B636-700A5C89B6C3}"/>
              </a:ext>
            </a:extLst>
          </p:cNvPr>
          <p:cNvSpPr>
            <a:spLocks noGrp="1"/>
          </p:cNvSpPr>
          <p:nvPr>
            <p:ph type="title"/>
          </p:nvPr>
        </p:nvSpPr>
        <p:spPr/>
        <p:txBody>
          <a:bodyPr>
            <a:normAutofit fontScale="90000"/>
          </a:bodyPr>
          <a:lstStyle/>
          <a:p>
            <a:r>
              <a:rPr lang="en-US" dirty="0"/>
              <a:t>Water resources and drought</a:t>
            </a:r>
          </a:p>
        </p:txBody>
      </p:sp>
      <p:pic>
        <p:nvPicPr>
          <p:cNvPr id="5" name="Picture 4">
            <a:extLst>
              <a:ext uri="{FF2B5EF4-FFF2-40B4-BE49-F238E27FC236}">
                <a16:creationId xmlns:a16="http://schemas.microsoft.com/office/drawing/2014/main" id="{E618A2BC-B3EF-3D43-93D2-18A797DCAA16}"/>
              </a:ext>
            </a:extLst>
          </p:cNvPr>
          <p:cNvPicPr>
            <a:picLocks noChangeAspect="1"/>
          </p:cNvPicPr>
          <p:nvPr/>
        </p:nvPicPr>
        <p:blipFill>
          <a:blip r:embed="rId3"/>
          <a:stretch>
            <a:fillRect/>
          </a:stretch>
        </p:blipFill>
        <p:spPr>
          <a:xfrm>
            <a:off x="3249038" y="683397"/>
            <a:ext cx="8333365" cy="4346843"/>
          </a:xfrm>
          <a:prstGeom prst="rect">
            <a:avLst/>
          </a:prstGeom>
        </p:spPr>
      </p:pic>
      <p:sp>
        <p:nvSpPr>
          <p:cNvPr id="6" name="TextBox 5">
            <a:extLst>
              <a:ext uri="{FF2B5EF4-FFF2-40B4-BE49-F238E27FC236}">
                <a16:creationId xmlns:a16="http://schemas.microsoft.com/office/drawing/2014/main" id="{6952F50A-30A2-AE46-8AE8-FFDAE2A8EF67}"/>
              </a:ext>
            </a:extLst>
          </p:cNvPr>
          <p:cNvSpPr txBox="1"/>
          <p:nvPr/>
        </p:nvSpPr>
        <p:spPr>
          <a:xfrm>
            <a:off x="1662777" y="5257565"/>
            <a:ext cx="5983163"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400" dirty="0"/>
              <a:t>Using a combination of chain of models linking future climate scenarios with hydrological parameters it has been possible to produce an operational assessment of current and future conditions. The water-agriculture-energy nexus provide a good example of how climate mitigation and adaptation can be intertwined. Madrid, in the small plot faces significantly different hydrological futures depending on the mitigation strategy adopted.  </a:t>
            </a:r>
          </a:p>
        </p:txBody>
      </p:sp>
      <p:sp>
        <p:nvSpPr>
          <p:cNvPr id="3" name="TextBox 2">
            <a:extLst>
              <a:ext uri="{FF2B5EF4-FFF2-40B4-BE49-F238E27FC236}">
                <a16:creationId xmlns:a16="http://schemas.microsoft.com/office/drawing/2014/main" id="{CCBF0682-FD33-5547-BD83-7F24C1F09AA9}"/>
              </a:ext>
            </a:extLst>
          </p:cNvPr>
          <p:cNvSpPr txBox="1"/>
          <p:nvPr/>
        </p:nvSpPr>
        <p:spPr>
          <a:xfrm>
            <a:off x="7884538" y="5257566"/>
            <a:ext cx="4307463" cy="1149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GB" sz="1600" i="1" dirty="0"/>
              <a:t>Samaniego et al. Nature Climate Change </a:t>
            </a:r>
            <a:r>
              <a:rPr lang="en-GB" sz="1600" b="1" dirty="0"/>
              <a:t>volume 8</a:t>
            </a:r>
            <a:r>
              <a:rPr lang="en-GB" sz="1600" dirty="0"/>
              <a:t>, pages421–426 (2018)</a:t>
            </a:r>
          </a:p>
          <a:p>
            <a:r>
              <a:rPr lang="en-GB" sz="1600" dirty="0"/>
              <a:t>doi:10.1038/s41558-018-0138-5</a:t>
            </a:r>
          </a:p>
          <a:p>
            <a:pPr defTabSz="1219170" hangingPunct="0"/>
            <a:endParaRPr lang="en-US" sz="1867" dirty="0">
              <a:solidFill>
                <a:srgbClr val="000000"/>
              </a:solidFill>
              <a:latin typeface="+mj-lt"/>
              <a:ea typeface="+mj-ea"/>
              <a:cs typeface="+mj-cs"/>
              <a:sym typeface="Arial"/>
            </a:endParaRPr>
          </a:p>
        </p:txBody>
      </p:sp>
    </p:spTree>
    <p:extLst>
      <p:ext uri="{BB962C8B-B14F-4D97-AF65-F5344CB8AC3E}">
        <p14:creationId xmlns:p14="http://schemas.microsoft.com/office/powerpoint/2010/main" val="15835075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itle"/>
          <p:cNvSpPr txBox="1">
            <a:spLocks noGrp="1"/>
          </p:cNvSpPr>
          <p:nvPr>
            <p:ph type="title"/>
          </p:nvPr>
        </p:nvSpPr>
        <p:spPr>
          <a:prstGeom prst="rect">
            <a:avLst/>
          </a:prstGeom>
        </p:spPr>
        <p:txBody>
          <a:bodyPr>
            <a:noAutofit/>
          </a:bodyPr>
          <a:lstStyle/>
          <a:p>
            <a:pPr defTabSz="487656">
              <a:defRPr sz="720"/>
            </a:pPr>
            <a:r>
              <a:rPr lang="en-US" sz="1800" dirty="0"/>
              <a:t>Ex-post bias evaluation: what can the impact modelling tell us about the model biases?</a:t>
            </a:r>
            <a:endParaRPr sz="1800" dirty="0"/>
          </a:p>
        </p:txBody>
      </p:sp>
      <p:pic>
        <p:nvPicPr>
          <p:cNvPr id="771" name="Screenshot 2017-11-17 14.27.34.png" descr="Screenshot 2017-11-17 14.27.34.png"/>
          <p:cNvPicPr>
            <a:picLocks noChangeAspect="1"/>
          </p:cNvPicPr>
          <p:nvPr/>
        </p:nvPicPr>
        <p:blipFill>
          <a:blip r:embed="rId3">
            <a:extLst/>
          </a:blip>
          <a:stretch>
            <a:fillRect/>
          </a:stretch>
        </p:blipFill>
        <p:spPr>
          <a:xfrm>
            <a:off x="1156939" y="688531"/>
            <a:ext cx="9912257" cy="5542936"/>
          </a:xfrm>
          <a:prstGeom prst="rect">
            <a:avLst/>
          </a:prstGeom>
          <a:ln w="12700">
            <a:miter lim="400000"/>
          </a:ln>
        </p:spPr>
      </p:pic>
      <p:pic>
        <p:nvPicPr>
          <p:cNvPr id="772" name="nuts3-1990-01-25-hires.png" descr="nuts3-1990-01-25-hires.png"/>
          <p:cNvPicPr>
            <a:picLocks noChangeAspect="1"/>
          </p:cNvPicPr>
          <p:nvPr/>
        </p:nvPicPr>
        <p:blipFill>
          <a:blip r:embed="rId4">
            <a:extLst/>
          </a:blip>
          <a:stretch>
            <a:fillRect/>
          </a:stretch>
        </p:blipFill>
        <p:spPr>
          <a:xfrm>
            <a:off x="3136824" y="1031887"/>
            <a:ext cx="5918355" cy="5199580"/>
          </a:xfrm>
          <a:prstGeom prst="rect">
            <a:avLst/>
          </a:prstGeom>
          <a:ln w="12700">
            <a:miter lim="400000"/>
          </a:ln>
        </p:spPr>
      </p:pic>
    </p:spTree>
    <p:extLst>
      <p:ext uri="{BB962C8B-B14F-4D97-AF65-F5344CB8AC3E}">
        <p14:creationId xmlns:p14="http://schemas.microsoft.com/office/powerpoint/2010/main" val="85435329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72"/>
                                        </p:tgtEl>
                                        <p:attrNameLst>
                                          <p:attrName>style.visibility</p:attrName>
                                        </p:attrNameLst>
                                      </p:cBhvr>
                                      <p:to>
                                        <p:strVal val="visible"/>
                                      </p:to>
                                    </p:set>
                                    <p:animEffect transition="in" filter="dissolve">
                                      <p:cBhvr>
                                        <p:cTn id="7" dur="1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101967" y="0"/>
            <a:ext cx="11768800" cy="803600"/>
          </a:xfrm>
          <a:prstGeom prst="rect">
            <a:avLst/>
          </a:prstGeom>
        </p:spPr>
        <p:txBody>
          <a:bodyPr lIns="121900" tIns="121900" rIns="121900" bIns="121900" anchor="ctr" anchorCtr="0">
            <a:noAutofit/>
          </a:bodyPr>
          <a:lstStyle/>
          <a:p>
            <a:pPr lvl="0"/>
            <a:r>
              <a:rPr lang="en" sz="4000" dirty="0">
                <a:latin typeface="Lato"/>
                <a:ea typeface="Lato"/>
                <a:cs typeface="Lato"/>
                <a:sym typeface="Lato"/>
              </a:rPr>
              <a:t>Monthly forecasts for hydro power in France</a:t>
            </a:r>
          </a:p>
        </p:txBody>
      </p:sp>
      <p:pic>
        <p:nvPicPr>
          <p:cNvPr id="74" name="Picture 73" descr="C3S-Banner2.jpg"/>
          <p:cNvPicPr>
            <a:picLocks/>
          </p:cNvPicPr>
          <p:nvPr/>
        </p:nvPicPr>
        <p:blipFill rotWithShape="1">
          <a:blip r:embed="rId3">
            <a:extLst>
              <a:ext uri="{28A0092B-C50C-407E-A947-70E740481C1C}">
                <a14:useLocalDpi xmlns:a14="http://schemas.microsoft.com/office/drawing/2010/main" val="0"/>
              </a:ext>
            </a:extLst>
          </a:blip>
          <a:srcRect l="1385" t="20840" r="4349" b="16315"/>
          <a:stretch/>
        </p:blipFill>
        <p:spPr>
          <a:xfrm>
            <a:off x="-15255" y="2"/>
            <a:ext cx="12240000" cy="1199996"/>
          </a:xfrm>
          <a:prstGeom prst="rect">
            <a:avLst/>
          </a:prstGeom>
        </p:spPr>
      </p:pic>
      <p:pic>
        <p:nvPicPr>
          <p:cNvPr id="94" name="Picture 93" descr="1.pdf"/>
          <p:cNvPicPr>
            <a:picLocks noChangeAspect="1"/>
          </p:cNvPicPr>
          <p:nvPr/>
        </p:nvPicPr>
        <p:blipFill rotWithShape="1">
          <a:blip r:embed="rId4">
            <a:extLst>
              <a:ext uri="{28A0092B-C50C-407E-A947-70E740481C1C}">
                <a14:useLocalDpi xmlns:a14="http://schemas.microsoft.com/office/drawing/2010/main" val="0"/>
              </a:ext>
            </a:extLst>
          </a:blip>
          <a:srcRect t="1466" r="2212" b="6331"/>
          <a:stretch/>
        </p:blipFill>
        <p:spPr>
          <a:xfrm>
            <a:off x="761303" y="1850878"/>
            <a:ext cx="4867059" cy="4223999"/>
          </a:xfrm>
          <a:prstGeom prst="rect">
            <a:avLst/>
          </a:prstGeom>
        </p:spPr>
      </p:pic>
      <p:sp>
        <p:nvSpPr>
          <p:cNvPr id="95" name="Content Placeholder 2"/>
          <p:cNvSpPr txBox="1">
            <a:spLocks/>
          </p:cNvSpPr>
          <p:nvPr/>
        </p:nvSpPr>
        <p:spPr bwMode="auto">
          <a:xfrm>
            <a:off x="5628362" y="1388601"/>
            <a:ext cx="6242405" cy="1717855"/>
          </a:xfrm>
          <a:prstGeom prst="rect">
            <a:avLst/>
          </a:prstGeom>
          <a:noFill/>
          <a:ln>
            <a:noFill/>
          </a:ln>
          <a:extLs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452438" indent="-452438" algn="l" rtl="0" eaLnBrk="0" fontAlgn="base" hangingPunct="0">
              <a:spcBef>
                <a:spcPct val="20000"/>
              </a:spcBef>
              <a:spcAft>
                <a:spcPct val="0"/>
              </a:spcAft>
              <a:buClr>
                <a:srgbClr val="231F89"/>
              </a:buClr>
              <a:buFont typeface="Wingdings" charset="2"/>
              <a:buChar char="«"/>
              <a:defRPr sz="1900">
                <a:solidFill>
                  <a:srgbClr val="941333"/>
                </a:solidFill>
                <a:latin typeface="+mn-lt"/>
                <a:ea typeface="+mn-ea"/>
                <a:cs typeface="+mn-cs"/>
              </a:defRPr>
            </a:lvl1pPr>
            <a:lvl2pPr marL="804863" indent="-350838" algn="l" rtl="0" eaLnBrk="0" fontAlgn="base" hangingPunct="0">
              <a:spcBef>
                <a:spcPct val="20000"/>
              </a:spcBef>
              <a:spcAft>
                <a:spcPct val="0"/>
              </a:spcAft>
              <a:buClr>
                <a:srgbClr val="231F89"/>
              </a:buClr>
              <a:buFont typeface="Wingdings" charset="2"/>
              <a:buChar char="«"/>
              <a:defRPr>
                <a:solidFill>
                  <a:srgbClr val="941333"/>
                </a:solidFill>
                <a:latin typeface="+mn-lt"/>
              </a:defRPr>
            </a:lvl2pPr>
            <a:lvl3pPr marL="1089025" indent="-282575" algn="l" rtl="0" eaLnBrk="0" fontAlgn="base" hangingPunct="0">
              <a:spcBef>
                <a:spcPct val="20000"/>
              </a:spcBef>
              <a:spcAft>
                <a:spcPct val="0"/>
              </a:spcAft>
              <a:buClr>
                <a:srgbClr val="231F89"/>
              </a:buClr>
              <a:buFont typeface="Wingdings" charset="2"/>
              <a:buChar char="«"/>
              <a:defRPr sz="1700">
                <a:solidFill>
                  <a:srgbClr val="941333"/>
                </a:solidFill>
                <a:latin typeface="+mn-lt"/>
              </a:defRPr>
            </a:lvl3pPr>
            <a:lvl4pPr marL="1355725" indent="-265113" algn="l" rtl="0" eaLnBrk="0" fontAlgn="base" hangingPunct="0">
              <a:spcBef>
                <a:spcPct val="20000"/>
              </a:spcBef>
              <a:spcAft>
                <a:spcPct val="0"/>
              </a:spcAft>
              <a:buClr>
                <a:srgbClr val="231F89"/>
              </a:buClr>
              <a:buFont typeface="Wingdings" charset="2"/>
              <a:buChar char="«"/>
              <a:defRPr sz="1600">
                <a:solidFill>
                  <a:srgbClr val="941333"/>
                </a:solidFill>
                <a:latin typeface="+mn-lt"/>
              </a:defRPr>
            </a:lvl4pPr>
            <a:lvl5pPr marL="1582738" indent="-225425" algn="l" rtl="0" eaLnBrk="0" fontAlgn="base" hangingPunct="0">
              <a:spcBef>
                <a:spcPct val="20000"/>
              </a:spcBef>
              <a:spcAft>
                <a:spcPct val="0"/>
              </a:spcAft>
              <a:buClr>
                <a:srgbClr val="231F89"/>
              </a:buClr>
              <a:buFont typeface="Wingdings" charset="2"/>
              <a:buChar char="«"/>
              <a:defRPr sz="1500">
                <a:solidFill>
                  <a:srgbClr val="941333"/>
                </a:solidFill>
                <a:latin typeface="+mn-lt"/>
              </a:defRPr>
            </a:lvl5pPr>
            <a:lvl6pPr marL="20399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9pPr>
          </a:lstStyle>
          <a:p>
            <a:pPr marL="0" indent="0" algn="ctr" defTabSz="1219170">
              <a:spcBef>
                <a:spcPts val="0"/>
              </a:spcBef>
              <a:buNone/>
              <a:defRPr/>
            </a:pPr>
            <a:r>
              <a:rPr lang="en-US" sz="1867" kern="0" dirty="0">
                <a:latin typeface="Verdana"/>
              </a:rPr>
              <a:t>Increasing share of power supply from variable renewable energy (RE) sources. Demand variability is also increasing. </a:t>
            </a:r>
            <a:br>
              <a:rPr lang="en-US" sz="1867" kern="0" dirty="0">
                <a:latin typeface="Verdana"/>
              </a:rPr>
            </a:br>
            <a:r>
              <a:rPr lang="en-US" sz="1867" kern="0" dirty="0">
                <a:latin typeface="Verdana"/>
              </a:rPr>
              <a:t>The </a:t>
            </a:r>
            <a:r>
              <a:rPr lang="en-GB" sz="1867" kern="0" dirty="0">
                <a:latin typeface="Verdana"/>
              </a:rPr>
              <a:t>transformation is taking place against a </a:t>
            </a:r>
            <a:r>
              <a:rPr lang="en-GB" sz="1867" b="1" kern="0" dirty="0">
                <a:latin typeface="Verdana"/>
              </a:rPr>
              <a:t>variable and changing climate</a:t>
            </a:r>
            <a:r>
              <a:rPr lang="en-GB" sz="1867" kern="0" dirty="0">
                <a:latin typeface="Verdana"/>
              </a:rPr>
              <a:t>.</a:t>
            </a:r>
          </a:p>
        </p:txBody>
      </p:sp>
      <p:pic>
        <p:nvPicPr>
          <p:cNvPr id="17" name="Image 4"/>
          <p:cNvPicPr>
            <a:picLocks noChangeAspect="1"/>
          </p:cNvPicPr>
          <p:nvPr/>
        </p:nvPicPr>
        <p:blipFill>
          <a:blip r:embed="rId5"/>
          <a:stretch>
            <a:fillRect/>
          </a:stretch>
        </p:blipFill>
        <p:spPr>
          <a:xfrm>
            <a:off x="6626508" y="2974607"/>
            <a:ext cx="4417120" cy="3100269"/>
          </a:xfrm>
          <a:prstGeom prst="rect">
            <a:avLst/>
          </a:prstGeom>
        </p:spPr>
      </p:pic>
    </p:spTree>
    <p:extLst>
      <p:ext uri="{BB962C8B-B14F-4D97-AF65-F5344CB8AC3E}">
        <p14:creationId xmlns:p14="http://schemas.microsoft.com/office/powerpoint/2010/main" val="34267480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ctangle 2"/>
          <p:cNvSpPr/>
          <p:nvPr/>
        </p:nvSpPr>
        <p:spPr>
          <a:xfrm>
            <a:off x="-16701" y="-20645"/>
            <a:ext cx="12240000" cy="100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GB" sz="3733" b="1" dirty="0">
                <a:solidFill>
                  <a:srgbClr val="FFFFFF"/>
                </a:solidFill>
                <a:latin typeface="Arial" charset="0"/>
              </a:rPr>
              <a:t>Stakeholder Engagement: Workshops</a:t>
            </a:r>
          </a:p>
        </p:txBody>
      </p:sp>
      <p:grpSp>
        <p:nvGrpSpPr>
          <p:cNvPr id="164" name="Group 163"/>
          <p:cNvGrpSpPr>
            <a:grpSpLocks noChangeAspect="1"/>
          </p:cNvGrpSpPr>
          <p:nvPr/>
        </p:nvGrpSpPr>
        <p:grpSpPr>
          <a:xfrm>
            <a:off x="841076" y="6196096"/>
            <a:ext cx="5759992" cy="661904"/>
            <a:chOff x="27022" y="6258069"/>
            <a:chExt cx="5192911" cy="596740"/>
          </a:xfrm>
        </p:grpSpPr>
        <p:pic>
          <p:nvPicPr>
            <p:cNvPr id="165"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934" y="6394921"/>
              <a:ext cx="971999" cy="318324"/>
            </a:xfrm>
            <a:prstGeom prst="rect">
              <a:avLst/>
            </a:prstGeom>
          </p:spPr>
        </p:pic>
        <p:pic>
          <p:nvPicPr>
            <p:cNvPr id="166" name="Picture 165" descr="Logo_master.jpg"/>
            <p:cNvPicPr>
              <a:picLocks noChangeAspect="1"/>
            </p:cNvPicPr>
            <p:nvPr/>
          </p:nvPicPr>
          <p:blipFill>
            <a:blip r:embed="rId4" cstate="print">
              <a:extLst>
                <a:ext uri="{BEBA8EAE-BF5A-486C-A8C5-ECC9F3942E4B}">
                  <a14:imgProps xmlns:a14="http://schemas.microsoft.com/office/drawing/2010/main">
                    <a14:imgLayer r:embed="rId5">
                      <a14:imgEffect>
                        <a14:backgroundRemoval t="0" b="78378" l="0" r="100000">
                          <a14:foregroundMark x1="61600" y1="40090" x2="61600" y2="40090"/>
                          <a14:foregroundMark x1="53600" y1="22072" x2="53600" y2="22072"/>
                          <a14:foregroundMark x1="37600" y1="7207" x2="37600" y2="7207"/>
                        </a14:backgroundRemoval>
                      </a14:imgEffect>
                    </a14:imgLayer>
                  </a14:imgProps>
                </a:ext>
                <a:ext uri="{28A0092B-C50C-407E-A947-70E740481C1C}">
                  <a14:useLocalDpi xmlns:a14="http://schemas.microsoft.com/office/drawing/2010/main" val="0"/>
                </a:ext>
              </a:extLst>
            </a:blip>
            <a:stretch>
              <a:fillRect/>
            </a:stretch>
          </p:blipFill>
          <p:spPr>
            <a:xfrm>
              <a:off x="2841729" y="6258069"/>
              <a:ext cx="611999" cy="542716"/>
            </a:xfrm>
            <a:prstGeom prst="rect">
              <a:avLst/>
            </a:prstGeom>
          </p:spPr>
        </p:pic>
        <p:pic>
          <p:nvPicPr>
            <p:cNvPr id="167" name="Picture 166" descr="Arco-bu:Users:tro053:alberto:ORGANISER:WEMC:000-WEMC_Projects:Copernicus:Tender_process:C3S_441:C3S_441_proposal:C3S_partners_docs:C3S_UReading:UoR-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9835" y="6408434"/>
              <a:ext cx="1080000" cy="352472"/>
            </a:xfrm>
            <a:prstGeom prst="rect">
              <a:avLst/>
            </a:prstGeom>
            <a:noFill/>
            <a:ln>
              <a:noFill/>
            </a:ln>
          </p:spPr>
        </p:pic>
        <p:pic>
          <p:nvPicPr>
            <p:cNvPr id="168" name="Image 1"/>
            <p:cNvPicPr>
              <a:picLocks noChangeAspect="1"/>
            </p:cNvPicPr>
            <p:nvPr/>
          </p:nvPicPr>
          <p:blipFill rotWithShape="1">
            <a:blip r:embed="rId7">
              <a:extLst>
                <a:ext uri="{BEBA8EAE-BF5A-486C-A8C5-ECC9F3942E4B}">
                  <a14:imgProps xmlns:a14="http://schemas.microsoft.com/office/drawing/2010/main">
                    <a14:imgLayer r:embed="rId8">
                      <a14:imgEffect>
                        <a14:backgroundRemoval t="2532" b="100000" l="2098" r="98601">
                          <a14:foregroundMark x1="37063" y1="63291" x2="37063" y2="63291"/>
                          <a14:foregroundMark x1="41958" y1="44304" x2="41958" y2="44304"/>
                          <a14:foregroundMark x1="25874" y1="36709" x2="25874" y2="36709"/>
                          <a14:foregroundMark x1="16084" y1="50633" x2="16084" y2="50633"/>
                          <a14:foregroundMark x1="18182" y1="72152" x2="18182" y2="72152"/>
                          <a14:foregroundMark x1="67133" y1="63291" x2="67133" y2="63291"/>
                          <a14:foregroundMark x1="81818" y1="48101" x2="81818" y2="48101"/>
                          <a14:foregroundMark x1="51748" y1="48101" x2="51748" y2="48101"/>
                          <a14:backgroundMark x1="56643" y1="46835" x2="56643" y2="46835"/>
                        </a14:backgroundRemoval>
                      </a14:imgEffect>
                    </a14:imgLayer>
                  </a14:imgProps>
                </a:ext>
                <a:ext uri="{28A0092B-C50C-407E-A947-70E740481C1C}">
                  <a14:useLocalDpi xmlns:a14="http://schemas.microsoft.com/office/drawing/2010/main" val="0"/>
                </a:ext>
              </a:extLst>
            </a:blip>
            <a:srcRect l="4615" t="13626" r="5857" b="13984"/>
            <a:stretch/>
          </p:blipFill>
          <p:spPr bwMode="auto">
            <a:xfrm>
              <a:off x="743465" y="6357773"/>
              <a:ext cx="972000" cy="433884"/>
            </a:xfrm>
            <a:prstGeom prst="rect">
              <a:avLst/>
            </a:prstGeom>
            <a:ln>
              <a:noFill/>
            </a:ln>
            <a:extLst>
              <a:ext uri="{53640926-AAD7-44d8-BBD7-CCE9431645EC}">
                <a14:shadowObscured xmlns="" xmlns:a14="http://schemas.microsoft.com/office/drawing/2010/main"/>
              </a:ext>
            </a:extLst>
          </p:spPr>
        </p:pic>
        <p:pic>
          <p:nvPicPr>
            <p:cNvPr id="169" name="Picture 168" descr="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2" y="6378384"/>
              <a:ext cx="756000" cy="449327"/>
            </a:xfrm>
            <a:prstGeom prst="rect">
              <a:avLst/>
            </a:prstGeom>
            <a:noFill/>
            <a:ln>
              <a:noFill/>
            </a:ln>
            <a:extLst/>
          </p:spPr>
        </p:pic>
        <p:pic>
          <p:nvPicPr>
            <p:cNvPr id="170" name="Imagen 27" descr="\\joanma\d$\docs\CREAF\MiraMon\Projectes\h2020\ConnectinGEO\artemis.png"/>
            <p:cNvPicPr>
              <a:picLocks noChangeAspect="1"/>
            </p:cNvPicPr>
            <p:nvPr userDrawn="1"/>
          </p:nvPicPr>
          <p:blipFill rotWithShape="1">
            <a:blip r:embed="rId10">
              <a:extLst>
                <a:ext uri="{28A0092B-C50C-407E-A947-70E740481C1C}">
                  <a14:useLocalDpi xmlns:a14="http://schemas.microsoft.com/office/drawing/2010/main" val="0"/>
                </a:ext>
              </a:extLst>
            </a:blip>
            <a:srcRect l="45546" t="7709" b="13152"/>
            <a:stretch/>
          </p:blipFill>
          <p:spPr bwMode="auto">
            <a:xfrm>
              <a:off x="3545613" y="6355890"/>
              <a:ext cx="648000" cy="383208"/>
            </a:xfrm>
            <a:prstGeom prst="rect">
              <a:avLst/>
            </a:prstGeom>
            <a:noFill/>
            <a:ln>
              <a:noFill/>
            </a:ln>
            <a:extLst>
              <a:ext uri="{53640926-AAD7-44d8-BBD7-CCE9431645EC}">
                <a14:shadowObscured xmlns="" xmlns:a14="http://schemas.microsoft.com/office/drawing/2010/main"/>
              </a:ext>
            </a:extLst>
          </p:spPr>
        </p:pic>
        <p:pic>
          <p:nvPicPr>
            <p:cNvPr id="171" name="Picture 170" descr="Logo_master.jpg"/>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ackgroundRemoval t="79730" b="100000" l="0" r="100000">
                          <a14:foregroundMark x1="21600" y1="92793" x2="21600" y2="92793"/>
                          <a14:foregroundMark x1="34000" y1="92793" x2="34000" y2="92793"/>
                          <a14:foregroundMark x1="46000" y1="93694" x2="46000" y2="93694"/>
                          <a14:foregroundMark x1="62800" y1="95045" x2="62800" y2="95045"/>
                          <a14:foregroundMark x1="82400" y1="94144" x2="82400" y2="94144"/>
                          <a14:foregroundMark x1="92000" y1="95495" x2="92000" y2="95495"/>
                        </a14:backgroundRemoval>
                      </a14:imgEffect>
                    </a14:imgLayer>
                  </a14:imgProps>
                </a:ext>
                <a:ext uri="{28A0092B-C50C-407E-A947-70E740481C1C}">
                  <a14:useLocalDpi xmlns:a14="http://schemas.microsoft.com/office/drawing/2010/main" val="0"/>
                </a:ext>
              </a:extLst>
            </a:blip>
            <a:srcRect t="78406"/>
            <a:stretch/>
          </p:blipFill>
          <p:spPr>
            <a:xfrm>
              <a:off x="2841729" y="6731207"/>
              <a:ext cx="645017" cy="123602"/>
            </a:xfrm>
            <a:prstGeom prst="rect">
              <a:avLst/>
            </a:prstGeom>
          </p:spPr>
        </p:pic>
      </p:grpSp>
      <p:pic>
        <p:nvPicPr>
          <p:cNvPr id="21" name="Picture 20" descr="ECEM_1st_stakeholder_workshop_flyer_cover.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166703"/>
            <a:ext cx="2957668" cy="4320000"/>
          </a:xfrm>
          <a:prstGeom prst="rect">
            <a:avLst/>
          </a:prstGeom>
        </p:spPr>
      </p:pic>
      <p:pic>
        <p:nvPicPr>
          <p:cNvPr id="22" name="Picture 21" descr="ECEM_2nd_Stakeholder_Workshop_flyer_cover.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5904" y="1166703"/>
            <a:ext cx="2990768" cy="4320000"/>
          </a:xfrm>
          <a:prstGeom prst="rect">
            <a:avLst/>
          </a:prstGeom>
        </p:spPr>
      </p:pic>
      <p:pic>
        <p:nvPicPr>
          <p:cNvPr id="23" name="Picture 22"/>
          <p:cNvPicPr>
            <a:picLocks noChangeAspect="1"/>
          </p:cNvPicPr>
          <p:nvPr/>
        </p:nvPicPr>
        <p:blipFill rotWithShape="1">
          <a:blip r:embed="rId15">
            <a:extLst>
              <a:ext uri="{28A0092B-C50C-407E-A947-70E740481C1C}">
                <a14:useLocalDpi xmlns:a14="http://schemas.microsoft.com/office/drawing/2010/main" val="0"/>
              </a:ext>
            </a:extLst>
          </a:blip>
          <a:srcRect l="3761" t="4481" r="3926" b="5683"/>
          <a:stretch/>
        </p:blipFill>
        <p:spPr>
          <a:xfrm>
            <a:off x="5998665" y="1192028"/>
            <a:ext cx="3133505" cy="4320000"/>
          </a:xfrm>
          <a:prstGeom prst="rect">
            <a:avLst/>
          </a:prstGeom>
        </p:spPr>
      </p:pic>
      <p:pic>
        <p:nvPicPr>
          <p:cNvPr id="24" name="Picture 23"/>
          <p:cNvPicPr>
            <a:picLocks noChangeAspect="1"/>
          </p:cNvPicPr>
          <p:nvPr/>
        </p:nvPicPr>
        <p:blipFill rotWithShape="1">
          <a:blip r:embed="rId16">
            <a:extLst>
              <a:ext uri="{28A0092B-C50C-407E-A947-70E740481C1C}">
                <a14:useLocalDpi xmlns:a14="http://schemas.microsoft.com/office/drawing/2010/main" val="0"/>
              </a:ext>
            </a:extLst>
          </a:blip>
          <a:srcRect l="4193" t="4115" r="4105" b="4504"/>
          <a:stretch/>
        </p:blipFill>
        <p:spPr>
          <a:xfrm>
            <a:off x="9113063" y="1169519"/>
            <a:ext cx="3060103" cy="4320000"/>
          </a:xfrm>
          <a:prstGeom prst="rect">
            <a:avLst/>
          </a:prstGeom>
        </p:spPr>
      </p:pic>
      <p:pic>
        <p:nvPicPr>
          <p:cNvPr id="17" name="Picture 16" descr="IMG_20160628_105724.jpg"/>
          <p:cNvPicPr>
            <a:picLocks noChangeAspect="1"/>
          </p:cNvPicPr>
          <p:nvPr/>
        </p:nvPicPr>
        <p:blipFill rotWithShape="1">
          <a:blip r:embed="rId17">
            <a:extLst>
              <a:ext uri="{28A0092B-C50C-407E-A947-70E740481C1C}">
                <a14:useLocalDpi xmlns:a14="http://schemas.microsoft.com/office/drawing/2010/main" val="0"/>
              </a:ext>
            </a:extLst>
          </a:blip>
          <a:srcRect t="33646"/>
          <a:stretch/>
        </p:blipFill>
        <p:spPr>
          <a:xfrm>
            <a:off x="3135833" y="3206663"/>
            <a:ext cx="2227200" cy="1108381"/>
          </a:xfrm>
          <a:prstGeom prst="rect">
            <a:avLst/>
          </a:prstGeom>
        </p:spPr>
      </p:pic>
      <p:pic>
        <p:nvPicPr>
          <p:cNvPr id="20" name="Picture 19" descr="../../ECEM_WP1/SH_WS_3_2017/000-SH_WS_3_2017_Photos/IMG_20170222_154733.jpg"/>
          <p:cNvPicPr>
            <a:picLocks noChangeAspect="1"/>
          </p:cNvPicPr>
          <p:nvPr/>
        </p:nvPicPr>
        <p:blipFill rotWithShape="1">
          <a:blip r:embed="rId18">
            <a:alphaModFix/>
            <a:extLst>
              <a:ext uri="{28A0092B-C50C-407E-A947-70E740481C1C}">
                <a14:useLocalDpi xmlns:a14="http://schemas.microsoft.com/office/drawing/2010/main" val="0"/>
              </a:ext>
            </a:extLst>
          </a:blip>
          <a:srcRect t="19280" b="14297"/>
          <a:stretch/>
        </p:blipFill>
        <p:spPr bwMode="auto">
          <a:xfrm>
            <a:off x="6967705" y="1192028"/>
            <a:ext cx="2099964" cy="1045061"/>
          </a:xfrm>
          <a:prstGeom prst="rect">
            <a:avLst/>
          </a:prstGeom>
          <a:noFill/>
          <a:ln>
            <a:noFill/>
          </a:ln>
        </p:spPr>
      </p:pic>
      <p:pic>
        <p:nvPicPr>
          <p:cNvPr id="18" name="banner_synthesis.jpg" descr="banner_synthesis.jpg">
            <a:extLst>
              <a:ext uri="{FF2B5EF4-FFF2-40B4-BE49-F238E27FC236}">
                <a16:creationId xmlns:a16="http://schemas.microsoft.com/office/drawing/2014/main" id="{6B4DD75B-F854-8540-8D88-F320781C7F7C}"/>
              </a:ext>
            </a:extLst>
          </p:cNvPr>
          <p:cNvPicPr>
            <a:picLocks noChangeAspect="1"/>
          </p:cNvPicPr>
          <p:nvPr/>
        </p:nvPicPr>
        <p:blipFill>
          <a:blip r:embed="rId19">
            <a:extLst/>
          </a:blip>
          <a:stretch>
            <a:fillRect/>
          </a:stretch>
        </p:blipFill>
        <p:spPr>
          <a:xfrm>
            <a:off x="-195965" y="1043548"/>
            <a:ext cx="7188272" cy="4031261"/>
          </a:xfrm>
          <a:prstGeom prst="rect">
            <a:avLst/>
          </a:prstGeom>
          <a:ln w="12700">
            <a:miter lim="400000"/>
          </a:ln>
        </p:spPr>
      </p:pic>
      <p:pic>
        <p:nvPicPr>
          <p:cNvPr id="4" name="Picture 3">
            <a:extLst>
              <a:ext uri="{FF2B5EF4-FFF2-40B4-BE49-F238E27FC236}">
                <a16:creationId xmlns:a16="http://schemas.microsoft.com/office/drawing/2014/main" id="{61ACD9C5-FBE1-2142-98B6-79046E4B7F88}"/>
              </a:ext>
            </a:extLst>
          </p:cNvPr>
          <p:cNvPicPr>
            <a:picLocks noChangeAspect="1"/>
          </p:cNvPicPr>
          <p:nvPr/>
        </p:nvPicPr>
        <p:blipFill>
          <a:blip r:embed="rId20"/>
          <a:stretch>
            <a:fillRect/>
          </a:stretch>
        </p:blipFill>
        <p:spPr>
          <a:xfrm>
            <a:off x="6701930" y="987355"/>
            <a:ext cx="5444235" cy="3625945"/>
          </a:xfrm>
          <a:prstGeom prst="rect">
            <a:avLst/>
          </a:prstGeom>
        </p:spPr>
      </p:pic>
    </p:spTree>
    <p:extLst>
      <p:ext uri="{BB962C8B-B14F-4D97-AF65-F5344CB8AC3E}">
        <p14:creationId xmlns:p14="http://schemas.microsoft.com/office/powerpoint/2010/main" val="37219043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50FC-0370-E544-88DC-5CEB4745ED58}"/>
              </a:ext>
            </a:extLst>
          </p:cNvPr>
          <p:cNvSpPr>
            <a:spLocks noGrp="1"/>
          </p:cNvSpPr>
          <p:nvPr>
            <p:ph type="title"/>
          </p:nvPr>
        </p:nvSpPr>
        <p:spPr/>
        <p:txBody>
          <a:bodyPr>
            <a:normAutofit fontScale="90000"/>
          </a:bodyPr>
          <a:lstStyle/>
          <a:p>
            <a:r>
              <a:rPr lang="en-US" dirty="0"/>
              <a:t>Energy projections</a:t>
            </a:r>
          </a:p>
        </p:txBody>
      </p:sp>
      <p:pic>
        <p:nvPicPr>
          <p:cNvPr id="4" name="Picture 3">
            <a:extLst>
              <a:ext uri="{FF2B5EF4-FFF2-40B4-BE49-F238E27FC236}">
                <a16:creationId xmlns:a16="http://schemas.microsoft.com/office/drawing/2014/main" id="{AEB5197F-A918-6D41-A94C-1A1EAB834A64}"/>
              </a:ext>
            </a:extLst>
          </p:cNvPr>
          <p:cNvPicPr>
            <a:picLocks noChangeAspect="1"/>
          </p:cNvPicPr>
          <p:nvPr/>
        </p:nvPicPr>
        <p:blipFill>
          <a:blip r:embed="rId3"/>
          <a:stretch>
            <a:fillRect/>
          </a:stretch>
        </p:blipFill>
        <p:spPr>
          <a:xfrm>
            <a:off x="4671126" y="683397"/>
            <a:ext cx="6911279" cy="3694051"/>
          </a:xfrm>
          <a:prstGeom prst="rect">
            <a:avLst/>
          </a:prstGeom>
        </p:spPr>
      </p:pic>
      <p:pic>
        <p:nvPicPr>
          <p:cNvPr id="5" name="Picture 3" descr="Picture 3">
            <a:extLst>
              <a:ext uri="{FF2B5EF4-FFF2-40B4-BE49-F238E27FC236}">
                <a16:creationId xmlns:a16="http://schemas.microsoft.com/office/drawing/2014/main" id="{F2AF291B-C91E-0D4E-9E38-FBF106379EBD}"/>
              </a:ext>
            </a:extLst>
          </p:cNvPr>
          <p:cNvPicPr>
            <a:picLocks noChangeAspect="1"/>
          </p:cNvPicPr>
          <p:nvPr/>
        </p:nvPicPr>
        <p:blipFill>
          <a:blip r:embed="rId4">
            <a:extLst/>
          </a:blip>
          <a:stretch>
            <a:fillRect/>
          </a:stretch>
        </p:blipFill>
        <p:spPr>
          <a:xfrm>
            <a:off x="654263" y="2914778"/>
            <a:ext cx="7757653" cy="3943223"/>
          </a:xfrm>
          <a:prstGeom prst="rect">
            <a:avLst/>
          </a:prstGeom>
          <a:ln w="12700">
            <a:miter lim="400000"/>
          </a:ln>
        </p:spPr>
      </p:pic>
      <p:sp>
        <p:nvSpPr>
          <p:cNvPr id="3" name="TextBox 2">
            <a:extLst>
              <a:ext uri="{FF2B5EF4-FFF2-40B4-BE49-F238E27FC236}">
                <a16:creationId xmlns:a16="http://schemas.microsoft.com/office/drawing/2014/main" id="{5412B82E-4B64-0D4F-909F-372EAEFE7E28}"/>
              </a:ext>
            </a:extLst>
          </p:cNvPr>
          <p:cNvSpPr txBox="1"/>
          <p:nvPr/>
        </p:nvSpPr>
        <p:spPr>
          <a:xfrm>
            <a:off x="1156939" y="998870"/>
            <a:ext cx="3376151"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400" dirty="0"/>
              <a:t>Integrating climate and energy scenarios to learn how well prepared our infrastructure is to cope with the climate of the future. Will the renewable dominated energy mix of the future able to cope with the expected change in the energy demand profile?</a:t>
            </a:r>
          </a:p>
        </p:txBody>
      </p:sp>
      <p:sp>
        <p:nvSpPr>
          <p:cNvPr id="6" name="TextBox 5">
            <a:extLst>
              <a:ext uri="{FF2B5EF4-FFF2-40B4-BE49-F238E27FC236}">
                <a16:creationId xmlns:a16="http://schemas.microsoft.com/office/drawing/2014/main" id="{3195959A-91CD-9844-BCAF-3FDC21BA6D7D}"/>
              </a:ext>
            </a:extLst>
          </p:cNvPr>
          <p:cNvSpPr txBox="1"/>
          <p:nvPr/>
        </p:nvSpPr>
        <p:spPr>
          <a:xfrm>
            <a:off x="8815850" y="4575407"/>
            <a:ext cx="337615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400" dirty="0"/>
              <a:t>Using a combination of historical data, reanalysis, seasonal predictions and climate projections the SIS contracts demonstrated how will be possible to address some of these questions through the CDS.</a:t>
            </a:r>
          </a:p>
        </p:txBody>
      </p:sp>
      <p:sp>
        <p:nvSpPr>
          <p:cNvPr id="7" name="TextBox 6">
            <a:extLst>
              <a:ext uri="{FF2B5EF4-FFF2-40B4-BE49-F238E27FC236}">
                <a16:creationId xmlns:a16="http://schemas.microsoft.com/office/drawing/2014/main" id="{C46FDBA2-CEF9-8F43-B4BF-D4C5E46DA83A}"/>
              </a:ext>
            </a:extLst>
          </p:cNvPr>
          <p:cNvSpPr txBox="1"/>
          <p:nvPr/>
        </p:nvSpPr>
        <p:spPr>
          <a:xfrm>
            <a:off x="2509736" y="6454941"/>
            <a:ext cx="259269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a:r>
              <a:rPr lang="en-US" sz="1400" dirty="0"/>
              <a:t>Contract led by A. </a:t>
            </a:r>
            <a:r>
              <a:rPr lang="en-US" sz="1400" dirty="0" err="1"/>
              <a:t>Troccoli</a:t>
            </a:r>
            <a:r>
              <a:rPr lang="en-US" sz="1400" dirty="0"/>
              <a:t> UEA</a:t>
            </a:r>
          </a:p>
        </p:txBody>
      </p:sp>
    </p:spTree>
    <p:extLst>
      <p:ext uri="{BB962C8B-B14F-4D97-AF65-F5344CB8AC3E}">
        <p14:creationId xmlns:p14="http://schemas.microsoft.com/office/powerpoint/2010/main" val="11796731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ctangle 2"/>
          <p:cNvSpPr/>
          <p:nvPr/>
        </p:nvSpPr>
        <p:spPr>
          <a:xfrm>
            <a:off x="-16701" y="-20645"/>
            <a:ext cx="12240000" cy="100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GB" sz="3733" b="1" dirty="0">
                <a:solidFill>
                  <a:srgbClr val="FFFFFF"/>
                </a:solidFill>
                <a:latin typeface="Arial" charset="0"/>
              </a:rPr>
              <a:t>Historical monthly generation</a:t>
            </a:r>
          </a:p>
        </p:txBody>
      </p:sp>
      <p:grpSp>
        <p:nvGrpSpPr>
          <p:cNvPr id="164" name="Group 163"/>
          <p:cNvGrpSpPr>
            <a:grpSpLocks noChangeAspect="1"/>
          </p:cNvGrpSpPr>
          <p:nvPr/>
        </p:nvGrpSpPr>
        <p:grpSpPr>
          <a:xfrm>
            <a:off x="623957" y="6117813"/>
            <a:ext cx="5759992" cy="661904"/>
            <a:chOff x="27022" y="6258069"/>
            <a:chExt cx="5192911" cy="596740"/>
          </a:xfrm>
        </p:grpSpPr>
        <p:pic>
          <p:nvPicPr>
            <p:cNvPr id="165"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934" y="6394921"/>
              <a:ext cx="971999" cy="318324"/>
            </a:xfrm>
            <a:prstGeom prst="rect">
              <a:avLst/>
            </a:prstGeom>
          </p:spPr>
        </p:pic>
        <p:pic>
          <p:nvPicPr>
            <p:cNvPr id="166" name="Picture 165" descr="Logo_master.jpg"/>
            <p:cNvPicPr>
              <a:picLocks noChangeAspect="1"/>
            </p:cNvPicPr>
            <p:nvPr/>
          </p:nvPicPr>
          <p:blipFill>
            <a:blip r:embed="rId4" cstate="print">
              <a:extLst>
                <a:ext uri="{BEBA8EAE-BF5A-486C-A8C5-ECC9F3942E4B}">
                  <a14:imgProps xmlns:a14="http://schemas.microsoft.com/office/drawing/2010/main">
                    <a14:imgLayer r:embed="rId5">
                      <a14:imgEffect>
                        <a14:backgroundRemoval t="0" b="78378" l="0" r="100000">
                          <a14:foregroundMark x1="61600" y1="40090" x2="61600" y2="40090"/>
                          <a14:foregroundMark x1="53600" y1="22072" x2="53600" y2="22072"/>
                          <a14:foregroundMark x1="37600" y1="7207" x2="37600" y2="7207"/>
                        </a14:backgroundRemoval>
                      </a14:imgEffect>
                    </a14:imgLayer>
                  </a14:imgProps>
                </a:ext>
                <a:ext uri="{28A0092B-C50C-407E-A947-70E740481C1C}">
                  <a14:useLocalDpi xmlns:a14="http://schemas.microsoft.com/office/drawing/2010/main" val="0"/>
                </a:ext>
              </a:extLst>
            </a:blip>
            <a:stretch>
              <a:fillRect/>
            </a:stretch>
          </p:blipFill>
          <p:spPr>
            <a:xfrm>
              <a:off x="2841729" y="6258069"/>
              <a:ext cx="611999" cy="542716"/>
            </a:xfrm>
            <a:prstGeom prst="rect">
              <a:avLst/>
            </a:prstGeom>
          </p:spPr>
        </p:pic>
        <p:pic>
          <p:nvPicPr>
            <p:cNvPr id="167" name="Picture 166" descr="Arco-bu:Users:tro053:alberto:ORGANISER:WEMC:000-WEMC_Projects:Copernicus:Tender_process:C3S_441:C3S_441_proposal:C3S_partners_docs:C3S_UReading:UoR-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9835" y="6408434"/>
              <a:ext cx="1080000" cy="352472"/>
            </a:xfrm>
            <a:prstGeom prst="rect">
              <a:avLst/>
            </a:prstGeom>
            <a:noFill/>
            <a:ln>
              <a:noFill/>
            </a:ln>
          </p:spPr>
        </p:pic>
        <p:pic>
          <p:nvPicPr>
            <p:cNvPr id="168" name="Image 1"/>
            <p:cNvPicPr>
              <a:picLocks noChangeAspect="1"/>
            </p:cNvPicPr>
            <p:nvPr/>
          </p:nvPicPr>
          <p:blipFill rotWithShape="1">
            <a:blip r:embed="rId7">
              <a:extLst>
                <a:ext uri="{BEBA8EAE-BF5A-486C-A8C5-ECC9F3942E4B}">
                  <a14:imgProps xmlns:a14="http://schemas.microsoft.com/office/drawing/2010/main">
                    <a14:imgLayer r:embed="rId8">
                      <a14:imgEffect>
                        <a14:backgroundRemoval t="2532" b="100000" l="2098" r="98601">
                          <a14:foregroundMark x1="37063" y1="63291" x2="37063" y2="63291"/>
                          <a14:foregroundMark x1="41958" y1="44304" x2="41958" y2="44304"/>
                          <a14:foregroundMark x1="25874" y1="36709" x2="25874" y2="36709"/>
                          <a14:foregroundMark x1="16084" y1="50633" x2="16084" y2="50633"/>
                          <a14:foregroundMark x1="18182" y1="72152" x2="18182" y2="72152"/>
                          <a14:foregroundMark x1="67133" y1="63291" x2="67133" y2="63291"/>
                          <a14:foregroundMark x1="81818" y1="48101" x2="81818" y2="48101"/>
                          <a14:foregroundMark x1="51748" y1="48101" x2="51748" y2="48101"/>
                          <a14:backgroundMark x1="56643" y1="46835" x2="56643" y2="46835"/>
                        </a14:backgroundRemoval>
                      </a14:imgEffect>
                    </a14:imgLayer>
                  </a14:imgProps>
                </a:ext>
                <a:ext uri="{28A0092B-C50C-407E-A947-70E740481C1C}">
                  <a14:useLocalDpi xmlns:a14="http://schemas.microsoft.com/office/drawing/2010/main" val="0"/>
                </a:ext>
              </a:extLst>
            </a:blip>
            <a:srcRect l="4615" t="13626" r="5857" b="13984"/>
            <a:stretch/>
          </p:blipFill>
          <p:spPr bwMode="auto">
            <a:xfrm>
              <a:off x="743465" y="6357773"/>
              <a:ext cx="972000" cy="433884"/>
            </a:xfrm>
            <a:prstGeom prst="rect">
              <a:avLst/>
            </a:prstGeom>
            <a:ln>
              <a:noFill/>
            </a:ln>
            <a:extLst>
              <a:ext uri="{53640926-AAD7-44d8-BBD7-CCE9431645EC}">
                <a14:shadowObscured xmlns="" xmlns:a14="http://schemas.microsoft.com/office/drawing/2010/main"/>
              </a:ext>
            </a:extLst>
          </p:spPr>
        </p:pic>
        <p:pic>
          <p:nvPicPr>
            <p:cNvPr id="169" name="Picture 168" descr="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2" y="6378384"/>
              <a:ext cx="756000" cy="449327"/>
            </a:xfrm>
            <a:prstGeom prst="rect">
              <a:avLst/>
            </a:prstGeom>
            <a:noFill/>
            <a:ln>
              <a:noFill/>
            </a:ln>
            <a:extLst/>
          </p:spPr>
        </p:pic>
        <p:pic>
          <p:nvPicPr>
            <p:cNvPr id="170" name="Imagen 27" descr="\\joanma\d$\docs\CREAF\MiraMon\Projectes\h2020\ConnectinGEO\artemis.png"/>
            <p:cNvPicPr>
              <a:picLocks noChangeAspect="1"/>
            </p:cNvPicPr>
            <p:nvPr userDrawn="1"/>
          </p:nvPicPr>
          <p:blipFill rotWithShape="1">
            <a:blip r:embed="rId10">
              <a:extLst>
                <a:ext uri="{28A0092B-C50C-407E-A947-70E740481C1C}">
                  <a14:useLocalDpi xmlns:a14="http://schemas.microsoft.com/office/drawing/2010/main" val="0"/>
                </a:ext>
              </a:extLst>
            </a:blip>
            <a:srcRect l="45546" t="7709" b="13152"/>
            <a:stretch/>
          </p:blipFill>
          <p:spPr bwMode="auto">
            <a:xfrm>
              <a:off x="3545613" y="6355890"/>
              <a:ext cx="648000" cy="383208"/>
            </a:xfrm>
            <a:prstGeom prst="rect">
              <a:avLst/>
            </a:prstGeom>
            <a:noFill/>
            <a:ln>
              <a:noFill/>
            </a:ln>
            <a:extLst>
              <a:ext uri="{53640926-AAD7-44d8-BBD7-CCE9431645EC}">
                <a14:shadowObscured xmlns="" xmlns:a14="http://schemas.microsoft.com/office/drawing/2010/main"/>
              </a:ext>
            </a:extLst>
          </p:spPr>
        </p:pic>
        <p:pic>
          <p:nvPicPr>
            <p:cNvPr id="171" name="Picture 170" descr="Logo_master.jpg"/>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ackgroundRemoval t="79730" b="100000" l="0" r="100000">
                          <a14:foregroundMark x1="21600" y1="92793" x2="21600" y2="92793"/>
                          <a14:foregroundMark x1="34000" y1="92793" x2="34000" y2="92793"/>
                          <a14:foregroundMark x1="46000" y1="93694" x2="46000" y2="93694"/>
                          <a14:foregroundMark x1="62800" y1="95045" x2="62800" y2="95045"/>
                          <a14:foregroundMark x1="82400" y1="94144" x2="82400" y2="94144"/>
                          <a14:foregroundMark x1="92000" y1="95495" x2="92000" y2="95495"/>
                        </a14:backgroundRemoval>
                      </a14:imgEffect>
                    </a14:imgLayer>
                  </a14:imgProps>
                </a:ext>
                <a:ext uri="{28A0092B-C50C-407E-A947-70E740481C1C}">
                  <a14:useLocalDpi xmlns:a14="http://schemas.microsoft.com/office/drawing/2010/main" val="0"/>
                </a:ext>
              </a:extLst>
            </a:blip>
            <a:srcRect t="78406"/>
            <a:stretch/>
          </p:blipFill>
          <p:spPr>
            <a:xfrm>
              <a:off x="2841729" y="6731207"/>
              <a:ext cx="645017" cy="123602"/>
            </a:xfrm>
            <a:prstGeom prst="rect">
              <a:avLst/>
            </a:prstGeom>
          </p:spPr>
        </p:pic>
      </p:grpSp>
      <p:sp>
        <p:nvSpPr>
          <p:cNvPr id="19" name="Content Placeholder 2"/>
          <p:cNvSpPr txBox="1">
            <a:spLocks/>
          </p:cNvSpPr>
          <p:nvPr/>
        </p:nvSpPr>
        <p:spPr bwMode="auto">
          <a:xfrm>
            <a:off x="46017" y="4474312"/>
            <a:ext cx="12020184" cy="1111736"/>
          </a:xfrm>
          <a:prstGeom prst="rect">
            <a:avLst/>
          </a:prstGeom>
          <a:noFill/>
          <a:ln>
            <a:solidFill>
              <a:srgbClr val="000000"/>
            </a:solid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2438" indent="-452438" algn="l" rtl="0" eaLnBrk="0" fontAlgn="base" hangingPunct="0">
              <a:spcBef>
                <a:spcPct val="20000"/>
              </a:spcBef>
              <a:spcAft>
                <a:spcPct val="0"/>
              </a:spcAft>
              <a:buClr>
                <a:srgbClr val="231F89"/>
              </a:buClr>
              <a:buFont typeface="Wingdings" charset="2"/>
              <a:buChar char="«"/>
              <a:defRPr sz="1900">
                <a:solidFill>
                  <a:srgbClr val="941333"/>
                </a:solidFill>
                <a:latin typeface="+mn-lt"/>
                <a:ea typeface="+mn-ea"/>
                <a:cs typeface="+mn-cs"/>
              </a:defRPr>
            </a:lvl1pPr>
            <a:lvl2pPr marL="804863" indent="-350838" algn="l" rtl="0" eaLnBrk="0" fontAlgn="base" hangingPunct="0">
              <a:spcBef>
                <a:spcPct val="20000"/>
              </a:spcBef>
              <a:spcAft>
                <a:spcPct val="0"/>
              </a:spcAft>
              <a:buClr>
                <a:srgbClr val="231F89"/>
              </a:buClr>
              <a:buFont typeface="Wingdings" charset="2"/>
              <a:buChar char="«"/>
              <a:defRPr>
                <a:solidFill>
                  <a:srgbClr val="941333"/>
                </a:solidFill>
                <a:latin typeface="+mn-lt"/>
              </a:defRPr>
            </a:lvl2pPr>
            <a:lvl3pPr marL="1089025" indent="-282575" algn="l" rtl="0" eaLnBrk="0" fontAlgn="base" hangingPunct="0">
              <a:spcBef>
                <a:spcPct val="20000"/>
              </a:spcBef>
              <a:spcAft>
                <a:spcPct val="0"/>
              </a:spcAft>
              <a:buClr>
                <a:srgbClr val="231F89"/>
              </a:buClr>
              <a:buFont typeface="Wingdings" charset="2"/>
              <a:buChar char="«"/>
              <a:defRPr sz="1700">
                <a:solidFill>
                  <a:srgbClr val="941333"/>
                </a:solidFill>
                <a:latin typeface="+mn-lt"/>
              </a:defRPr>
            </a:lvl3pPr>
            <a:lvl4pPr marL="1355725" indent="-265113" algn="l" rtl="0" eaLnBrk="0" fontAlgn="base" hangingPunct="0">
              <a:spcBef>
                <a:spcPct val="20000"/>
              </a:spcBef>
              <a:spcAft>
                <a:spcPct val="0"/>
              </a:spcAft>
              <a:buClr>
                <a:srgbClr val="231F89"/>
              </a:buClr>
              <a:buFont typeface="Wingdings" charset="2"/>
              <a:buChar char="«"/>
              <a:defRPr sz="1600">
                <a:solidFill>
                  <a:srgbClr val="941333"/>
                </a:solidFill>
                <a:latin typeface="+mn-lt"/>
              </a:defRPr>
            </a:lvl4pPr>
            <a:lvl5pPr marL="1582738" indent="-225425" algn="l" rtl="0" eaLnBrk="0" fontAlgn="base" hangingPunct="0">
              <a:spcBef>
                <a:spcPct val="20000"/>
              </a:spcBef>
              <a:spcAft>
                <a:spcPct val="0"/>
              </a:spcAft>
              <a:buClr>
                <a:srgbClr val="231F89"/>
              </a:buClr>
              <a:buFont typeface="Wingdings" charset="2"/>
              <a:buChar char="«"/>
              <a:defRPr sz="1500">
                <a:solidFill>
                  <a:srgbClr val="941333"/>
                </a:solidFill>
                <a:latin typeface="+mn-lt"/>
              </a:defRPr>
            </a:lvl5pPr>
            <a:lvl6pPr marL="20399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500">
                <a:solidFill>
                  <a:srgbClr val="00468C"/>
                </a:solidFill>
                <a:latin typeface="+mn-lt"/>
              </a:defRPr>
            </a:lvl9pPr>
          </a:lstStyle>
          <a:p>
            <a:pPr marL="507238" indent="-411240" defTabSz="1219170">
              <a:buClr>
                <a:srgbClr val="00468C"/>
              </a:buClr>
              <a:defRPr/>
            </a:pPr>
            <a:r>
              <a:rPr lang="fr-FR" altLang="en-US" sz="1867" kern="0" dirty="0" err="1">
                <a:latin typeface="Verdana"/>
                <a:ea typeface=""/>
                <a:cs typeface=""/>
              </a:rPr>
              <a:t>Statistical</a:t>
            </a:r>
            <a:r>
              <a:rPr lang="fr-FR" altLang="en-US" sz="1867" kern="0" dirty="0">
                <a:latin typeface="Verdana"/>
                <a:ea typeface=""/>
                <a:cs typeface=""/>
              </a:rPr>
              <a:t> </a:t>
            </a:r>
            <a:r>
              <a:rPr lang="fr-FR" altLang="en-US" sz="1867" kern="0" dirty="0" err="1">
                <a:latin typeface="Verdana"/>
                <a:ea typeface=""/>
                <a:cs typeface=""/>
              </a:rPr>
              <a:t>models</a:t>
            </a:r>
            <a:r>
              <a:rPr lang="fr-FR" altLang="en-US" sz="1867" kern="0" dirty="0">
                <a:latin typeface="Verdana"/>
                <a:ea typeface=""/>
                <a:cs typeface=""/>
              </a:rPr>
              <a:t>: no </a:t>
            </a:r>
            <a:r>
              <a:rPr lang="fr-FR" altLang="en-US" sz="1867" kern="0" dirty="0" err="1">
                <a:latin typeface="Verdana"/>
                <a:ea typeface=""/>
                <a:cs typeface=""/>
              </a:rPr>
              <a:t>big</a:t>
            </a:r>
            <a:r>
              <a:rPr lang="fr-FR" altLang="en-US" sz="1867" kern="0" dirty="0">
                <a:latin typeface="Verdana"/>
                <a:ea typeface=""/>
                <a:cs typeface=""/>
              </a:rPr>
              <a:t> </a:t>
            </a:r>
            <a:r>
              <a:rPr lang="fr-FR" altLang="en-US" sz="1867" kern="0" dirty="0" err="1">
                <a:latin typeface="Verdana"/>
                <a:ea typeface=""/>
                <a:cs typeface=""/>
              </a:rPr>
              <a:t>differences</a:t>
            </a:r>
            <a:r>
              <a:rPr lang="fr-FR" altLang="en-US" sz="1867" kern="0" dirty="0">
                <a:latin typeface="Verdana"/>
                <a:ea typeface=""/>
                <a:cs typeface=""/>
              </a:rPr>
              <a:t> </a:t>
            </a:r>
            <a:r>
              <a:rPr lang="fr-FR" altLang="en-US" sz="1867" kern="0" dirty="0" err="1">
                <a:latin typeface="Verdana"/>
                <a:ea typeface=""/>
                <a:cs typeface=""/>
              </a:rPr>
              <a:t>between</a:t>
            </a:r>
            <a:r>
              <a:rPr lang="fr-FR" altLang="en-US" sz="1867" kern="0" dirty="0">
                <a:latin typeface="Verdana"/>
                <a:ea typeface=""/>
                <a:cs typeface=""/>
              </a:rPr>
              <a:t> </a:t>
            </a:r>
            <a:r>
              <a:rPr lang="fr-FR" altLang="en-US" sz="1867" kern="0" dirty="0" err="1">
                <a:latin typeface="Verdana"/>
                <a:ea typeface=""/>
                <a:cs typeface=""/>
              </a:rPr>
              <a:t>different</a:t>
            </a:r>
            <a:r>
              <a:rPr lang="fr-FR" altLang="en-US" sz="1867" kern="0" dirty="0">
                <a:latin typeface="Verdana"/>
                <a:ea typeface=""/>
                <a:cs typeface=""/>
              </a:rPr>
              <a:t> </a:t>
            </a:r>
            <a:r>
              <a:rPr lang="fr-FR" altLang="en-US" sz="1867" kern="0" dirty="0" err="1">
                <a:latin typeface="Verdana"/>
                <a:ea typeface=""/>
                <a:cs typeface=""/>
              </a:rPr>
              <a:t>models</a:t>
            </a:r>
            <a:r>
              <a:rPr lang="fr-FR" altLang="en-US" sz="1867" kern="0" dirty="0">
                <a:latin typeface="Verdana"/>
                <a:ea typeface=""/>
                <a:cs typeface=""/>
              </a:rPr>
              <a:t> (MLR, SVR, GAM, </a:t>
            </a:r>
            <a:r>
              <a:rPr lang="fr-FR" altLang="en-US" sz="1867" kern="0" dirty="0" err="1">
                <a:latin typeface="Verdana"/>
                <a:ea typeface=""/>
                <a:cs typeface=""/>
              </a:rPr>
              <a:t>CARTs</a:t>
            </a:r>
            <a:r>
              <a:rPr lang="fr-FR" altLang="en-US" sz="1867" kern="0" dirty="0">
                <a:latin typeface="Verdana"/>
                <a:ea typeface=""/>
                <a:cs typeface=""/>
              </a:rPr>
              <a:t> </a:t>
            </a:r>
            <a:r>
              <a:rPr lang="is-IS" altLang="en-US" sz="1867" kern="0" dirty="0">
                <a:latin typeface="Verdana"/>
                <a:ea typeface=""/>
                <a:cs typeface=""/>
              </a:rPr>
              <a:t>…) </a:t>
            </a:r>
            <a:r>
              <a:rPr lang="is-IS" altLang="en-US" sz="1867" kern="0" dirty="0">
                <a:latin typeface="Verdana"/>
                <a:ea typeface=""/>
                <a:cs typeface=""/>
                <a:sym typeface="Wingdings"/>
              </a:rPr>
              <a:t> ideal for monthly time scales @ country level</a:t>
            </a:r>
          </a:p>
          <a:p>
            <a:pPr marL="507238" indent="-411240" defTabSz="1219170">
              <a:buClr>
                <a:srgbClr val="00468C"/>
              </a:buClr>
              <a:defRPr/>
            </a:pPr>
            <a:r>
              <a:rPr lang="is-IS" altLang="en-US" sz="1867" kern="0" dirty="0">
                <a:latin typeface="Verdana"/>
                <a:ea typeface=""/>
                <a:cs typeface=""/>
                <a:sym typeface="Wingdings"/>
              </a:rPr>
              <a:t>Where no data is available for testing, need to use physical models</a:t>
            </a:r>
            <a:endParaRPr lang="is-IS" altLang="en-US" sz="1867" kern="0" dirty="0">
              <a:latin typeface="Verdana"/>
              <a:ea typeface=""/>
              <a:cs typeface=""/>
            </a:endParaRPr>
          </a:p>
        </p:txBody>
      </p:sp>
      <p:sp>
        <p:nvSpPr>
          <p:cNvPr id="20" name="Shape 139"/>
          <p:cNvSpPr txBox="1">
            <a:spLocks/>
          </p:cNvSpPr>
          <p:nvPr/>
        </p:nvSpPr>
        <p:spPr bwMode="auto">
          <a:xfrm>
            <a:off x="102725" y="1043548"/>
            <a:ext cx="6182817" cy="9083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00" tIns="121900" rIns="121900" bIns="121900" numCol="1" anchor="t" anchorCtr="0" compatLnSpc="1">
            <a:prstTxWarp prst="textNoShape">
              <a:avLst/>
            </a:prstTxWarp>
            <a:noAutofit/>
          </a:bodyPr>
          <a:lstStyle>
            <a:lvl1pPr algn="ctr" rtl="0" eaLnBrk="0" fontAlgn="base" hangingPunct="0">
              <a:spcBef>
                <a:spcPct val="0"/>
              </a:spcBef>
              <a:spcAft>
                <a:spcPct val="0"/>
              </a:spcAft>
              <a:defRPr sz="2400" b="1">
                <a:solidFill>
                  <a:srgbClr val="231F89"/>
                </a:solidFill>
                <a:latin typeface="+mj-lt"/>
                <a:ea typeface="+mj-ea"/>
                <a:cs typeface="+mj-cs"/>
              </a:defRPr>
            </a:lvl1pPr>
            <a:lvl2pPr algn="ctr" rtl="0" eaLnBrk="0" fontAlgn="base" hangingPunct="0">
              <a:spcBef>
                <a:spcPct val="0"/>
              </a:spcBef>
              <a:spcAft>
                <a:spcPct val="0"/>
              </a:spcAft>
              <a:defRPr sz="2400" b="1">
                <a:solidFill>
                  <a:srgbClr val="231F89"/>
                </a:solidFill>
                <a:latin typeface="Verdana" pitchFamily="34" charset="0"/>
              </a:defRPr>
            </a:lvl2pPr>
            <a:lvl3pPr algn="ctr" rtl="0" eaLnBrk="0" fontAlgn="base" hangingPunct="0">
              <a:spcBef>
                <a:spcPct val="0"/>
              </a:spcBef>
              <a:spcAft>
                <a:spcPct val="0"/>
              </a:spcAft>
              <a:defRPr sz="2400" b="1">
                <a:solidFill>
                  <a:srgbClr val="231F89"/>
                </a:solidFill>
                <a:latin typeface="Verdana" pitchFamily="34" charset="0"/>
              </a:defRPr>
            </a:lvl3pPr>
            <a:lvl4pPr algn="ctr" rtl="0" eaLnBrk="0" fontAlgn="base" hangingPunct="0">
              <a:spcBef>
                <a:spcPct val="0"/>
              </a:spcBef>
              <a:spcAft>
                <a:spcPct val="0"/>
              </a:spcAft>
              <a:defRPr sz="2400" b="1">
                <a:solidFill>
                  <a:srgbClr val="231F89"/>
                </a:solidFill>
                <a:latin typeface="Verdana" pitchFamily="34" charset="0"/>
              </a:defRPr>
            </a:lvl4pPr>
            <a:lvl5pPr algn="ctr" rtl="0" eaLnBrk="0" fontAlgn="base" hangingPunct="0">
              <a:spcBef>
                <a:spcPct val="0"/>
              </a:spcBef>
              <a:spcAft>
                <a:spcPct val="0"/>
              </a:spcAft>
              <a:defRPr sz="2400" b="1">
                <a:solidFill>
                  <a:srgbClr val="231F89"/>
                </a:solidFill>
                <a:latin typeface="Verdana" pitchFamily="34"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a:lstStyle>
          <a:p>
            <a:pPr>
              <a:spcBef>
                <a:spcPts val="0"/>
              </a:spcBef>
            </a:pPr>
            <a:r>
              <a:rPr lang="it-IT" sz="2133" dirty="0" err="1">
                <a:latin typeface="Verdana"/>
              </a:rPr>
              <a:t>Monthly</a:t>
            </a:r>
            <a:r>
              <a:rPr lang="it-IT" sz="2133" dirty="0">
                <a:latin typeface="Verdana"/>
              </a:rPr>
              <a:t> </a:t>
            </a:r>
            <a:r>
              <a:rPr lang="it-IT" sz="2133" dirty="0" err="1">
                <a:latin typeface="Verdana"/>
              </a:rPr>
              <a:t>hydropower</a:t>
            </a:r>
            <a:r>
              <a:rPr lang="it-IT" sz="2133" dirty="0">
                <a:latin typeface="Verdana"/>
              </a:rPr>
              <a:t> production in </a:t>
            </a:r>
            <a:r>
              <a:rPr lang="it-IT" sz="2133" dirty="0" err="1">
                <a:latin typeface="Verdana"/>
              </a:rPr>
              <a:t>Norway</a:t>
            </a:r>
            <a:endParaRPr lang="it-IT" sz="2133" dirty="0">
              <a:latin typeface="Verdana"/>
            </a:endParaRPr>
          </a:p>
        </p:txBody>
      </p:sp>
      <p:pic>
        <p:nvPicPr>
          <p:cNvPr id="21"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59" y="2008089"/>
            <a:ext cx="6070085" cy="2428033"/>
          </a:xfrm>
          <a:prstGeom prst="rect">
            <a:avLst/>
          </a:prstGeom>
        </p:spPr>
      </p:pic>
      <p:pic>
        <p:nvPicPr>
          <p:cNvPr id="23"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1016" y="1991892"/>
            <a:ext cx="6085305" cy="2434121"/>
          </a:xfrm>
          <a:prstGeom prst="rect">
            <a:avLst/>
          </a:prstGeom>
        </p:spPr>
      </p:pic>
      <p:sp>
        <p:nvSpPr>
          <p:cNvPr id="24" name="Shape 139"/>
          <p:cNvSpPr txBox="1">
            <a:spLocks/>
          </p:cNvSpPr>
          <p:nvPr/>
        </p:nvSpPr>
        <p:spPr bwMode="auto">
          <a:xfrm>
            <a:off x="6833937" y="987355"/>
            <a:ext cx="5288972" cy="107599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00" tIns="121900" rIns="121900" bIns="121900" numCol="1" anchor="t" anchorCtr="0" compatLnSpc="1">
            <a:prstTxWarp prst="textNoShape">
              <a:avLst/>
            </a:prstTxWarp>
            <a:noAutofit/>
          </a:bodyPr>
          <a:lstStyle>
            <a:lvl1pPr algn="ctr" rtl="0" eaLnBrk="0" fontAlgn="base" hangingPunct="0">
              <a:spcBef>
                <a:spcPct val="0"/>
              </a:spcBef>
              <a:spcAft>
                <a:spcPct val="0"/>
              </a:spcAft>
              <a:defRPr sz="2400" b="1">
                <a:solidFill>
                  <a:srgbClr val="231F89"/>
                </a:solidFill>
                <a:latin typeface="+mj-lt"/>
                <a:ea typeface="+mj-ea"/>
                <a:cs typeface="+mj-cs"/>
              </a:defRPr>
            </a:lvl1pPr>
            <a:lvl2pPr algn="ctr" rtl="0" eaLnBrk="0" fontAlgn="base" hangingPunct="0">
              <a:spcBef>
                <a:spcPct val="0"/>
              </a:spcBef>
              <a:spcAft>
                <a:spcPct val="0"/>
              </a:spcAft>
              <a:defRPr sz="2400" b="1">
                <a:solidFill>
                  <a:srgbClr val="231F89"/>
                </a:solidFill>
                <a:latin typeface="Verdana" pitchFamily="34" charset="0"/>
              </a:defRPr>
            </a:lvl2pPr>
            <a:lvl3pPr algn="ctr" rtl="0" eaLnBrk="0" fontAlgn="base" hangingPunct="0">
              <a:spcBef>
                <a:spcPct val="0"/>
              </a:spcBef>
              <a:spcAft>
                <a:spcPct val="0"/>
              </a:spcAft>
              <a:defRPr sz="2400" b="1">
                <a:solidFill>
                  <a:srgbClr val="231F89"/>
                </a:solidFill>
                <a:latin typeface="Verdana" pitchFamily="34" charset="0"/>
              </a:defRPr>
            </a:lvl3pPr>
            <a:lvl4pPr algn="ctr" rtl="0" eaLnBrk="0" fontAlgn="base" hangingPunct="0">
              <a:spcBef>
                <a:spcPct val="0"/>
              </a:spcBef>
              <a:spcAft>
                <a:spcPct val="0"/>
              </a:spcAft>
              <a:defRPr sz="2400" b="1">
                <a:solidFill>
                  <a:srgbClr val="231F89"/>
                </a:solidFill>
                <a:latin typeface="Verdana" pitchFamily="34" charset="0"/>
              </a:defRPr>
            </a:lvl4pPr>
            <a:lvl5pPr algn="ctr" rtl="0" eaLnBrk="0" fontAlgn="base" hangingPunct="0">
              <a:spcBef>
                <a:spcPct val="0"/>
              </a:spcBef>
              <a:spcAft>
                <a:spcPct val="0"/>
              </a:spcAft>
              <a:defRPr sz="2400" b="1">
                <a:solidFill>
                  <a:srgbClr val="231F89"/>
                </a:solidFill>
                <a:latin typeface="Verdana" pitchFamily="34"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a:lstStyle>
          <a:p>
            <a:pPr>
              <a:spcBef>
                <a:spcPts val="0"/>
              </a:spcBef>
            </a:pPr>
            <a:r>
              <a:rPr lang="it-IT" dirty="0" err="1">
                <a:latin typeface="Verdana"/>
              </a:rPr>
              <a:t>Monthly</a:t>
            </a:r>
            <a:r>
              <a:rPr lang="it-IT" dirty="0">
                <a:latin typeface="Verdana"/>
              </a:rPr>
              <a:t> solar generation in Germany</a:t>
            </a:r>
          </a:p>
        </p:txBody>
      </p:sp>
    </p:spTree>
    <p:extLst>
      <p:ext uri="{BB962C8B-B14F-4D97-AF65-F5344CB8AC3E}">
        <p14:creationId xmlns:p14="http://schemas.microsoft.com/office/powerpoint/2010/main" val="31736440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ctangle 2"/>
          <p:cNvSpPr/>
          <p:nvPr/>
        </p:nvSpPr>
        <p:spPr>
          <a:xfrm>
            <a:off x="-16701" y="-20645"/>
            <a:ext cx="12240000" cy="100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GB" sz="3733" b="1" dirty="0">
                <a:solidFill>
                  <a:srgbClr val="FFFFFF"/>
                </a:solidFill>
                <a:latin typeface="Arial" charset="0"/>
              </a:rPr>
              <a:t>Demand modelling – Historical (2)</a:t>
            </a:r>
          </a:p>
        </p:txBody>
      </p:sp>
      <p:grpSp>
        <p:nvGrpSpPr>
          <p:cNvPr id="164" name="Group 163"/>
          <p:cNvGrpSpPr>
            <a:grpSpLocks noChangeAspect="1"/>
          </p:cNvGrpSpPr>
          <p:nvPr/>
        </p:nvGrpSpPr>
        <p:grpSpPr>
          <a:xfrm>
            <a:off x="573853" y="6198345"/>
            <a:ext cx="5759992" cy="661904"/>
            <a:chOff x="27022" y="6258069"/>
            <a:chExt cx="5192911" cy="596740"/>
          </a:xfrm>
        </p:grpSpPr>
        <p:pic>
          <p:nvPicPr>
            <p:cNvPr id="165"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934" y="6394921"/>
              <a:ext cx="971999" cy="318324"/>
            </a:xfrm>
            <a:prstGeom prst="rect">
              <a:avLst/>
            </a:prstGeom>
          </p:spPr>
        </p:pic>
        <p:pic>
          <p:nvPicPr>
            <p:cNvPr id="166" name="Picture 165" descr="Logo_master.jpg"/>
            <p:cNvPicPr>
              <a:picLocks noChangeAspect="1"/>
            </p:cNvPicPr>
            <p:nvPr/>
          </p:nvPicPr>
          <p:blipFill>
            <a:blip r:embed="rId4" cstate="print">
              <a:extLst>
                <a:ext uri="{BEBA8EAE-BF5A-486C-A8C5-ECC9F3942E4B}">
                  <a14:imgProps xmlns:a14="http://schemas.microsoft.com/office/drawing/2010/main">
                    <a14:imgLayer r:embed="rId5">
                      <a14:imgEffect>
                        <a14:backgroundRemoval t="0" b="78378" l="0" r="100000">
                          <a14:foregroundMark x1="61600" y1="40090" x2="61600" y2="40090"/>
                          <a14:foregroundMark x1="53600" y1="22072" x2="53600" y2="22072"/>
                          <a14:foregroundMark x1="37600" y1="7207" x2="37600" y2="7207"/>
                        </a14:backgroundRemoval>
                      </a14:imgEffect>
                    </a14:imgLayer>
                  </a14:imgProps>
                </a:ext>
                <a:ext uri="{28A0092B-C50C-407E-A947-70E740481C1C}">
                  <a14:useLocalDpi xmlns:a14="http://schemas.microsoft.com/office/drawing/2010/main" val="0"/>
                </a:ext>
              </a:extLst>
            </a:blip>
            <a:stretch>
              <a:fillRect/>
            </a:stretch>
          </p:blipFill>
          <p:spPr>
            <a:xfrm>
              <a:off x="2841729" y="6258069"/>
              <a:ext cx="611999" cy="542716"/>
            </a:xfrm>
            <a:prstGeom prst="rect">
              <a:avLst/>
            </a:prstGeom>
          </p:spPr>
        </p:pic>
        <p:pic>
          <p:nvPicPr>
            <p:cNvPr id="167" name="Picture 166" descr="Arco-bu:Users:tro053:alberto:ORGANISER:WEMC:000-WEMC_Projects:Copernicus:Tender_process:C3S_441:C3S_441_proposal:C3S_partners_docs:C3S_UReading:UoR-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9835" y="6408434"/>
              <a:ext cx="1080000" cy="352472"/>
            </a:xfrm>
            <a:prstGeom prst="rect">
              <a:avLst/>
            </a:prstGeom>
            <a:noFill/>
            <a:ln>
              <a:noFill/>
            </a:ln>
          </p:spPr>
        </p:pic>
        <p:pic>
          <p:nvPicPr>
            <p:cNvPr id="168" name="Image 1"/>
            <p:cNvPicPr>
              <a:picLocks noChangeAspect="1"/>
            </p:cNvPicPr>
            <p:nvPr/>
          </p:nvPicPr>
          <p:blipFill rotWithShape="1">
            <a:blip r:embed="rId7">
              <a:extLst>
                <a:ext uri="{BEBA8EAE-BF5A-486C-A8C5-ECC9F3942E4B}">
                  <a14:imgProps xmlns:a14="http://schemas.microsoft.com/office/drawing/2010/main">
                    <a14:imgLayer r:embed="rId8">
                      <a14:imgEffect>
                        <a14:backgroundRemoval t="2532" b="100000" l="2098" r="98601">
                          <a14:foregroundMark x1="37063" y1="63291" x2="37063" y2="63291"/>
                          <a14:foregroundMark x1="41958" y1="44304" x2="41958" y2="44304"/>
                          <a14:foregroundMark x1="25874" y1="36709" x2="25874" y2="36709"/>
                          <a14:foregroundMark x1="16084" y1="50633" x2="16084" y2="50633"/>
                          <a14:foregroundMark x1="18182" y1="72152" x2="18182" y2="72152"/>
                          <a14:foregroundMark x1="67133" y1="63291" x2="67133" y2="63291"/>
                          <a14:foregroundMark x1="81818" y1="48101" x2="81818" y2="48101"/>
                          <a14:foregroundMark x1="51748" y1="48101" x2="51748" y2="48101"/>
                          <a14:backgroundMark x1="56643" y1="46835" x2="56643" y2="46835"/>
                        </a14:backgroundRemoval>
                      </a14:imgEffect>
                    </a14:imgLayer>
                  </a14:imgProps>
                </a:ext>
                <a:ext uri="{28A0092B-C50C-407E-A947-70E740481C1C}">
                  <a14:useLocalDpi xmlns:a14="http://schemas.microsoft.com/office/drawing/2010/main" val="0"/>
                </a:ext>
              </a:extLst>
            </a:blip>
            <a:srcRect l="4615" t="13626" r="5857" b="13984"/>
            <a:stretch/>
          </p:blipFill>
          <p:spPr bwMode="auto">
            <a:xfrm>
              <a:off x="743465" y="6357773"/>
              <a:ext cx="972000" cy="433884"/>
            </a:xfrm>
            <a:prstGeom prst="rect">
              <a:avLst/>
            </a:prstGeom>
            <a:ln>
              <a:noFill/>
            </a:ln>
            <a:extLst>
              <a:ext uri="{53640926-AAD7-44d8-BBD7-CCE9431645EC}">
                <a14:shadowObscured xmlns="" xmlns:a14="http://schemas.microsoft.com/office/drawing/2010/main"/>
              </a:ext>
            </a:extLst>
          </p:spPr>
        </p:pic>
        <p:pic>
          <p:nvPicPr>
            <p:cNvPr id="169" name="Picture 168" descr="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2" y="6378384"/>
              <a:ext cx="756000" cy="449327"/>
            </a:xfrm>
            <a:prstGeom prst="rect">
              <a:avLst/>
            </a:prstGeom>
            <a:noFill/>
            <a:ln>
              <a:noFill/>
            </a:ln>
            <a:extLst/>
          </p:spPr>
        </p:pic>
        <p:pic>
          <p:nvPicPr>
            <p:cNvPr id="170" name="Imagen 27" descr="\\joanma\d$\docs\CREAF\MiraMon\Projectes\h2020\ConnectinGEO\artemis.png"/>
            <p:cNvPicPr>
              <a:picLocks noChangeAspect="1"/>
            </p:cNvPicPr>
            <p:nvPr userDrawn="1"/>
          </p:nvPicPr>
          <p:blipFill rotWithShape="1">
            <a:blip r:embed="rId10">
              <a:extLst>
                <a:ext uri="{28A0092B-C50C-407E-A947-70E740481C1C}">
                  <a14:useLocalDpi xmlns:a14="http://schemas.microsoft.com/office/drawing/2010/main" val="0"/>
                </a:ext>
              </a:extLst>
            </a:blip>
            <a:srcRect l="45546" t="7709" b="13152"/>
            <a:stretch/>
          </p:blipFill>
          <p:spPr bwMode="auto">
            <a:xfrm>
              <a:off x="3545613" y="6355890"/>
              <a:ext cx="648000" cy="383208"/>
            </a:xfrm>
            <a:prstGeom prst="rect">
              <a:avLst/>
            </a:prstGeom>
            <a:noFill/>
            <a:ln>
              <a:noFill/>
            </a:ln>
            <a:extLst>
              <a:ext uri="{53640926-AAD7-44d8-BBD7-CCE9431645EC}">
                <a14:shadowObscured xmlns="" xmlns:a14="http://schemas.microsoft.com/office/drawing/2010/main"/>
              </a:ext>
            </a:extLst>
          </p:spPr>
        </p:pic>
        <p:pic>
          <p:nvPicPr>
            <p:cNvPr id="171" name="Picture 170" descr="Logo_master.jpg"/>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ackgroundRemoval t="79730" b="100000" l="0" r="100000">
                          <a14:foregroundMark x1="21600" y1="92793" x2="21600" y2="92793"/>
                          <a14:foregroundMark x1="34000" y1="92793" x2="34000" y2="92793"/>
                          <a14:foregroundMark x1="46000" y1="93694" x2="46000" y2="93694"/>
                          <a14:foregroundMark x1="62800" y1="95045" x2="62800" y2="95045"/>
                          <a14:foregroundMark x1="82400" y1="94144" x2="82400" y2="94144"/>
                          <a14:foregroundMark x1="92000" y1="95495" x2="92000" y2="95495"/>
                        </a14:backgroundRemoval>
                      </a14:imgEffect>
                    </a14:imgLayer>
                  </a14:imgProps>
                </a:ext>
                <a:ext uri="{28A0092B-C50C-407E-A947-70E740481C1C}">
                  <a14:useLocalDpi xmlns:a14="http://schemas.microsoft.com/office/drawing/2010/main" val="0"/>
                </a:ext>
              </a:extLst>
            </a:blip>
            <a:srcRect t="78406"/>
            <a:stretch/>
          </p:blipFill>
          <p:spPr>
            <a:xfrm>
              <a:off x="2841729" y="6731207"/>
              <a:ext cx="645017" cy="123602"/>
            </a:xfrm>
            <a:prstGeom prst="rect">
              <a:avLst/>
            </a:prstGeom>
          </p:spPr>
        </p:pic>
      </p:grpSp>
      <p:pic>
        <p:nvPicPr>
          <p:cNvPr id="19" name="Image 3"/>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63980" y="1037876"/>
            <a:ext cx="4847048" cy="2400000"/>
          </a:xfrm>
          <a:prstGeom prst="rect">
            <a:avLst/>
          </a:prstGeom>
          <a:noFill/>
          <a:ln>
            <a:solidFill>
              <a:schemeClr val="accent1">
                <a:shade val="50000"/>
              </a:schemeClr>
            </a:solidFill>
          </a:ln>
        </p:spPr>
      </p:pic>
      <p:pic>
        <p:nvPicPr>
          <p:cNvPr id="20" name="Image 4"/>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2767303" y="2313288"/>
            <a:ext cx="5153835" cy="2400000"/>
          </a:xfrm>
          <a:prstGeom prst="rect">
            <a:avLst/>
          </a:prstGeom>
          <a:noFill/>
        </p:spPr>
      </p:pic>
      <p:pic>
        <p:nvPicPr>
          <p:cNvPr id="21" name="Image 5"/>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5882471" y="3798345"/>
            <a:ext cx="5118941" cy="2400000"/>
          </a:xfrm>
          <a:prstGeom prst="rect">
            <a:avLst/>
          </a:prstGeom>
          <a:noFill/>
        </p:spPr>
      </p:pic>
      <p:graphicFrame>
        <p:nvGraphicFramePr>
          <p:cNvPr id="22" name="Tableau 7"/>
          <p:cNvGraphicFramePr>
            <a:graphicFrameLocks noGrp="1"/>
          </p:cNvGraphicFramePr>
          <p:nvPr>
            <p:extLst/>
          </p:nvPr>
        </p:nvGraphicFramePr>
        <p:xfrm>
          <a:off x="7311720" y="1074925"/>
          <a:ext cx="4880281" cy="1183353"/>
        </p:xfrm>
        <a:graphic>
          <a:graphicData uri="http://schemas.openxmlformats.org/drawingml/2006/table">
            <a:tbl>
              <a:tblPr firstRow="1" firstCol="1" bandRow="1"/>
              <a:tblGrid>
                <a:gridCol w="1209853">
                  <a:extLst>
                    <a:ext uri="{9D8B030D-6E8A-4147-A177-3AD203B41FA5}">
                      <a16:colId xmlns:a16="http://schemas.microsoft.com/office/drawing/2014/main" val="20000"/>
                    </a:ext>
                  </a:extLst>
                </a:gridCol>
                <a:gridCol w="1631203">
                  <a:extLst>
                    <a:ext uri="{9D8B030D-6E8A-4147-A177-3AD203B41FA5}">
                      <a16:colId xmlns:a16="http://schemas.microsoft.com/office/drawing/2014/main" val="20001"/>
                    </a:ext>
                  </a:extLst>
                </a:gridCol>
                <a:gridCol w="2039225">
                  <a:extLst>
                    <a:ext uri="{9D8B030D-6E8A-4147-A177-3AD203B41FA5}">
                      <a16:colId xmlns:a16="http://schemas.microsoft.com/office/drawing/2014/main" val="20002"/>
                    </a:ext>
                  </a:extLst>
                </a:gridCol>
              </a:tblGrid>
              <a:tr h="394451">
                <a:tc>
                  <a:txBody>
                    <a:bodyPr/>
                    <a:lstStyle/>
                    <a:p>
                      <a:pPr algn="just" hangingPunct="0">
                        <a:spcAft>
                          <a:spcPts val="600"/>
                        </a:spcAft>
                      </a:pPr>
                      <a:r>
                        <a:rPr lang="fr-FR" sz="1900" b="1" dirty="0">
                          <a:solidFill>
                            <a:srgbClr val="FFFFFF"/>
                          </a:solidFill>
                          <a:effectLst/>
                          <a:latin typeface="Verdana" charset="0"/>
                          <a:ea typeface="Times New Roman" charset="0"/>
                          <a:cs typeface="Times New Roman" charset="0"/>
                        </a:rPr>
                        <a:t> </a:t>
                      </a:r>
                      <a:endParaRPr lang="fr-FR" sz="1500" dirty="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just" hangingPunct="0">
                        <a:spcAft>
                          <a:spcPts val="600"/>
                        </a:spcAft>
                      </a:pPr>
                      <a:r>
                        <a:rPr lang="fr-FR" sz="1900" b="1">
                          <a:solidFill>
                            <a:srgbClr val="FFFFFF"/>
                          </a:solidFill>
                          <a:effectLst/>
                          <a:latin typeface="Verdana" charset="0"/>
                          <a:ea typeface="Times New Roman" charset="0"/>
                          <a:cs typeface="Times New Roman" charset="0"/>
                        </a:rPr>
                        <a:t>Training</a:t>
                      </a:r>
                      <a:endParaRPr lang="fr-FR" sz="1500">
                        <a:effectLst/>
                        <a:latin typeface="Arial" charset="0"/>
                        <a:ea typeface="Times New Roman" charset="0"/>
                        <a:cs typeface="Times New Roman" charset="0"/>
                      </a:endParaRPr>
                    </a:p>
                  </a:txBody>
                  <a:tcPr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just" hangingPunct="0">
                        <a:spcAft>
                          <a:spcPts val="600"/>
                        </a:spcAft>
                      </a:pPr>
                      <a:r>
                        <a:rPr lang="fr-FR" sz="1900" b="1" dirty="0" err="1">
                          <a:solidFill>
                            <a:srgbClr val="FFFFFF"/>
                          </a:solidFill>
                          <a:effectLst/>
                          <a:latin typeface="Verdana" charset="0"/>
                          <a:ea typeface="Times New Roman" charset="0"/>
                          <a:cs typeface="Times New Roman" charset="0"/>
                        </a:rPr>
                        <a:t>Assessment</a:t>
                      </a:r>
                      <a:endParaRPr lang="fr-FR" sz="1500" dirty="0">
                        <a:effectLst/>
                        <a:latin typeface="Arial" charset="0"/>
                        <a:ea typeface="Times New Roman" charset="0"/>
                        <a:cs typeface="Times New Roman" charset="0"/>
                      </a:endParaRPr>
                    </a:p>
                  </a:txBody>
                  <a:tcPr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10000"/>
                  </a:ext>
                </a:extLst>
              </a:tr>
              <a:tr h="394451">
                <a:tc>
                  <a:txBody>
                    <a:bodyPr/>
                    <a:lstStyle/>
                    <a:p>
                      <a:pPr algn="just" hangingPunct="0">
                        <a:spcAft>
                          <a:spcPts val="600"/>
                        </a:spcAft>
                      </a:pPr>
                      <a:r>
                        <a:rPr lang="fr-FR" sz="1900" b="1">
                          <a:solidFill>
                            <a:srgbClr val="FFFFFF"/>
                          </a:solidFill>
                          <a:effectLst/>
                          <a:latin typeface="Verdana" charset="0"/>
                          <a:ea typeface="Times New Roman" charset="0"/>
                          <a:cs typeface="Times New Roman" charset="0"/>
                        </a:rPr>
                        <a:t>RMSE</a:t>
                      </a:r>
                      <a:endParaRPr lang="fr-FR" sz="150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just" hangingPunct="0">
                        <a:spcAft>
                          <a:spcPts val="600"/>
                        </a:spcAft>
                      </a:pPr>
                      <a:r>
                        <a:rPr lang="fr-FR" sz="1900" dirty="0">
                          <a:effectLst/>
                          <a:latin typeface="Verdana" charset="0"/>
                          <a:ea typeface="Times New Roman" charset="0"/>
                          <a:cs typeface="Times New Roman" charset="0"/>
                        </a:rPr>
                        <a:t>36761 </a:t>
                      </a:r>
                      <a:r>
                        <a:rPr lang="fr-FR" sz="1900" dirty="0" err="1">
                          <a:effectLst/>
                          <a:latin typeface="Verdana" charset="0"/>
                          <a:ea typeface="Times New Roman" charset="0"/>
                          <a:cs typeface="Times New Roman" charset="0"/>
                        </a:rPr>
                        <a:t>MWh</a:t>
                      </a:r>
                      <a:endParaRPr lang="fr-FR" sz="1500" dirty="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just" hangingPunct="0">
                        <a:spcAft>
                          <a:spcPts val="600"/>
                        </a:spcAft>
                      </a:pPr>
                      <a:r>
                        <a:rPr lang="fr-FR" sz="1900">
                          <a:effectLst/>
                          <a:latin typeface="Verdana" charset="0"/>
                          <a:ea typeface="Times New Roman" charset="0"/>
                          <a:cs typeface="Times New Roman" charset="0"/>
                        </a:rPr>
                        <a:t>40194 MWh</a:t>
                      </a:r>
                      <a:endParaRPr lang="fr-FR" sz="150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r h="394451">
                <a:tc>
                  <a:txBody>
                    <a:bodyPr/>
                    <a:lstStyle/>
                    <a:p>
                      <a:pPr algn="just" hangingPunct="0">
                        <a:spcAft>
                          <a:spcPts val="600"/>
                        </a:spcAft>
                      </a:pPr>
                      <a:r>
                        <a:rPr lang="fr-FR" sz="1900" b="1">
                          <a:solidFill>
                            <a:srgbClr val="FFFFFF"/>
                          </a:solidFill>
                          <a:effectLst/>
                          <a:latin typeface="Verdana" charset="0"/>
                          <a:ea typeface="Times New Roman" charset="0"/>
                          <a:cs typeface="Times New Roman" charset="0"/>
                        </a:rPr>
                        <a:t>MAPE</a:t>
                      </a:r>
                      <a:endParaRPr lang="fr-FR" sz="150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just" hangingPunct="0">
                        <a:spcAft>
                          <a:spcPts val="600"/>
                        </a:spcAft>
                      </a:pPr>
                      <a:r>
                        <a:rPr lang="fr-FR" sz="1900" dirty="0">
                          <a:effectLst/>
                          <a:latin typeface="Verdana" charset="0"/>
                          <a:ea typeface="Times New Roman" charset="0"/>
                          <a:cs typeface="Times New Roman" charset="0"/>
                        </a:rPr>
                        <a:t>2.1%</a:t>
                      </a:r>
                      <a:endParaRPr lang="fr-FR" sz="1500" dirty="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just" hangingPunct="0">
                        <a:spcAft>
                          <a:spcPts val="600"/>
                        </a:spcAft>
                      </a:pPr>
                      <a:r>
                        <a:rPr lang="fr-FR" sz="1900" dirty="0">
                          <a:effectLst/>
                          <a:latin typeface="Verdana" charset="0"/>
                          <a:ea typeface="Times New Roman" charset="0"/>
                          <a:cs typeface="Times New Roman" charset="0"/>
                        </a:rPr>
                        <a:t>2.2%</a:t>
                      </a:r>
                      <a:endParaRPr lang="fr-FR" sz="1500" dirty="0">
                        <a:effectLst/>
                        <a:latin typeface="Arial" charset="0"/>
                        <a:ea typeface="Times New Roman" charset="0"/>
                        <a:cs typeface="Times New Roman"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10002"/>
                  </a:ext>
                </a:extLst>
              </a:tr>
            </a:tbl>
          </a:graphicData>
        </a:graphic>
      </p:graphicFrame>
      <p:cxnSp>
        <p:nvCxnSpPr>
          <p:cNvPr id="23" name="Connecteur droit avec flèche 12"/>
          <p:cNvCxnSpPr/>
          <p:nvPr/>
        </p:nvCxnSpPr>
        <p:spPr>
          <a:xfrm>
            <a:off x="1251987" y="3091776"/>
            <a:ext cx="4735885" cy="2364041"/>
          </a:xfrm>
          <a:prstGeom prst="straightConnector1">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24" name="ZoneTexte 2"/>
          <p:cNvSpPr txBox="1"/>
          <p:nvPr/>
        </p:nvSpPr>
        <p:spPr>
          <a:xfrm>
            <a:off x="5344220" y="1237441"/>
            <a:ext cx="1194558" cy="461665"/>
          </a:xfrm>
          <a:prstGeom prst="rect">
            <a:avLst/>
          </a:prstGeom>
          <a:noFill/>
          <a:ln>
            <a:solidFill>
              <a:schemeClr val="accent2">
                <a:lumMod val="75000"/>
              </a:schemeClr>
            </a:solidFill>
          </a:ln>
        </p:spPr>
        <p:txBody>
          <a:bodyPr wrap="none" rtlCol="0">
            <a:spAutoFit/>
          </a:bodyPr>
          <a:lstStyle/>
          <a:p>
            <a:r>
              <a:rPr lang="fr-FR" sz="2400" b="1" dirty="0"/>
              <a:t>France</a:t>
            </a:r>
          </a:p>
        </p:txBody>
      </p:sp>
    </p:spTree>
    <p:extLst>
      <p:ext uri="{BB962C8B-B14F-4D97-AF65-F5344CB8AC3E}">
        <p14:creationId xmlns:p14="http://schemas.microsoft.com/office/powerpoint/2010/main" val="2516834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6"/>
          <p:cNvPicPr/>
          <p:nvPr/>
        </p:nvPicPr>
        <p:blipFill>
          <a:blip r:embed="rId3"/>
          <a:srcRect b="19004"/>
          <a:stretch/>
        </p:blipFill>
        <p:spPr>
          <a:xfrm>
            <a:off x="1370520" y="1190880"/>
            <a:ext cx="6768720" cy="4402800"/>
          </a:xfrm>
          <a:prstGeom prst="rect">
            <a:avLst/>
          </a:prstGeom>
          <a:ln>
            <a:noFill/>
          </a:ln>
        </p:spPr>
      </p:pic>
      <p:pic>
        <p:nvPicPr>
          <p:cNvPr id="253" name="Picture 8"/>
          <p:cNvPicPr/>
          <p:nvPr/>
        </p:nvPicPr>
        <p:blipFill>
          <a:blip r:embed="rId4"/>
          <a:stretch/>
        </p:blipFill>
        <p:spPr>
          <a:xfrm>
            <a:off x="1157040" y="898200"/>
            <a:ext cx="7202520" cy="6547680"/>
          </a:xfrm>
          <a:prstGeom prst="rect">
            <a:avLst/>
          </a:prstGeom>
          <a:ln>
            <a:noFill/>
          </a:ln>
        </p:spPr>
      </p:pic>
      <p:sp>
        <p:nvSpPr>
          <p:cNvPr id="254" name="TextShape 1"/>
          <p:cNvSpPr txBox="1"/>
          <p:nvPr/>
        </p:nvSpPr>
        <p:spPr>
          <a:xfrm>
            <a:off x="1157040" y="313200"/>
            <a:ext cx="10425240" cy="369720"/>
          </a:xfrm>
          <a:prstGeom prst="rect">
            <a:avLst/>
          </a:prstGeom>
          <a:solidFill>
            <a:srgbClr val="941333"/>
          </a:solidFill>
          <a:ln>
            <a:noFill/>
          </a:ln>
        </p:spPr>
        <p:txBody>
          <a:bodyPr anchor="ctr"/>
          <a:lstStyle/>
          <a:p>
            <a:pPr>
              <a:lnSpc>
                <a:spcPct val="100000"/>
              </a:lnSpc>
            </a:pPr>
            <a:r>
              <a:rPr lang="en-US" sz="2400" b="0" strike="noStrike" spc="931">
                <a:solidFill>
                  <a:srgbClr val="FFFFFF"/>
                </a:solidFill>
                <a:latin typeface="Calibri"/>
              </a:rPr>
              <a:t>Climate Data Store – CDS</a:t>
            </a:r>
            <a:endParaRPr lang="en-US" sz="2400" b="0" strike="noStrike" spc="-1">
              <a:solidFill>
                <a:srgbClr val="000000"/>
              </a:solidFill>
              <a:latin typeface="Calibri"/>
            </a:endParaRPr>
          </a:p>
        </p:txBody>
      </p:sp>
      <p:sp>
        <p:nvSpPr>
          <p:cNvPr id="255" name="CustomShape 2"/>
          <p:cNvSpPr/>
          <p:nvPr/>
        </p:nvSpPr>
        <p:spPr>
          <a:xfrm>
            <a:off x="8353440" y="898200"/>
            <a:ext cx="3838320" cy="57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400" b="0" strike="noStrike" spc="-1">
                <a:solidFill>
                  <a:srgbClr val="000000"/>
                </a:solidFill>
                <a:latin typeface="Calibri"/>
              </a:rPr>
              <a:t>The CDS contains </a:t>
            </a:r>
            <a:r>
              <a:rPr lang="en-GB" sz="2400" b="1" strike="noStrike" spc="-1">
                <a:solidFill>
                  <a:srgbClr val="000000"/>
                </a:solidFill>
                <a:latin typeface="Calibri"/>
              </a:rPr>
              <a:t>observations</a:t>
            </a:r>
            <a:r>
              <a:rPr lang="en-GB" sz="2400" b="0" strike="noStrike" spc="-1">
                <a:solidFill>
                  <a:srgbClr val="000000"/>
                </a:solidFill>
                <a:latin typeface="Calibri"/>
              </a:rPr>
              <a:t>, global and regional </a:t>
            </a:r>
            <a:r>
              <a:rPr lang="en-GB" sz="2400" b="1" strike="noStrike" spc="-1">
                <a:solidFill>
                  <a:srgbClr val="000000"/>
                </a:solidFill>
                <a:latin typeface="Calibri"/>
              </a:rPr>
              <a:t>climate reanalyses</a:t>
            </a:r>
            <a:r>
              <a:rPr lang="en-GB" sz="2400" b="0" strike="noStrike" spc="-1">
                <a:solidFill>
                  <a:srgbClr val="000000"/>
                </a:solidFill>
                <a:latin typeface="Calibri"/>
              </a:rPr>
              <a:t>, global and regional </a:t>
            </a:r>
            <a:r>
              <a:rPr lang="en-GB" sz="2400" b="1" strike="noStrike" spc="-1">
                <a:solidFill>
                  <a:srgbClr val="000000"/>
                </a:solidFill>
                <a:latin typeface="Calibri"/>
              </a:rPr>
              <a:t>climate projections </a:t>
            </a:r>
            <a:r>
              <a:rPr lang="en-GB" sz="2400" b="0" strike="noStrike" spc="-1">
                <a:solidFill>
                  <a:srgbClr val="000000"/>
                </a:solidFill>
                <a:latin typeface="Calibri"/>
              </a:rPr>
              <a:t>and </a:t>
            </a:r>
            <a:r>
              <a:rPr lang="en-GB" sz="2400" b="1" strike="noStrike" spc="-1">
                <a:solidFill>
                  <a:srgbClr val="000000"/>
                </a:solidFill>
                <a:latin typeface="Calibri"/>
              </a:rPr>
              <a:t>seasonal forecasts.</a:t>
            </a:r>
            <a:endParaRPr lang="en-GB" sz="2400" b="0" strike="noStrike" spc="-1">
              <a:latin typeface="Arial"/>
            </a:endParaRPr>
          </a:p>
          <a:p>
            <a:pPr>
              <a:lnSpc>
                <a:spcPct val="100000"/>
              </a:lnSpc>
            </a:pPr>
            <a:endParaRPr lang="en-GB" sz="2400" b="0" strike="noStrike" spc="-1">
              <a:latin typeface="Arial"/>
            </a:endParaRPr>
          </a:p>
          <a:p>
            <a:pPr>
              <a:lnSpc>
                <a:spcPct val="100000"/>
              </a:lnSpc>
            </a:pPr>
            <a:r>
              <a:rPr lang="en-GB" sz="2400" b="0" strike="noStrike" spc="-1">
                <a:solidFill>
                  <a:srgbClr val="000000"/>
                </a:solidFill>
                <a:latin typeface="Calibri"/>
              </a:rPr>
              <a:t>The CDS is designed as a </a:t>
            </a:r>
            <a:r>
              <a:rPr lang="en-GB" sz="2400" b="1" strike="noStrike" spc="-1">
                <a:solidFill>
                  <a:srgbClr val="000000"/>
                </a:solidFill>
                <a:latin typeface="Calibri"/>
              </a:rPr>
              <a:t>distributed system</a:t>
            </a:r>
            <a:r>
              <a:rPr lang="en-GB" sz="2400" b="0" strike="noStrike" spc="-1">
                <a:solidFill>
                  <a:srgbClr val="000000"/>
                </a:solidFill>
                <a:latin typeface="Calibri"/>
              </a:rPr>
              <a:t>, providing improved access to </a:t>
            </a:r>
            <a:r>
              <a:rPr lang="en-GB" sz="2400" b="1" strike="noStrike" spc="-1">
                <a:solidFill>
                  <a:srgbClr val="000000"/>
                </a:solidFill>
                <a:latin typeface="Calibri"/>
              </a:rPr>
              <a:t>existing datasets </a:t>
            </a:r>
            <a:r>
              <a:rPr lang="en-GB" sz="2400" b="0" strike="noStrike" spc="-1">
                <a:solidFill>
                  <a:srgbClr val="000000"/>
                </a:solidFill>
                <a:latin typeface="Calibri"/>
              </a:rPr>
              <a:t>through a </a:t>
            </a:r>
            <a:r>
              <a:rPr lang="en-GB" sz="2400" b="1" strike="noStrike" spc="-1">
                <a:solidFill>
                  <a:srgbClr val="000000"/>
                </a:solidFill>
                <a:latin typeface="Calibri"/>
              </a:rPr>
              <a:t>unified web interface</a:t>
            </a:r>
            <a:endParaRPr lang="en-GB" sz="2400" b="0" strike="noStrike" spc="-1">
              <a:latin typeface="Arial"/>
            </a:endParaRPr>
          </a:p>
          <a:p>
            <a:pPr algn="just">
              <a:lnSpc>
                <a:spcPct val="100000"/>
              </a:lnSpc>
            </a:pPr>
            <a:endParaRPr lang="en-GB" sz="2400" b="0" strike="noStrike" spc="-1">
              <a:latin typeface="Arial"/>
            </a:endParaRPr>
          </a:p>
          <a:p>
            <a:pPr>
              <a:lnSpc>
                <a:spcPct val="100000"/>
              </a:lnSpc>
            </a:pPr>
            <a:endParaRPr lang="en-GB" sz="2400" b="0" strike="noStrike" spc="-1">
              <a:latin typeface="Arial"/>
            </a:endParaRPr>
          </a:p>
          <a:p>
            <a:pPr>
              <a:lnSpc>
                <a:spcPct val="100000"/>
              </a:lnSpc>
            </a:pPr>
            <a:endParaRPr lang="en-GB" sz="2400" b="0" strike="noStrike" spc="-1">
              <a:latin typeface="Arial"/>
            </a:endParaRPr>
          </a:p>
          <a:p>
            <a:pPr>
              <a:lnSpc>
                <a:spcPct val="100000"/>
              </a:lnSpc>
            </a:pPr>
            <a:endParaRPr lang="en-GB" sz="2400" b="0" strike="noStrike" spc="-1">
              <a:latin typeface="Arial"/>
            </a:endParaRPr>
          </a:p>
        </p:txBody>
      </p:sp>
    </p:spTree>
    <p:extLst>
      <p:ext uri="{BB962C8B-B14F-4D97-AF65-F5344CB8AC3E}">
        <p14:creationId xmlns:p14="http://schemas.microsoft.com/office/powerpoint/2010/main" val="8192835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Seasonal</a:t>
            </a:r>
            <a:r>
              <a:rPr lang="fr-FR" dirty="0"/>
              <a:t> </a:t>
            </a:r>
            <a:r>
              <a:rPr lang="fr-FR" dirty="0" err="1"/>
              <a:t>Forecasts</a:t>
            </a:r>
            <a:r>
              <a:rPr lang="fr-FR" dirty="0"/>
              <a:t> (Wind power)</a:t>
            </a:r>
          </a:p>
        </p:txBody>
      </p:sp>
      <p:pic>
        <p:nvPicPr>
          <p:cNvPr id="4" name="Image 3"/>
          <p:cNvPicPr>
            <a:picLocks noChangeAspect="1"/>
          </p:cNvPicPr>
          <p:nvPr/>
        </p:nvPicPr>
        <p:blipFill>
          <a:blip r:embed="rId2"/>
          <a:stretch>
            <a:fillRect/>
          </a:stretch>
        </p:blipFill>
        <p:spPr>
          <a:xfrm>
            <a:off x="1042669" y="813752"/>
            <a:ext cx="11066811" cy="5400000"/>
          </a:xfrm>
          <a:prstGeom prst="rect">
            <a:avLst/>
          </a:prstGeom>
        </p:spPr>
      </p:pic>
    </p:spTree>
    <p:extLst>
      <p:ext uri="{BB962C8B-B14F-4D97-AF65-F5344CB8AC3E}">
        <p14:creationId xmlns:p14="http://schemas.microsoft.com/office/powerpoint/2010/main" val="10292129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Data per country for 10 </a:t>
            </a:r>
            <a:r>
              <a:rPr lang="fr-FR" dirty="0" err="1"/>
              <a:t>climate</a:t>
            </a:r>
            <a:r>
              <a:rPr lang="fr-FR" dirty="0"/>
              <a:t> </a:t>
            </a:r>
            <a:r>
              <a:rPr lang="fr-FR" dirty="0" err="1"/>
              <a:t>models</a:t>
            </a:r>
            <a:endParaRPr lang="fr-FR" dirty="0"/>
          </a:p>
        </p:txBody>
      </p:sp>
      <p:pic>
        <p:nvPicPr>
          <p:cNvPr id="3" name="Image 2"/>
          <p:cNvPicPr>
            <a:picLocks noChangeAspect="1"/>
          </p:cNvPicPr>
          <p:nvPr/>
        </p:nvPicPr>
        <p:blipFill>
          <a:blip r:embed="rId2"/>
          <a:stretch>
            <a:fillRect/>
          </a:stretch>
        </p:blipFill>
        <p:spPr>
          <a:xfrm>
            <a:off x="1951930" y="1258745"/>
            <a:ext cx="9478071" cy="4392399"/>
          </a:xfrm>
          <a:prstGeom prst="rect">
            <a:avLst/>
          </a:prstGeom>
        </p:spPr>
      </p:pic>
    </p:spTree>
    <p:extLst>
      <p:ext uri="{BB962C8B-B14F-4D97-AF65-F5344CB8AC3E}">
        <p14:creationId xmlns:p14="http://schemas.microsoft.com/office/powerpoint/2010/main" val="39151641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PROGRESSES SO FAR</a:t>
            </a:r>
          </a:p>
        </p:txBody>
      </p:sp>
      <p:sp>
        <p:nvSpPr>
          <p:cNvPr id="3" name="Content Placeholder 2"/>
          <p:cNvSpPr>
            <a:spLocks noGrp="1"/>
          </p:cNvSpPr>
          <p:nvPr>
            <p:ph idx="1"/>
          </p:nvPr>
        </p:nvSpPr>
        <p:spPr>
          <a:xfrm>
            <a:off x="1849398" y="932724"/>
            <a:ext cx="9733004" cy="5030755"/>
          </a:xfrm>
        </p:spPr>
        <p:txBody>
          <a:bodyPr>
            <a:normAutofit/>
          </a:bodyPr>
          <a:lstStyle/>
          <a:p>
            <a:r>
              <a:rPr lang="en-GB" b="1" dirty="0"/>
              <a:t>A climate-projection data set suited to the energy sector</a:t>
            </a:r>
          </a:p>
          <a:p>
            <a:pPr lvl="1"/>
            <a:r>
              <a:rPr lang="en-GB" dirty="0"/>
              <a:t>High-resolution 3-hourly, 12 km, 11 models, 2 scenarios, bias adjustment and model selection recommendations</a:t>
            </a:r>
            <a:endParaRPr lang="fr-FR" dirty="0">
              <a:hlinkClick r:id="" action="ppaction://noaction"/>
            </a:endParaRPr>
          </a:p>
          <a:p>
            <a:pPr marL="76197" indent="0">
              <a:buNone/>
            </a:pPr>
            <a:r>
              <a:rPr lang="fr-FR" dirty="0">
                <a:hlinkClick r:id="" action="ppaction://noaction"/>
              </a:rPr>
              <a:t>https</a:t>
            </a:r>
            <a:r>
              <a:rPr lang="fr-FR" dirty="0">
                <a:hlinkClick r:id="rId2"/>
              </a:rPr>
              <a:t>://esgf-node.ipsl.upmc.fr/search/c3s-energy/</a:t>
            </a:r>
            <a:endParaRPr lang="en-GB" dirty="0"/>
          </a:p>
          <a:p>
            <a:pPr marL="0" indent="0">
              <a:buNone/>
            </a:pPr>
            <a:r>
              <a:rPr lang="en-GB" dirty="0"/>
              <a:t>All the data will ultimately become available through the CDS</a:t>
            </a:r>
          </a:p>
          <a:p>
            <a:pPr marL="0" indent="0">
              <a:buNone/>
            </a:pPr>
            <a:endParaRPr lang="en-GB" b="1" dirty="0"/>
          </a:p>
          <a:p>
            <a:r>
              <a:rPr lang="en-GB" b="1" dirty="0"/>
              <a:t>Proof of concept visualization tools to access data</a:t>
            </a:r>
          </a:p>
          <a:p>
            <a:pPr marL="0" indent="0">
              <a:buNone/>
            </a:pPr>
            <a:r>
              <a:rPr lang="fr-FR" dirty="0">
                <a:solidFill>
                  <a:srgbClr val="0070C0"/>
                </a:solidFill>
                <a:hlinkClick r:id="rId3"/>
              </a:rPr>
              <a:t>http://clim4energy.climate.copernicus.eu/</a:t>
            </a:r>
            <a:endParaRPr lang="fr-FR" dirty="0">
              <a:solidFill>
                <a:srgbClr val="0070C0"/>
              </a:solidFill>
            </a:endParaRPr>
          </a:p>
          <a:p>
            <a:pPr marL="0" indent="0">
              <a:buNone/>
            </a:pPr>
            <a:r>
              <a:rPr lang="fr-FR" dirty="0">
                <a:solidFill>
                  <a:srgbClr val="0070C0"/>
                </a:solidFill>
              </a:rPr>
              <a:t>http://ecem.climate.copernicus.eu/demonstrator/</a:t>
            </a:r>
          </a:p>
          <a:p>
            <a:pPr marL="0" indent="0">
              <a:buNone/>
            </a:pPr>
            <a:endParaRPr lang="fr-FR" sz="2600" b="1" dirty="0"/>
          </a:p>
          <a:p>
            <a:pPr marL="0" indent="0">
              <a:buNone/>
            </a:pPr>
            <a:endParaRPr lang="en-GB" dirty="0">
              <a:solidFill>
                <a:srgbClr val="0070C0"/>
              </a:solidFill>
            </a:endParaRPr>
          </a:p>
          <a:p>
            <a:pPr marL="609570" lvl="1" indent="0">
              <a:buNone/>
            </a:pPr>
            <a:endParaRPr lang="en-GB" dirty="0"/>
          </a:p>
        </p:txBody>
      </p:sp>
    </p:spTree>
    <p:extLst>
      <p:ext uri="{BB962C8B-B14F-4D97-AF65-F5344CB8AC3E}">
        <p14:creationId xmlns:p14="http://schemas.microsoft.com/office/powerpoint/2010/main" val="305498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AC21-69BC-7E45-BC24-9E1533281DF4}"/>
              </a:ext>
            </a:extLst>
          </p:cNvPr>
          <p:cNvSpPr>
            <a:spLocks noGrp="1"/>
          </p:cNvSpPr>
          <p:nvPr>
            <p:ph type="title"/>
          </p:nvPr>
        </p:nvSpPr>
        <p:spPr/>
        <p:txBody>
          <a:bodyPr>
            <a:normAutofit fontScale="90000"/>
          </a:bodyPr>
          <a:lstStyle/>
          <a:p>
            <a:r>
              <a:rPr lang="en-US" dirty="0"/>
              <a:t>Operational energy</a:t>
            </a:r>
          </a:p>
        </p:txBody>
      </p:sp>
      <p:sp>
        <p:nvSpPr>
          <p:cNvPr id="3" name="Text Placeholder 2">
            <a:extLst>
              <a:ext uri="{FF2B5EF4-FFF2-40B4-BE49-F238E27FC236}">
                <a16:creationId xmlns:a16="http://schemas.microsoft.com/office/drawing/2014/main" id="{4DFF25CC-2B3A-7847-A199-9AE80CDB5EC8}"/>
              </a:ext>
            </a:extLst>
          </p:cNvPr>
          <p:cNvSpPr>
            <a:spLocks noGrp="1"/>
          </p:cNvSpPr>
          <p:nvPr>
            <p:ph type="body" idx="1"/>
          </p:nvPr>
        </p:nvSpPr>
        <p:spPr/>
        <p:txBody>
          <a:bodyPr/>
          <a:lstStyle/>
          <a:p>
            <a:r>
              <a:rPr lang="en-US" dirty="0"/>
              <a:t>Building on these proof of concept projects we are now developing an operational service </a:t>
            </a:r>
          </a:p>
          <a:p>
            <a:r>
              <a:rPr lang="en-US" dirty="0"/>
              <a:t>C3S Energy will cover all time scales (historical, seasonal and multi-decadal) </a:t>
            </a:r>
          </a:p>
          <a:p>
            <a:r>
              <a:rPr lang="en-US" dirty="0"/>
              <a:t>C3S Energy will provide a series of high-quality datasets that could be used as benchmark </a:t>
            </a:r>
          </a:p>
          <a:p>
            <a:r>
              <a:rPr lang="en-US" dirty="0"/>
              <a:t>C3S Energy will also provide a set of workflows that will allow anyone to scrutinize and reproduce what has been done.</a:t>
            </a:r>
          </a:p>
          <a:p>
            <a:endParaRPr lang="en-US" dirty="0"/>
          </a:p>
        </p:txBody>
      </p:sp>
    </p:spTree>
    <p:extLst>
      <p:ext uri="{BB962C8B-B14F-4D97-AF65-F5344CB8AC3E}">
        <p14:creationId xmlns:p14="http://schemas.microsoft.com/office/powerpoint/2010/main" val="1757860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5B8B4-C3D4-5C44-A544-381573F9B518}"/>
              </a:ext>
            </a:extLst>
          </p:cNvPr>
          <p:cNvPicPr>
            <a:picLocks noChangeAspect="1"/>
          </p:cNvPicPr>
          <p:nvPr/>
        </p:nvPicPr>
        <p:blipFill>
          <a:blip r:embed="rId2"/>
          <a:stretch>
            <a:fillRect/>
          </a:stretch>
        </p:blipFill>
        <p:spPr>
          <a:xfrm>
            <a:off x="5261885" y="1418567"/>
            <a:ext cx="6527548" cy="3705227"/>
          </a:xfrm>
          <a:prstGeom prst="rect">
            <a:avLst/>
          </a:prstGeom>
        </p:spPr>
      </p:pic>
      <p:grpSp>
        <p:nvGrpSpPr>
          <p:cNvPr id="27" name="Shape 215">
            <a:extLst>
              <a:ext uri="{FF2B5EF4-FFF2-40B4-BE49-F238E27FC236}">
                <a16:creationId xmlns:a16="http://schemas.microsoft.com/office/drawing/2014/main" id="{741715D1-B107-BA43-9BAA-A27B90ED1D58}"/>
              </a:ext>
            </a:extLst>
          </p:cNvPr>
          <p:cNvGrpSpPr/>
          <p:nvPr/>
        </p:nvGrpSpPr>
        <p:grpSpPr>
          <a:xfrm>
            <a:off x="5087158" y="642862"/>
            <a:ext cx="6102797" cy="1403919"/>
            <a:chOff x="-1" y="-942252"/>
            <a:chExt cx="6102795" cy="1403917"/>
          </a:xfrm>
        </p:grpSpPr>
        <p:sp>
          <p:nvSpPr>
            <p:cNvPr id="28" name="Rectangle">
              <a:extLst>
                <a:ext uri="{FF2B5EF4-FFF2-40B4-BE49-F238E27FC236}">
                  <a16:creationId xmlns:a16="http://schemas.microsoft.com/office/drawing/2014/main" id="{9DEB5077-95C6-D74C-B17D-A3200CDD0E4A}"/>
                </a:ext>
              </a:extLst>
            </p:cNvPr>
            <p:cNvSpPr/>
            <p:nvPr/>
          </p:nvSpPr>
          <p:spPr>
            <a:xfrm>
              <a:off x="-1" y="-1"/>
              <a:ext cx="5328593" cy="461666"/>
            </a:xfrm>
            <a:prstGeom prst="rect">
              <a:avLst/>
            </a:prstGeom>
            <a:solidFill>
              <a:srgbClr val="FFFFFF">
                <a:alpha val="70980"/>
              </a:srgbClr>
            </a:solidFill>
            <a:ln w="12700" cap="flat">
              <a:noFill/>
              <a:miter lim="400000"/>
            </a:ln>
            <a:effectLst/>
          </p:spPr>
          <p:txBody>
            <a:bodyPr wrap="square" lIns="45719" tIns="45719" rIns="45719" bIns="45719" numCol="1" anchor="t">
              <a:noAutofit/>
            </a:bodyPr>
            <a:lstStyle/>
            <a:p>
              <a:pPr algn="ctr"/>
              <a:endParaRPr sz="1400"/>
            </a:p>
          </p:txBody>
        </p:sp>
        <p:sp>
          <p:nvSpPr>
            <p:cNvPr id="29" name="climate.copernicus.eu">
              <a:extLst>
                <a:ext uri="{FF2B5EF4-FFF2-40B4-BE49-F238E27FC236}">
                  <a16:creationId xmlns:a16="http://schemas.microsoft.com/office/drawing/2014/main" id="{48348B7A-E0F2-0849-960D-02C68EE30ADE}"/>
                </a:ext>
              </a:extLst>
            </p:cNvPr>
            <p:cNvSpPr txBox="1"/>
            <p:nvPr/>
          </p:nvSpPr>
          <p:spPr>
            <a:xfrm>
              <a:off x="774201" y="-942252"/>
              <a:ext cx="5328593" cy="4616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699" tIns="45699" rIns="45699" bIns="45699" numCol="1" anchor="t">
              <a:spAutoFit/>
            </a:bodyPr>
            <a:lstStyle>
              <a:lvl1pPr algn="ctr">
                <a:defRPr sz="2400" b="1">
                  <a:latin typeface="Calibri"/>
                  <a:ea typeface="Calibri"/>
                  <a:cs typeface="Calibri"/>
                  <a:sym typeface="Calibri"/>
                </a:defRPr>
              </a:lvl1pPr>
            </a:lstStyle>
            <a:p>
              <a:r>
                <a:rPr dirty="0" err="1"/>
                <a:t>climate.copernicus.eu</a:t>
              </a:r>
              <a:endParaRPr lang="en-US" dirty="0"/>
            </a:p>
          </p:txBody>
        </p:sp>
      </p:grpSp>
      <p:sp>
        <p:nvSpPr>
          <p:cNvPr id="4" name="TextBox 3">
            <a:extLst>
              <a:ext uri="{FF2B5EF4-FFF2-40B4-BE49-F238E27FC236}">
                <a16:creationId xmlns:a16="http://schemas.microsoft.com/office/drawing/2014/main" id="{BA454FE7-27E4-3945-B8C0-A2EA7582DDA8}"/>
              </a:ext>
            </a:extLst>
          </p:cNvPr>
          <p:cNvSpPr txBox="1"/>
          <p:nvPr/>
        </p:nvSpPr>
        <p:spPr>
          <a:xfrm>
            <a:off x="1555768" y="3271180"/>
            <a:ext cx="4214813" cy="523220"/>
          </a:xfrm>
          <a:prstGeom prst="rect">
            <a:avLst/>
          </a:prstGeom>
          <a:noFill/>
        </p:spPr>
        <p:txBody>
          <a:bodyPr wrap="square" rtlCol="0">
            <a:spAutoFit/>
          </a:bodyPr>
          <a:lstStyle/>
          <a:p>
            <a:r>
              <a:rPr lang="en-US" sz="1400" dirty="0">
                <a:hlinkClick r:id="rId3"/>
              </a:rPr>
              <a:t>Carlo.Buontempo@ecmwf.int</a:t>
            </a:r>
            <a:endParaRPr lang="en-US" sz="1400" dirty="0"/>
          </a:p>
          <a:p>
            <a:r>
              <a:rPr lang="en-US" sz="1400" dirty="0"/>
              <a:t>@</a:t>
            </a:r>
            <a:r>
              <a:rPr lang="en-US" sz="1400" dirty="0" err="1"/>
              <a:t>carlo_tuitter</a:t>
            </a:r>
            <a:endParaRPr lang="en-US" sz="1400" dirty="0"/>
          </a:p>
        </p:txBody>
      </p:sp>
    </p:spTree>
    <p:extLst>
      <p:ext uri="{BB962C8B-B14F-4D97-AF65-F5344CB8AC3E}">
        <p14:creationId xmlns:p14="http://schemas.microsoft.com/office/powerpoint/2010/main" val="22224128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D213-7526-DC48-B0F1-783A7321DA4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A191054-7EBE-A440-B3E2-0CF45AFF033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2079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9CC61-D4E9-884E-93E9-E78F7BD62B68}"/>
              </a:ext>
            </a:extLst>
          </p:cNvPr>
          <p:cNvSpPr>
            <a:spLocks noGrp="1"/>
          </p:cNvSpPr>
          <p:nvPr>
            <p:ph type="body" idx="1"/>
          </p:nvPr>
        </p:nvSpPr>
        <p:spPr>
          <a:xfrm>
            <a:off x="2702944" y="921221"/>
            <a:ext cx="8879459" cy="5097431"/>
          </a:xfrm>
        </p:spPr>
        <p:txBody>
          <a:bodyPr>
            <a:normAutofit fontScale="85000" lnSpcReduction="20000"/>
          </a:bodyPr>
          <a:lstStyle/>
          <a:p>
            <a:r>
              <a:rPr lang="en-US" b="1" dirty="0"/>
              <a:t>The past</a:t>
            </a:r>
            <a:r>
              <a:rPr lang="en-US" dirty="0"/>
              <a:t> (2016-2018):</a:t>
            </a:r>
          </a:p>
          <a:p>
            <a:pPr lvl="1"/>
            <a:r>
              <a:rPr lang="en-US" dirty="0"/>
              <a:t>Energy (UEA, CEA), Water (CEH,SMHI), Insurance (CGI),  </a:t>
            </a:r>
            <a:r>
              <a:rPr lang="en-US" i="1" dirty="0"/>
              <a:t>cities (SMHI), agriculture (</a:t>
            </a:r>
            <a:r>
              <a:rPr lang="en-US" i="1" dirty="0" err="1"/>
              <a:t>TelespazioVega</a:t>
            </a:r>
            <a:r>
              <a:rPr lang="en-US" i="1" dirty="0"/>
              <a:t>)</a:t>
            </a:r>
          </a:p>
          <a:p>
            <a:pPr marL="761981" lvl="1" indent="0">
              <a:buNone/>
            </a:pPr>
            <a:endParaRPr lang="en-US" i="1" dirty="0"/>
          </a:p>
          <a:p>
            <a:r>
              <a:rPr lang="en-US" b="1" dirty="0"/>
              <a:t>The present </a:t>
            </a:r>
            <a:r>
              <a:rPr lang="en-US" dirty="0"/>
              <a:t>(2018-2019,..):</a:t>
            </a:r>
          </a:p>
          <a:p>
            <a:pPr lvl="1"/>
            <a:r>
              <a:rPr lang="en-US" i="1" u="sng" dirty="0"/>
              <a:t>European</a:t>
            </a:r>
            <a:r>
              <a:rPr lang="en-US" dirty="0"/>
              <a:t>: storm-surges (</a:t>
            </a:r>
            <a:r>
              <a:rPr lang="en-US" dirty="0" err="1"/>
              <a:t>Deltares</a:t>
            </a:r>
            <a:r>
              <a:rPr lang="en-US" dirty="0"/>
              <a:t>), fisheries (PML), tourism (TEC), cities/health (Vito) </a:t>
            </a:r>
          </a:p>
          <a:p>
            <a:pPr lvl="1"/>
            <a:r>
              <a:rPr lang="en-US" i="1" u="sng" dirty="0"/>
              <a:t>Global</a:t>
            </a:r>
            <a:r>
              <a:rPr lang="en-US" dirty="0"/>
              <a:t>: shipping (OSM), global impacts (SMHI), agriculture (</a:t>
            </a:r>
            <a:r>
              <a:rPr lang="en-US" dirty="0" err="1"/>
              <a:t>WEnR</a:t>
            </a:r>
            <a:r>
              <a:rPr lang="en-US" dirty="0"/>
              <a:t>)</a:t>
            </a:r>
          </a:p>
          <a:p>
            <a:pPr marL="761981" lvl="1" indent="0">
              <a:buNone/>
            </a:pPr>
            <a:endParaRPr lang="en-US" dirty="0"/>
          </a:p>
          <a:p>
            <a:r>
              <a:rPr lang="en-US" b="1" dirty="0"/>
              <a:t>The future </a:t>
            </a:r>
            <a:r>
              <a:rPr lang="en-US" dirty="0"/>
              <a:t>:</a:t>
            </a:r>
          </a:p>
          <a:p>
            <a:pPr lvl="1"/>
            <a:r>
              <a:rPr lang="en-US" dirty="0"/>
              <a:t>in negotiation: energy, water, insurance </a:t>
            </a:r>
          </a:p>
          <a:p>
            <a:pPr lvl="1"/>
            <a:r>
              <a:rPr lang="en-US" dirty="0"/>
              <a:t>quality assurance for SIS, biodiversity, forestry, cultural heritage, case studies, transport, …</a:t>
            </a:r>
          </a:p>
        </p:txBody>
      </p:sp>
      <p:sp>
        <p:nvSpPr>
          <p:cNvPr id="3" name="Title 2">
            <a:extLst>
              <a:ext uri="{FF2B5EF4-FFF2-40B4-BE49-F238E27FC236}">
                <a16:creationId xmlns:a16="http://schemas.microsoft.com/office/drawing/2014/main" id="{DED9D828-7878-E047-8660-7C6D2FAB0B44}"/>
              </a:ext>
            </a:extLst>
          </p:cNvPr>
          <p:cNvSpPr>
            <a:spLocks noGrp="1"/>
          </p:cNvSpPr>
          <p:nvPr>
            <p:ph type="title"/>
          </p:nvPr>
        </p:nvSpPr>
        <p:spPr/>
        <p:txBody>
          <a:bodyPr>
            <a:normAutofit fontScale="90000"/>
          </a:bodyPr>
          <a:lstStyle/>
          <a:p>
            <a:r>
              <a:rPr lang="en-US" dirty="0"/>
              <a:t>SIS contracts </a:t>
            </a:r>
          </a:p>
        </p:txBody>
      </p:sp>
      <p:cxnSp>
        <p:nvCxnSpPr>
          <p:cNvPr id="5" name="Straight Arrow Connector 4">
            <a:extLst>
              <a:ext uri="{FF2B5EF4-FFF2-40B4-BE49-F238E27FC236}">
                <a16:creationId xmlns:a16="http://schemas.microsoft.com/office/drawing/2014/main" id="{C7458F73-9968-3F45-AF18-E0CE6C058AC7}"/>
              </a:ext>
            </a:extLst>
          </p:cNvPr>
          <p:cNvCxnSpPr>
            <a:cxnSpLocks/>
          </p:cNvCxnSpPr>
          <p:nvPr/>
        </p:nvCxnSpPr>
        <p:spPr>
          <a:xfrm>
            <a:off x="2614524" y="2360610"/>
            <a:ext cx="0" cy="3068281"/>
          </a:xfrm>
          <a:prstGeom prst="straightConnector1">
            <a:avLst/>
          </a:prstGeom>
          <a:noFill/>
          <a:ln w="25400"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401591DA-6ABB-074C-805E-7E6449B20356}"/>
              </a:ext>
            </a:extLst>
          </p:cNvPr>
          <p:cNvSpPr txBox="1"/>
          <p:nvPr/>
        </p:nvSpPr>
        <p:spPr>
          <a:xfrm>
            <a:off x="1213450" y="1173192"/>
            <a:ext cx="1058173"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defTabSz="1219170" hangingPunct="0"/>
            <a:r>
              <a:rPr lang="en-US" sz="1867" dirty="0">
                <a:solidFill>
                  <a:srgbClr val="000000"/>
                </a:solidFill>
                <a:latin typeface="+mj-lt"/>
                <a:ea typeface="+mj-ea"/>
                <a:cs typeface="+mj-cs"/>
                <a:sym typeface="Arial"/>
              </a:rPr>
              <a:t>Proof of concept</a:t>
            </a:r>
          </a:p>
        </p:txBody>
      </p:sp>
      <p:sp>
        <p:nvSpPr>
          <p:cNvPr id="7" name="TextBox 6">
            <a:extLst>
              <a:ext uri="{FF2B5EF4-FFF2-40B4-BE49-F238E27FC236}">
                <a16:creationId xmlns:a16="http://schemas.microsoft.com/office/drawing/2014/main" id="{31B6B820-E3CE-0B44-8302-B1A50330EE42}"/>
              </a:ext>
            </a:extLst>
          </p:cNvPr>
          <p:cNvSpPr txBox="1"/>
          <p:nvPr/>
        </p:nvSpPr>
        <p:spPr>
          <a:xfrm>
            <a:off x="1156939" y="3469935"/>
            <a:ext cx="1369166"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defTabSz="1219170" hangingPunct="0"/>
            <a:r>
              <a:rPr lang="en-US" sz="1867" dirty="0">
                <a:solidFill>
                  <a:srgbClr val="000000"/>
                </a:solidFill>
                <a:latin typeface="+mj-lt"/>
                <a:ea typeface="+mj-ea"/>
                <a:cs typeface="+mj-cs"/>
                <a:sym typeface="Arial"/>
              </a:rPr>
              <a:t>Operational phase </a:t>
            </a:r>
          </a:p>
        </p:txBody>
      </p:sp>
    </p:spTree>
    <p:extLst>
      <p:ext uri="{BB962C8B-B14F-4D97-AF65-F5344CB8AC3E}">
        <p14:creationId xmlns:p14="http://schemas.microsoft.com/office/powerpoint/2010/main" val="102927393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we mean by Data?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15" y="1124744"/>
            <a:ext cx="12192000" cy="5547744"/>
          </a:xfrm>
          <a:prstGeom prst="rect">
            <a:avLst/>
          </a:prstGeom>
        </p:spPr>
      </p:pic>
    </p:spTree>
    <p:extLst>
      <p:ext uri="{BB962C8B-B14F-4D97-AF65-F5344CB8AC3E}">
        <p14:creationId xmlns:p14="http://schemas.microsoft.com/office/powerpoint/2010/main" val="396267686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F05B9-42A1-D84D-8ACD-E8ACAC96CE4B}"/>
              </a:ext>
            </a:extLst>
          </p:cNvPr>
          <p:cNvSpPr>
            <a:spLocks noGrp="1"/>
          </p:cNvSpPr>
          <p:nvPr>
            <p:ph type="title"/>
          </p:nvPr>
        </p:nvSpPr>
        <p:spPr/>
        <p:txBody>
          <a:bodyPr>
            <a:normAutofit fontScale="90000"/>
          </a:bodyPr>
          <a:lstStyle/>
          <a:p>
            <a:r>
              <a:rPr lang="en-US" dirty="0"/>
              <a:t>C3S operational production of global ECV products</a:t>
            </a:r>
          </a:p>
        </p:txBody>
      </p:sp>
      <p:pic>
        <p:nvPicPr>
          <p:cNvPr id="5" name="Picture 4">
            <a:extLst>
              <a:ext uri="{FF2B5EF4-FFF2-40B4-BE49-F238E27FC236}">
                <a16:creationId xmlns:a16="http://schemas.microsoft.com/office/drawing/2014/main" id="{96EE0C3C-E313-B04D-BB28-AA3FE558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929" y="1412776"/>
            <a:ext cx="5555355" cy="490403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C0A5962-3CCE-7A42-9E36-ED053255B21A}"/>
              </a:ext>
            </a:extLst>
          </p:cNvPr>
          <p:cNvSpPr txBox="1"/>
          <p:nvPr/>
        </p:nvSpPr>
        <p:spPr>
          <a:xfrm>
            <a:off x="1103445" y="932724"/>
            <a:ext cx="6805068" cy="461665"/>
          </a:xfrm>
          <a:prstGeom prst="rect">
            <a:avLst/>
          </a:prstGeom>
          <a:noFill/>
        </p:spPr>
        <p:txBody>
          <a:bodyPr wrap="none" rtlCol="0">
            <a:spAutoFit/>
          </a:bodyPr>
          <a:lstStyle/>
          <a:p>
            <a:r>
              <a:rPr lang="en-US" sz="2400" b="1" dirty="0"/>
              <a:t>C3S tendered activities: 22 ECVs, 5 contracts</a:t>
            </a:r>
          </a:p>
        </p:txBody>
      </p:sp>
      <p:sp>
        <p:nvSpPr>
          <p:cNvPr id="7" name="TextBox 6">
            <a:extLst>
              <a:ext uri="{FF2B5EF4-FFF2-40B4-BE49-F238E27FC236}">
                <a16:creationId xmlns:a16="http://schemas.microsoft.com/office/drawing/2014/main" id="{390C5550-5204-2C4C-9BA9-6F8884608D39}"/>
              </a:ext>
            </a:extLst>
          </p:cNvPr>
          <p:cNvSpPr txBox="1"/>
          <p:nvPr/>
        </p:nvSpPr>
        <p:spPr>
          <a:xfrm>
            <a:off x="7038165" y="1604798"/>
            <a:ext cx="4544236" cy="6001643"/>
          </a:xfrm>
          <a:prstGeom prst="rect">
            <a:avLst/>
          </a:prstGeom>
          <a:noFill/>
        </p:spPr>
        <p:txBody>
          <a:bodyPr wrap="square" rtlCol="0">
            <a:spAutoFit/>
          </a:bodyPr>
          <a:lstStyle/>
          <a:p>
            <a:pPr marL="380990" indent="-380990">
              <a:buFont typeface="Arial" panose="020B0604020202020204" pitchFamily="34" charset="0"/>
              <a:buChar char="•"/>
            </a:pPr>
            <a:r>
              <a:rPr lang="en-US" sz="2400" dirty="0">
                <a:solidFill>
                  <a:schemeClr val="tx2">
                    <a:lumMod val="75000"/>
                  </a:schemeClr>
                </a:solidFill>
              </a:rPr>
              <a:t>In 2018: from 12 to 22 ECVs</a:t>
            </a:r>
          </a:p>
          <a:p>
            <a:pPr marL="380990" indent="-380990">
              <a:buFont typeface="Arial" panose="020B0604020202020204" pitchFamily="34" charset="0"/>
              <a:buChar char="•"/>
            </a:pPr>
            <a:r>
              <a:rPr lang="en-US" sz="2400" dirty="0">
                <a:solidFill>
                  <a:schemeClr val="tx2">
                    <a:lumMod val="75000"/>
                  </a:schemeClr>
                </a:solidFill>
              </a:rPr>
              <a:t>Consolidation in 5 contracts</a:t>
            </a:r>
          </a:p>
          <a:p>
            <a:pPr marL="380990" indent="-380990">
              <a:buFont typeface="Arial" panose="020B0604020202020204" pitchFamily="34" charset="0"/>
              <a:buChar char="•"/>
            </a:pPr>
            <a:r>
              <a:rPr lang="en-US" sz="2400" dirty="0">
                <a:solidFill>
                  <a:schemeClr val="tx2">
                    <a:lumMod val="75000"/>
                  </a:schemeClr>
                </a:solidFill>
              </a:rPr>
              <a:t>Annual budget ~5 </a:t>
            </a:r>
            <a:r>
              <a:rPr lang="en-US" sz="2400" dirty="0" err="1">
                <a:solidFill>
                  <a:schemeClr val="tx2">
                    <a:lumMod val="75000"/>
                  </a:schemeClr>
                </a:solidFill>
              </a:rPr>
              <a:t>Meuro</a:t>
            </a:r>
            <a:endParaRPr lang="en-US" sz="2400" dirty="0">
              <a:solidFill>
                <a:schemeClr val="tx2">
                  <a:lumMod val="75000"/>
                </a:schemeClr>
              </a:solidFill>
            </a:endParaRPr>
          </a:p>
          <a:p>
            <a:pPr marL="380990" indent="-380990">
              <a:buFont typeface="Arial" panose="020B0604020202020204" pitchFamily="34" charset="0"/>
              <a:buChar char="•"/>
            </a:pPr>
            <a:endParaRPr lang="en-US" sz="2400" dirty="0">
              <a:solidFill>
                <a:schemeClr val="tx2">
                  <a:lumMod val="75000"/>
                </a:schemeClr>
              </a:solidFill>
            </a:endParaRPr>
          </a:p>
          <a:p>
            <a:pPr marL="380990" indent="-380990">
              <a:buFont typeface="Arial" panose="020B0604020202020204" pitchFamily="34" charset="0"/>
              <a:buChar char="•"/>
            </a:pPr>
            <a:r>
              <a:rPr lang="en-US" sz="2400" dirty="0">
                <a:solidFill>
                  <a:schemeClr val="tx2">
                    <a:lumMod val="75000"/>
                  </a:schemeClr>
                </a:solidFill>
              </a:rPr>
              <a:t>Strong heritage in CCI teams</a:t>
            </a:r>
          </a:p>
          <a:p>
            <a:pPr marL="380990" indent="-380990">
              <a:buFont typeface="Arial" panose="020B0604020202020204" pitchFamily="34" charset="0"/>
              <a:buChar char="•"/>
            </a:pPr>
            <a:r>
              <a:rPr lang="en-US" sz="2400" dirty="0">
                <a:solidFill>
                  <a:schemeClr val="tx2">
                    <a:lumMod val="75000"/>
                  </a:schemeClr>
                </a:solidFill>
              </a:rPr>
              <a:t>Convergence on data standards</a:t>
            </a:r>
          </a:p>
          <a:p>
            <a:pPr marL="380990" indent="-380990">
              <a:buFont typeface="Arial" panose="020B0604020202020204" pitchFamily="34" charset="0"/>
              <a:buChar char="•"/>
            </a:pPr>
            <a:r>
              <a:rPr lang="en-US" sz="2400" dirty="0">
                <a:solidFill>
                  <a:schemeClr val="tx2">
                    <a:lumMod val="75000"/>
                  </a:schemeClr>
                </a:solidFill>
              </a:rPr>
              <a:t>Consistent documentation</a:t>
            </a:r>
          </a:p>
          <a:p>
            <a:pPr marL="380990" indent="-380990">
              <a:buFont typeface="Arial" panose="020B0604020202020204" pitchFamily="34" charset="0"/>
              <a:buChar char="•"/>
            </a:pPr>
            <a:r>
              <a:rPr lang="en-US" sz="2400" dirty="0">
                <a:solidFill>
                  <a:schemeClr val="tx2">
                    <a:lumMod val="75000"/>
                  </a:schemeClr>
                </a:solidFill>
              </a:rPr>
              <a:t>Need better quality assurance</a:t>
            </a:r>
          </a:p>
          <a:p>
            <a:pPr marL="380990" indent="-380990">
              <a:buFont typeface="Arial" panose="020B0604020202020204" pitchFamily="34" charset="0"/>
              <a:buChar char="•"/>
            </a:pPr>
            <a:endParaRPr lang="en-US" sz="2400" dirty="0">
              <a:solidFill>
                <a:schemeClr val="accent2"/>
              </a:solidFill>
            </a:endParaRPr>
          </a:p>
          <a:p>
            <a:pPr marL="380990" indent="-380990">
              <a:buFont typeface="Arial" panose="020B0604020202020204" pitchFamily="34" charset="0"/>
              <a:buChar char="•"/>
            </a:pPr>
            <a:r>
              <a:rPr lang="en-US" sz="2400" dirty="0">
                <a:solidFill>
                  <a:schemeClr val="accent2"/>
                </a:solidFill>
              </a:rPr>
              <a:t>White paper on CCI-C3S coordination and roadmap ready by August 2018</a:t>
            </a:r>
          </a:p>
          <a:p>
            <a:pPr marL="990575" lvl="1" indent="-380990">
              <a:buFont typeface="Arial" panose="020B0604020202020204" pitchFamily="34" charset="0"/>
              <a:buChar char="•"/>
            </a:pPr>
            <a:endParaRPr lang="en-US" sz="2400" dirty="0"/>
          </a:p>
          <a:p>
            <a:pPr marL="380990" indent="-380990">
              <a:buFont typeface="Arial" panose="020B0604020202020204" pitchFamily="34" charset="0"/>
              <a:buChar char="•"/>
            </a:pPr>
            <a:endParaRPr lang="en-US" sz="2400" dirty="0"/>
          </a:p>
        </p:txBody>
      </p:sp>
    </p:spTree>
    <p:extLst>
      <p:ext uri="{BB962C8B-B14F-4D97-AF65-F5344CB8AC3E}">
        <p14:creationId xmlns:p14="http://schemas.microsoft.com/office/powerpoint/2010/main" val="2356352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pc="400" dirty="0"/>
              <a:t>Observations from Baseline and Reference Networks </a:t>
            </a:r>
          </a:p>
        </p:txBody>
      </p:sp>
      <p:sp>
        <p:nvSpPr>
          <p:cNvPr id="4" name="TextBox 3"/>
          <p:cNvSpPr txBox="1"/>
          <p:nvPr/>
        </p:nvSpPr>
        <p:spPr>
          <a:xfrm>
            <a:off x="1156939" y="1028733"/>
            <a:ext cx="9677649" cy="1938992"/>
          </a:xfrm>
          <a:prstGeom prst="rect">
            <a:avLst/>
          </a:prstGeom>
          <a:noFill/>
        </p:spPr>
        <p:txBody>
          <a:bodyPr wrap="none" rtlCol="0">
            <a:spAutoFit/>
          </a:bodyPr>
          <a:lstStyle/>
          <a:p>
            <a:pPr marL="380990" indent="-380990">
              <a:buFont typeface="Arial" charset="0"/>
              <a:buChar char="•"/>
            </a:pPr>
            <a:r>
              <a:rPr lang="en-US" sz="2400" dirty="0">
                <a:solidFill>
                  <a:srgbClr val="002060"/>
                </a:solidFill>
              </a:rPr>
              <a:t>Focus on atmospheric data:  Temperature,</a:t>
            </a:r>
          </a:p>
          <a:p>
            <a:r>
              <a:rPr lang="en-US" sz="2400" dirty="0">
                <a:solidFill>
                  <a:srgbClr val="002060"/>
                </a:solidFill>
              </a:rPr>
              <a:t> humidity, ozone, wind, </a:t>
            </a:r>
            <a:r>
              <a:rPr lang="en-US" sz="2400" dirty="0"/>
              <a:t>CO, CO2, CH4 </a:t>
            </a:r>
            <a:r>
              <a:rPr lang="en-US" sz="2400" dirty="0">
                <a:solidFill>
                  <a:srgbClr val="002060"/>
                </a:solidFill>
              </a:rPr>
              <a:t> </a:t>
            </a:r>
          </a:p>
          <a:p>
            <a:pPr marL="380990" indent="-380990">
              <a:buFont typeface="Arial" charset="0"/>
              <a:buChar char="•"/>
            </a:pPr>
            <a:r>
              <a:rPr lang="en-US" sz="2400" dirty="0">
                <a:solidFill>
                  <a:srgbClr val="002060"/>
                </a:solidFill>
              </a:rPr>
              <a:t>Data quality control and </a:t>
            </a:r>
            <a:r>
              <a:rPr lang="en-US" sz="2400" dirty="0" err="1">
                <a:solidFill>
                  <a:srgbClr val="002060"/>
                </a:solidFill>
              </a:rPr>
              <a:t>homogenisation</a:t>
            </a:r>
            <a:r>
              <a:rPr lang="en-US" sz="2400" dirty="0">
                <a:solidFill>
                  <a:srgbClr val="002060"/>
                </a:solidFill>
              </a:rPr>
              <a:t> </a:t>
            </a:r>
          </a:p>
          <a:p>
            <a:pPr marL="380990" indent="-380990">
              <a:buFont typeface="Arial" charset="0"/>
              <a:buChar char="•"/>
            </a:pPr>
            <a:r>
              <a:rPr lang="en-US" sz="2400" dirty="0" err="1">
                <a:solidFill>
                  <a:srgbClr val="002060"/>
                </a:solidFill>
              </a:rPr>
              <a:t>Harmonisation</a:t>
            </a:r>
            <a:r>
              <a:rPr lang="en-US" sz="2400" dirty="0">
                <a:solidFill>
                  <a:srgbClr val="002060"/>
                </a:solidFill>
              </a:rPr>
              <a:t> of data and metadata under a Common Data Model</a:t>
            </a:r>
          </a:p>
          <a:p>
            <a:pPr marL="380990" indent="-380990">
              <a:buFont typeface="Arial" charset="0"/>
              <a:buChar char="•"/>
            </a:pPr>
            <a:r>
              <a:rPr lang="en-US" sz="2400" dirty="0">
                <a:solidFill>
                  <a:srgbClr val="002060"/>
                </a:solidFill>
              </a:rPr>
              <a:t>Unified data access via the Climate Data Store</a:t>
            </a:r>
          </a:p>
        </p:txBody>
      </p:sp>
      <p:pic>
        <p:nvPicPr>
          <p:cNvPr id="5" name="Picture 4"/>
          <p:cNvPicPr>
            <a:picLocks noChangeAspect="1"/>
          </p:cNvPicPr>
          <p:nvPr/>
        </p:nvPicPr>
        <p:blipFill rotWithShape="1">
          <a:blip r:embed="rId2"/>
          <a:srcRect b="9248"/>
          <a:stretch/>
        </p:blipFill>
        <p:spPr>
          <a:xfrm>
            <a:off x="1967542" y="2886022"/>
            <a:ext cx="6491841" cy="3360373"/>
          </a:xfrm>
          <a:prstGeom prst="rect">
            <a:avLst/>
          </a:prstGeom>
        </p:spPr>
      </p:pic>
    </p:spTree>
    <p:extLst>
      <p:ext uri="{BB962C8B-B14F-4D97-AF65-F5344CB8AC3E}">
        <p14:creationId xmlns:p14="http://schemas.microsoft.com/office/powerpoint/2010/main" val="6938482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itle 2"/>
          <p:cNvSpPr txBox="1">
            <a:spLocks noGrp="1"/>
          </p:cNvSpPr>
          <p:nvPr>
            <p:ph type="title"/>
          </p:nvPr>
        </p:nvSpPr>
        <p:spPr>
          <a:xfrm>
            <a:off x="1156937" y="313342"/>
            <a:ext cx="10425464" cy="370053"/>
          </a:xfrm>
          <a:prstGeom prst="rect">
            <a:avLst/>
          </a:prstGeom>
        </p:spPr>
        <p:txBody>
          <a:bodyPr>
            <a:noAutofit/>
          </a:bodyPr>
          <a:lstStyle>
            <a:lvl1pPr defTabSz="365760">
              <a:defRPr sz="720"/>
            </a:lvl1pPr>
          </a:lstStyle>
          <a:p>
            <a:r>
              <a:rPr sz="1500" dirty="0"/>
              <a:t>Climate projections</a:t>
            </a:r>
          </a:p>
        </p:txBody>
      </p:sp>
      <p:sp>
        <p:nvSpPr>
          <p:cNvPr id="720" name="TextBox 3"/>
          <p:cNvSpPr txBox="1"/>
          <p:nvPr/>
        </p:nvSpPr>
        <p:spPr>
          <a:xfrm>
            <a:off x="1156938" y="1127833"/>
            <a:ext cx="9614861" cy="1200329"/>
          </a:xfrm>
          <a:prstGeom prst="rect">
            <a:avLst/>
          </a:prstGeom>
          <a:ln w="12700">
            <a:miter lim="400000"/>
          </a:ln>
          <a:extLst>
            <a:ext uri="{C572A759-6A51-4108-AA02-DFA0A04FC94B}">
              <ma14:wrappingTextBoxFlag xmlns="" xmlns:ma14="http://schemas.microsoft.com/office/mac/drawingml/2011/main" val="1"/>
            </a:ext>
          </a:extLst>
        </p:spPr>
        <p:txBody>
          <a:bodyPr lIns="60959" rIns="60959">
            <a:spAutoFit/>
          </a:bodyPr>
          <a:lstStyle/>
          <a:p>
            <a:pPr marL="1391965" indent="-1391965">
              <a:defRPr b="1" i="1"/>
            </a:pPr>
            <a:r>
              <a:rPr sz="2400"/>
              <a:t>Service:  Providing users with timely access to climate change scenarios produced with state-of-the-art climate models (CMIP, CORDEX)</a:t>
            </a:r>
          </a:p>
        </p:txBody>
      </p:sp>
      <p:pic>
        <p:nvPicPr>
          <p:cNvPr id="721" name="Picture 10" descr="Picture 10"/>
          <p:cNvPicPr>
            <a:picLocks noChangeAspect="1"/>
          </p:cNvPicPr>
          <p:nvPr/>
        </p:nvPicPr>
        <p:blipFill>
          <a:blip r:embed="rId3">
            <a:extLst/>
          </a:blip>
          <a:srcRect l="4255"/>
          <a:stretch>
            <a:fillRect/>
          </a:stretch>
        </p:blipFill>
        <p:spPr>
          <a:xfrm>
            <a:off x="5564173" y="2328162"/>
            <a:ext cx="6018227" cy="3744416"/>
          </a:xfrm>
          <a:prstGeom prst="rect">
            <a:avLst/>
          </a:prstGeom>
          <a:ln w="12700">
            <a:miter lim="400000"/>
          </a:ln>
        </p:spPr>
      </p:pic>
      <p:pic>
        <p:nvPicPr>
          <p:cNvPr id="722" name="Picture 11" descr="Picture 11"/>
          <p:cNvPicPr>
            <a:picLocks noChangeAspect="1"/>
          </p:cNvPicPr>
          <p:nvPr/>
        </p:nvPicPr>
        <p:blipFill>
          <a:blip r:embed="rId4">
            <a:extLst/>
          </a:blip>
          <a:stretch>
            <a:fillRect/>
          </a:stretch>
        </p:blipFill>
        <p:spPr>
          <a:xfrm>
            <a:off x="1487487" y="2506222"/>
            <a:ext cx="3566355" cy="3566355"/>
          </a:xfrm>
          <a:prstGeom prst="rect">
            <a:avLst/>
          </a:prstGeom>
          <a:ln w="12700">
            <a:miter lim="400000"/>
          </a:ln>
        </p:spPr>
      </p:pic>
    </p:spTree>
    <p:extLst>
      <p:ext uri="{BB962C8B-B14F-4D97-AF65-F5344CB8AC3E}">
        <p14:creationId xmlns:p14="http://schemas.microsoft.com/office/powerpoint/2010/main" val="332122637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CBB38-7B11-6C40-91CD-0A2671597EFF}"/>
              </a:ext>
            </a:extLst>
          </p:cNvPr>
          <p:cNvSpPr>
            <a:spLocks noGrp="1"/>
          </p:cNvSpPr>
          <p:nvPr>
            <p:ph type="title"/>
          </p:nvPr>
        </p:nvSpPr>
        <p:spPr/>
        <p:txBody>
          <a:bodyPr>
            <a:normAutofit fontScale="90000"/>
          </a:bodyPr>
          <a:lstStyle/>
          <a:p>
            <a:r>
              <a:rPr lang="en-US" dirty="0"/>
              <a:t>OLD weather </a:t>
            </a:r>
          </a:p>
        </p:txBody>
      </p:sp>
      <p:pic>
        <p:nvPicPr>
          <p:cNvPr id="4" name="Brightening the world.mp4">
            <a:hlinkClick r:id="" action="ppaction://media"/>
            <a:extLst>
              <a:ext uri="{FF2B5EF4-FFF2-40B4-BE49-F238E27FC236}">
                <a16:creationId xmlns:a16="http://schemas.microsoft.com/office/drawing/2014/main" id="{0DC1BA1F-91A3-5047-B69B-33BAD8CAB4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397000"/>
            <a:ext cx="8128000" cy="4064000"/>
          </a:xfrm>
          <a:prstGeom prst="rect">
            <a:avLst/>
          </a:prstGeom>
        </p:spPr>
      </p:pic>
      <p:sp>
        <p:nvSpPr>
          <p:cNvPr id="5" name="TextBox 4">
            <a:extLst>
              <a:ext uri="{FF2B5EF4-FFF2-40B4-BE49-F238E27FC236}">
                <a16:creationId xmlns:a16="http://schemas.microsoft.com/office/drawing/2014/main" id="{17310AB5-3870-9F4D-87D6-31B76D9E393B}"/>
              </a:ext>
            </a:extLst>
          </p:cNvPr>
          <p:cNvSpPr txBox="1"/>
          <p:nvPr/>
        </p:nvSpPr>
        <p:spPr>
          <a:xfrm>
            <a:off x="1799771" y="6110514"/>
            <a:ext cx="370549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914400" hangingPunct="0"/>
            <a:r>
              <a:rPr kumimoji="0" lang="en-US" sz="1400" b="0" i="0" u="none" strike="noStrike" cap="none" spc="0" normalizeH="0" baseline="0" dirty="0">
                <a:ln>
                  <a:noFill/>
                </a:ln>
                <a:solidFill>
                  <a:srgbClr val="000000"/>
                </a:solidFill>
                <a:effectLst/>
                <a:uFillTx/>
                <a:latin typeface="+mj-lt"/>
                <a:ea typeface="+mj-ea"/>
                <a:cs typeface="+mj-cs"/>
                <a:sym typeface="Arial"/>
              </a:rPr>
              <a:t>Courtesy of Philip Brohan </a:t>
            </a:r>
            <a:r>
              <a:rPr lang="en-GB" b="1" dirty="0">
                <a:hlinkClick r:id="rId5"/>
              </a:rPr>
              <a:t>@</a:t>
            </a:r>
            <a:r>
              <a:rPr lang="en-GB" u="sng" dirty="0">
                <a:hlinkClick r:id="rId5"/>
              </a:rPr>
              <a:t>PhilipBrohan</a:t>
            </a: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67151252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pc="400" dirty="0"/>
              <a:t>C3S data rescue</a:t>
            </a:r>
          </a:p>
        </p:txBody>
      </p:sp>
      <p:sp>
        <p:nvSpPr>
          <p:cNvPr id="2" name="TextBox 1"/>
          <p:cNvSpPr txBox="1"/>
          <p:nvPr/>
        </p:nvSpPr>
        <p:spPr>
          <a:xfrm>
            <a:off x="1156939" y="1156487"/>
            <a:ext cx="8270213" cy="1569660"/>
          </a:xfrm>
          <a:prstGeom prst="rect">
            <a:avLst/>
          </a:prstGeom>
          <a:noFill/>
        </p:spPr>
        <p:txBody>
          <a:bodyPr wrap="none" rtlCol="0">
            <a:spAutoFit/>
          </a:bodyPr>
          <a:lstStyle/>
          <a:p>
            <a:pPr marL="380990" indent="-380990">
              <a:buFont typeface="Arial" charset="0"/>
              <a:buChar char="•"/>
            </a:pPr>
            <a:r>
              <a:rPr lang="en-US" sz="2400" dirty="0">
                <a:solidFill>
                  <a:srgbClr val="002060"/>
                </a:solidFill>
              </a:rPr>
              <a:t>Registry services for data rescue projects</a:t>
            </a:r>
          </a:p>
          <a:p>
            <a:pPr marL="380990" indent="-380990">
              <a:buFont typeface="Arial" charset="0"/>
              <a:buChar char="•"/>
            </a:pPr>
            <a:r>
              <a:rPr lang="en-US" sz="2400" dirty="0">
                <a:solidFill>
                  <a:srgbClr val="002060"/>
                </a:solidFill>
              </a:rPr>
              <a:t>Improved access to detailed metadata for active projects</a:t>
            </a:r>
          </a:p>
          <a:p>
            <a:pPr marL="380990" indent="-380990">
              <a:buFont typeface="Arial" charset="0"/>
              <a:buChar char="•"/>
            </a:pPr>
            <a:r>
              <a:rPr lang="en-US" sz="2400" dirty="0">
                <a:solidFill>
                  <a:srgbClr val="002060"/>
                </a:solidFill>
              </a:rPr>
              <a:t>Tools and best practices, capacity building</a:t>
            </a:r>
          </a:p>
          <a:p>
            <a:pPr marL="380990" indent="-380990">
              <a:buFont typeface="Arial" charset="0"/>
              <a:buChar char="•"/>
            </a:pPr>
            <a:r>
              <a:rPr lang="en-US" sz="2400" dirty="0">
                <a:solidFill>
                  <a:srgbClr val="002060"/>
                </a:solidFill>
              </a:rPr>
              <a:t>Support for selected high-priority data rescue activities</a:t>
            </a:r>
          </a:p>
        </p:txBody>
      </p:sp>
      <p:sp>
        <p:nvSpPr>
          <p:cNvPr id="4" name="Slide Number Placeholder 3"/>
          <p:cNvSpPr>
            <a:spLocks noGrp="1"/>
          </p:cNvSpPr>
          <p:nvPr>
            <p:ph type="sldNum" sz="quarter" idx="10"/>
          </p:nvPr>
        </p:nvSpPr>
        <p:spPr>
          <a:xfrm>
            <a:off x="13372800" y="8411007"/>
            <a:ext cx="2878965" cy="288000"/>
          </a:xfrm>
        </p:spPr>
        <p:txBody>
          <a:bodyPr/>
          <a:lstStyle/>
          <a:p>
            <a:fld id="{E4AB80EA-DB86-D849-B86F-15DAF31F0474}" type="slidenum">
              <a:rPr lang="en-US" smtClean="0"/>
              <a:pPr/>
              <a:t>6</a:t>
            </a:fld>
            <a:endParaRPr lang="en-US" dirty="0"/>
          </a:p>
        </p:txBody>
      </p:sp>
      <p:pic>
        <p:nvPicPr>
          <p:cNvPr id="5" name="Picture 4" descr="Ki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856" y="3236979"/>
            <a:ext cx="2351744" cy="2736164"/>
          </a:xfrm>
          <a:prstGeom prst="rect">
            <a:avLst/>
          </a:prstGeom>
        </p:spPr>
      </p:pic>
      <p:pic>
        <p:nvPicPr>
          <p:cNvPr id="6" name="Picture 5" descr="tanzania_dar-es-salam_thigp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453" y="3309294"/>
            <a:ext cx="2023103" cy="2697469"/>
          </a:xfrm>
          <a:prstGeom prst="rect">
            <a:avLst/>
          </a:prstGeom>
        </p:spPr>
      </p:pic>
      <p:pic>
        <p:nvPicPr>
          <p:cNvPr id="7" name="Picture 6"/>
          <p:cNvPicPr>
            <a:picLocks noChangeAspect="1"/>
          </p:cNvPicPr>
          <p:nvPr/>
        </p:nvPicPr>
        <p:blipFill>
          <a:blip r:embed="rId5"/>
          <a:stretch>
            <a:fillRect/>
          </a:stretch>
        </p:blipFill>
        <p:spPr>
          <a:xfrm>
            <a:off x="9190899" y="2633861"/>
            <a:ext cx="2230109" cy="3353727"/>
          </a:xfrm>
          <a:prstGeom prst="rect">
            <a:avLst/>
          </a:prstGeom>
        </p:spPr>
      </p:pic>
      <p:pic>
        <p:nvPicPr>
          <p:cNvPr id="8" name="Picture 7" descr="ERA CLIM NOV 2012 FOTO 25.jpg"/>
          <p:cNvPicPr>
            <a:picLocks noChangeAspect="1"/>
          </p:cNvPicPr>
          <p:nvPr/>
        </p:nvPicPr>
        <p:blipFill>
          <a:blip r:embed="rId6" cstate="print"/>
          <a:stretch>
            <a:fillRect/>
          </a:stretch>
        </p:blipFill>
        <p:spPr>
          <a:xfrm>
            <a:off x="6248408" y="4023076"/>
            <a:ext cx="2600088" cy="1950067"/>
          </a:xfrm>
          <a:prstGeom prst="rect">
            <a:avLst/>
          </a:prstGeom>
          <a:ln w="38100" cap="sq">
            <a:noFill/>
            <a:prstDash val="solid"/>
            <a:miter lim="800000"/>
          </a:ln>
          <a:effectLst/>
        </p:spPr>
      </p:pic>
    </p:spTree>
    <p:extLst>
      <p:ext uri="{BB962C8B-B14F-4D97-AF65-F5344CB8AC3E}">
        <p14:creationId xmlns:p14="http://schemas.microsoft.com/office/powerpoint/2010/main" val="415901246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pc="400" dirty="0"/>
              <a:t>Observations from global climate data archives</a:t>
            </a:r>
          </a:p>
        </p:txBody>
      </p:sp>
      <p:sp>
        <p:nvSpPr>
          <p:cNvPr id="4" name="TextBox 3"/>
          <p:cNvSpPr txBox="1"/>
          <p:nvPr/>
        </p:nvSpPr>
        <p:spPr>
          <a:xfrm>
            <a:off x="1156939" y="1028733"/>
            <a:ext cx="9677649" cy="1569660"/>
          </a:xfrm>
          <a:prstGeom prst="rect">
            <a:avLst/>
          </a:prstGeom>
          <a:noFill/>
        </p:spPr>
        <p:txBody>
          <a:bodyPr wrap="none" rtlCol="0">
            <a:spAutoFit/>
          </a:bodyPr>
          <a:lstStyle/>
          <a:p>
            <a:pPr marL="380990" indent="-380990">
              <a:buFont typeface="Arial" charset="0"/>
              <a:buChar char="•"/>
            </a:pPr>
            <a:r>
              <a:rPr lang="en-US" sz="2400" dirty="0">
                <a:solidFill>
                  <a:srgbClr val="002060"/>
                </a:solidFill>
              </a:rPr>
              <a:t>Merge of major land and marine surface data collections</a:t>
            </a:r>
          </a:p>
          <a:p>
            <a:pPr marL="380990" indent="-380990">
              <a:buFont typeface="Arial" charset="0"/>
              <a:buChar char="•"/>
            </a:pPr>
            <a:r>
              <a:rPr lang="en-US" sz="2400" dirty="0">
                <a:solidFill>
                  <a:srgbClr val="002060"/>
                </a:solidFill>
              </a:rPr>
              <a:t>Data quality control and </a:t>
            </a:r>
            <a:r>
              <a:rPr lang="en-US" sz="2400" dirty="0" err="1">
                <a:solidFill>
                  <a:srgbClr val="002060"/>
                </a:solidFill>
              </a:rPr>
              <a:t>homogenisation</a:t>
            </a:r>
            <a:r>
              <a:rPr lang="en-US" sz="2400" dirty="0">
                <a:solidFill>
                  <a:srgbClr val="002060"/>
                </a:solidFill>
              </a:rPr>
              <a:t> </a:t>
            </a:r>
          </a:p>
          <a:p>
            <a:pPr marL="380990" indent="-380990">
              <a:buFont typeface="Arial" charset="0"/>
              <a:buChar char="•"/>
            </a:pPr>
            <a:r>
              <a:rPr lang="en-US" sz="2400" dirty="0" err="1">
                <a:solidFill>
                  <a:srgbClr val="002060"/>
                </a:solidFill>
              </a:rPr>
              <a:t>Harmonisation</a:t>
            </a:r>
            <a:r>
              <a:rPr lang="en-US" sz="2400" dirty="0">
                <a:solidFill>
                  <a:srgbClr val="002060"/>
                </a:solidFill>
              </a:rPr>
              <a:t> of data and metadata under a Common Data Model</a:t>
            </a:r>
          </a:p>
          <a:p>
            <a:pPr marL="380990" indent="-380990">
              <a:buFont typeface="Arial" charset="0"/>
              <a:buChar char="•"/>
            </a:pPr>
            <a:r>
              <a:rPr lang="en-US" sz="2400" dirty="0">
                <a:solidFill>
                  <a:srgbClr val="002060"/>
                </a:solidFill>
              </a:rPr>
              <a:t>Unified data access via the Climate Data Store</a:t>
            </a:r>
          </a:p>
        </p:txBody>
      </p:sp>
      <p:pic>
        <p:nvPicPr>
          <p:cNvPr id="5" name="Picture 4"/>
          <p:cNvPicPr>
            <a:picLocks noChangeAspect="1"/>
          </p:cNvPicPr>
          <p:nvPr/>
        </p:nvPicPr>
        <p:blipFill rotWithShape="1">
          <a:blip r:embed="rId2"/>
          <a:srcRect l="8112" t="6476"/>
          <a:stretch/>
        </p:blipFill>
        <p:spPr>
          <a:xfrm>
            <a:off x="6238103" y="2756926"/>
            <a:ext cx="5280588" cy="3219929"/>
          </a:xfrm>
          <a:prstGeom prst="rect">
            <a:avLst/>
          </a:prstGeom>
        </p:spPr>
      </p:pic>
      <p:pic>
        <p:nvPicPr>
          <p:cNvPr id="6" name="Picture 5"/>
          <p:cNvPicPr>
            <a:picLocks noChangeAspect="1"/>
          </p:cNvPicPr>
          <p:nvPr/>
        </p:nvPicPr>
        <p:blipFill>
          <a:blip r:embed="rId3"/>
          <a:stretch>
            <a:fillRect/>
          </a:stretch>
        </p:blipFill>
        <p:spPr>
          <a:xfrm>
            <a:off x="1295467" y="2735794"/>
            <a:ext cx="4183908" cy="3909053"/>
          </a:xfrm>
          <a:prstGeom prst="rect">
            <a:avLst/>
          </a:prstGeom>
        </p:spPr>
      </p:pic>
    </p:spTree>
    <p:extLst>
      <p:ext uri="{BB962C8B-B14F-4D97-AF65-F5344CB8AC3E}">
        <p14:creationId xmlns:p14="http://schemas.microsoft.com/office/powerpoint/2010/main" val="146573058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8E54-E9BE-0444-9029-727B8054B164}"/>
              </a:ext>
            </a:extLst>
          </p:cNvPr>
          <p:cNvSpPr>
            <a:spLocks noGrp="1"/>
          </p:cNvSpPr>
          <p:nvPr>
            <p:ph type="title"/>
          </p:nvPr>
        </p:nvSpPr>
        <p:spPr/>
        <p:txBody>
          <a:bodyPr>
            <a:normAutofit fontScale="90000"/>
          </a:bodyPr>
          <a:lstStyle/>
          <a:p>
            <a:r>
              <a:rPr lang="en-US" dirty="0"/>
              <a:t>Essential Climate Variables</a:t>
            </a:r>
          </a:p>
        </p:txBody>
      </p:sp>
      <p:pic>
        <p:nvPicPr>
          <p:cNvPr id="4" name="Picture 3">
            <a:extLst>
              <a:ext uri="{FF2B5EF4-FFF2-40B4-BE49-F238E27FC236}">
                <a16:creationId xmlns:a16="http://schemas.microsoft.com/office/drawing/2014/main" id="{50306B58-A24B-5345-9F5E-32FC9E1A22B0}"/>
              </a:ext>
            </a:extLst>
          </p:cNvPr>
          <p:cNvPicPr>
            <a:picLocks noChangeAspect="1"/>
          </p:cNvPicPr>
          <p:nvPr/>
        </p:nvPicPr>
        <p:blipFill rotWithShape="1">
          <a:blip r:embed="rId3"/>
          <a:srcRect t="31515"/>
          <a:stretch/>
        </p:blipFill>
        <p:spPr>
          <a:xfrm>
            <a:off x="3233164" y="979110"/>
            <a:ext cx="5372953" cy="5205898"/>
          </a:xfrm>
          <a:prstGeom prst="rect">
            <a:avLst/>
          </a:prstGeom>
        </p:spPr>
      </p:pic>
    </p:spTree>
    <p:extLst>
      <p:ext uri="{BB962C8B-B14F-4D97-AF65-F5344CB8AC3E}">
        <p14:creationId xmlns:p14="http://schemas.microsoft.com/office/powerpoint/2010/main" val="32573309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pc="400" dirty="0"/>
              <a:t>High-resolution ECV products for Europe</a:t>
            </a:r>
          </a:p>
        </p:txBody>
      </p:sp>
      <p:sp>
        <p:nvSpPr>
          <p:cNvPr id="5" name="TextBox 4"/>
          <p:cNvSpPr txBox="1"/>
          <p:nvPr/>
        </p:nvSpPr>
        <p:spPr>
          <a:xfrm>
            <a:off x="1156940" y="1028734"/>
            <a:ext cx="8567666" cy="1200329"/>
          </a:xfrm>
          <a:prstGeom prst="rect">
            <a:avLst/>
          </a:prstGeom>
          <a:noFill/>
        </p:spPr>
        <p:txBody>
          <a:bodyPr wrap="none" rtlCol="0">
            <a:spAutoFit/>
          </a:bodyPr>
          <a:lstStyle/>
          <a:p>
            <a:pPr marL="380990" indent="-380990">
              <a:buFont typeface="Arial" charset="0"/>
              <a:buChar char="•"/>
            </a:pPr>
            <a:r>
              <a:rPr lang="en-US" sz="2400" dirty="0">
                <a:solidFill>
                  <a:srgbClr val="002060"/>
                </a:solidFill>
              </a:rPr>
              <a:t>Temperature, precipitation, humidity, wind </a:t>
            </a:r>
            <a:r>
              <a:rPr lang="en-US" sz="1200" dirty="0">
                <a:solidFill>
                  <a:srgbClr val="002060"/>
                </a:solidFill>
              </a:rPr>
              <a:t>(Building on ECA&amp;D and E-OBS)</a:t>
            </a:r>
          </a:p>
          <a:p>
            <a:pPr marL="380990" indent="-380990">
              <a:buFont typeface="Arial" charset="0"/>
              <a:buChar char="•"/>
            </a:pPr>
            <a:r>
              <a:rPr lang="en-US" sz="2400" dirty="0">
                <a:solidFill>
                  <a:srgbClr val="002060"/>
                </a:solidFill>
              </a:rPr>
              <a:t>Data collection, quality control and </a:t>
            </a:r>
            <a:r>
              <a:rPr lang="en-US" sz="2400" dirty="0" err="1">
                <a:solidFill>
                  <a:srgbClr val="002060"/>
                </a:solidFill>
              </a:rPr>
              <a:t>homogenisation</a:t>
            </a:r>
            <a:r>
              <a:rPr lang="en-US" sz="2400" dirty="0">
                <a:solidFill>
                  <a:srgbClr val="002060"/>
                </a:solidFill>
              </a:rPr>
              <a:t> </a:t>
            </a:r>
          </a:p>
          <a:p>
            <a:pPr marL="380990" indent="-380990">
              <a:buFont typeface="Arial" charset="0"/>
              <a:buChar char="•"/>
            </a:pPr>
            <a:r>
              <a:rPr lang="en-US" sz="2400" dirty="0">
                <a:solidFill>
                  <a:srgbClr val="002060"/>
                </a:solidFill>
              </a:rPr>
              <a:t>Gridded ECV datasets and climate indices</a:t>
            </a:r>
          </a:p>
        </p:txBody>
      </p:sp>
      <p:pic>
        <p:nvPicPr>
          <p:cNvPr id="7" name="Picture 6"/>
          <p:cNvPicPr>
            <a:picLocks noChangeAspect="1"/>
          </p:cNvPicPr>
          <p:nvPr/>
        </p:nvPicPr>
        <p:blipFill>
          <a:blip r:embed="rId2"/>
          <a:stretch>
            <a:fillRect/>
          </a:stretch>
        </p:blipFill>
        <p:spPr>
          <a:xfrm>
            <a:off x="1583499" y="2605180"/>
            <a:ext cx="4716083" cy="3522857"/>
          </a:xfrm>
          <a:prstGeom prst="rect">
            <a:avLst/>
          </a:prstGeom>
        </p:spPr>
      </p:pic>
      <p:pic>
        <p:nvPicPr>
          <p:cNvPr id="9" name="Picture 8"/>
          <p:cNvPicPr>
            <a:picLocks noChangeAspect="1"/>
          </p:cNvPicPr>
          <p:nvPr/>
        </p:nvPicPr>
        <p:blipFill rotWithShape="1">
          <a:blip r:embed="rId3"/>
          <a:srcRect l="25570"/>
          <a:stretch/>
        </p:blipFill>
        <p:spPr>
          <a:xfrm>
            <a:off x="7152118" y="2605179"/>
            <a:ext cx="4537279" cy="1239608"/>
          </a:xfrm>
          <a:prstGeom prst="rect">
            <a:avLst/>
          </a:prstGeom>
        </p:spPr>
      </p:pic>
      <p:pic>
        <p:nvPicPr>
          <p:cNvPr id="10" name="Picture 9"/>
          <p:cNvPicPr>
            <a:picLocks noChangeAspect="1"/>
          </p:cNvPicPr>
          <p:nvPr/>
        </p:nvPicPr>
        <p:blipFill rotWithShape="1">
          <a:blip r:embed="rId3"/>
          <a:srcRect t="-6898" r="75393" b="-1"/>
          <a:stretch/>
        </p:blipFill>
        <p:spPr>
          <a:xfrm>
            <a:off x="7056108" y="3717033"/>
            <a:ext cx="2700793" cy="2385817"/>
          </a:xfrm>
          <a:prstGeom prst="rect">
            <a:avLst/>
          </a:prstGeom>
        </p:spPr>
      </p:pic>
    </p:spTree>
    <p:extLst>
      <p:ext uri="{BB962C8B-B14F-4D97-AF65-F5344CB8AC3E}">
        <p14:creationId xmlns:p14="http://schemas.microsoft.com/office/powerpoint/2010/main" val="39478544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theme/theme1.xml><?xml version="1.0" encoding="utf-8"?>
<a:theme xmlns:a="http://schemas.openxmlformats.org/drawingml/2006/main" name="Copernicus 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limate Change">
  <a:themeElements>
    <a:clrScheme name="Climate Chang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imate Change">
      <a:majorFont>
        <a:latin typeface="Arial"/>
        <a:ea typeface="Arial"/>
        <a:cs typeface="Arial"/>
      </a:majorFont>
      <a:minorFont>
        <a:latin typeface="Helvetica"/>
        <a:ea typeface="Helvetica"/>
        <a:cs typeface="Helvetica"/>
      </a:minorFont>
    </a:fontScheme>
    <a:fmtScheme name="Climate Chan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8112</TotalTime>
  <Words>2187</Words>
  <Application>Microsoft Macintosh PowerPoint</Application>
  <PresentationFormat>Widescreen</PresentationFormat>
  <Paragraphs>252</Paragraphs>
  <Slides>39</Slides>
  <Notes>21</Notes>
  <HiddenSlides>3</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Helvetica</vt:lpstr>
      <vt:lpstr>Lato</vt:lpstr>
      <vt:lpstr>PF Square Sans Pro</vt:lpstr>
      <vt:lpstr>Times New Roman</vt:lpstr>
      <vt:lpstr>Verdana</vt:lpstr>
      <vt:lpstr>Wingdings</vt:lpstr>
      <vt:lpstr>Copernicus 4:3</vt:lpstr>
      <vt:lpstr>Climate Change</vt:lpstr>
      <vt:lpstr>PowerPoint Presentation</vt:lpstr>
      <vt:lpstr>PowerPoint Presentation</vt:lpstr>
      <vt:lpstr>PowerPoint Presentation</vt:lpstr>
      <vt:lpstr>Climate projections</vt:lpstr>
      <vt:lpstr>OLD weather </vt:lpstr>
      <vt:lpstr>C3S data rescue</vt:lpstr>
      <vt:lpstr>Observations from global climate data archives</vt:lpstr>
      <vt:lpstr>Essential Climate Variables</vt:lpstr>
      <vt:lpstr>High-resolution ECV products for Europe</vt:lpstr>
      <vt:lpstr>Climate reanalysis:  ERA5</vt:lpstr>
      <vt:lpstr>C3S seasonal forecasts - Introduction</vt:lpstr>
      <vt:lpstr>PowerPoint Presentation</vt:lpstr>
      <vt:lpstr>PowerPoint Presentation</vt:lpstr>
      <vt:lpstr>PowerPoint Presentation</vt:lpstr>
      <vt:lpstr>PowerPoint Presentation</vt:lpstr>
      <vt:lpstr>PowerPoint Presentation</vt:lpstr>
      <vt:lpstr>PowerPoint Presentation</vt:lpstr>
      <vt:lpstr>Climate data store</vt:lpstr>
      <vt:lpstr>Data is not information without users and context: co-design in practice …</vt:lpstr>
      <vt:lpstr>PowerPoint Presentation</vt:lpstr>
      <vt:lpstr>PowerPoint Presentation</vt:lpstr>
      <vt:lpstr>swicca.climate.copernicus.eu </vt:lpstr>
      <vt:lpstr>Water resources and drought</vt:lpstr>
      <vt:lpstr>Ex-post bias evaluation: what can the impact modelling tell us about the model biases?</vt:lpstr>
      <vt:lpstr>Monthly forecasts for hydro power in France</vt:lpstr>
      <vt:lpstr>PowerPoint Presentation</vt:lpstr>
      <vt:lpstr>Energy projections</vt:lpstr>
      <vt:lpstr>PowerPoint Presentation</vt:lpstr>
      <vt:lpstr>PowerPoint Presentation</vt:lpstr>
      <vt:lpstr>Seasonal Forecasts (Wind power)</vt:lpstr>
      <vt:lpstr>Data per country for 10 climate models</vt:lpstr>
      <vt:lpstr>PROGRESSES SO FAR</vt:lpstr>
      <vt:lpstr>Operational energy</vt:lpstr>
      <vt:lpstr>PowerPoint Presentation</vt:lpstr>
      <vt:lpstr>PowerPoint Presentation</vt:lpstr>
      <vt:lpstr>SIS contracts </vt:lpstr>
      <vt:lpstr>What do we mean by Data?</vt:lpstr>
      <vt:lpstr>C3S operational production of global ECV products</vt:lpstr>
      <vt:lpstr>Observations from Baseline and Reference Networks </vt:lpstr>
    </vt:vector>
  </TitlesOfParts>
  <Company>ECMWF</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Armstrong-</dc:creator>
  <cp:lastModifiedBy>Carlo Buontempo</cp:lastModifiedBy>
  <cp:revision>217</cp:revision>
  <cp:lastPrinted>2018-05-14T16:11:11Z</cp:lastPrinted>
  <dcterms:created xsi:type="dcterms:W3CDTF">2016-01-15T10:18:31Z</dcterms:created>
  <dcterms:modified xsi:type="dcterms:W3CDTF">2018-05-16T16:05:16Z</dcterms:modified>
</cp:coreProperties>
</file>