
<file path=[Content_Types].xml><?xml version="1.0" encoding="utf-8"?>
<Types xmlns="http://schemas.openxmlformats.org/package/2006/content-types">
  <Override PartName="/ppt/slideMasters/slideMaster3.xml" ContentType="application/vnd.openxmlformats-officedocument.presentationml.slideMaster+xml"/>
  <Override PartName="/ppt/slides/slide29.xml" ContentType="application/vnd.openxmlformats-officedocument.presentationml.slide+xml"/>
  <Override PartName="/ppt/slides/slide47.xml" ContentType="application/vnd.openxmlformats-officedocument.presentationml.slide+xml"/>
  <Override PartName="/ppt/slideLayouts/slideLayout39.xml" ContentType="application/vnd.openxmlformats-officedocument.presentationml.slideLayout+xml"/>
  <Override PartName="/ppt/theme/theme5.xml" ContentType="application/vnd.openxmlformats-officedocument.theme+xml"/>
  <Override PartName="/ppt/notesSlides/notesSlide2.xml" ContentType="application/vnd.openxmlformats-officedocument.presentationml.notesSlide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36.xml" ContentType="application/vnd.openxmlformats-officedocument.presentationml.slide+xml"/>
  <Override PartName="/ppt/slideLayouts/slideLayout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s/slide25.xml" ContentType="application/vnd.openxmlformats-officedocument.presentationml.slide+xml"/>
  <Override PartName="/ppt/slides/slide43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5.xml" ContentType="application/vnd.openxmlformats-officedocument.presentationml.slideLayout+xml"/>
  <Override PartName="/ppt/notesSlides/notesSlide27.xml" ContentType="application/vnd.openxmlformats-officedocument.presentationml.notesSlide+xml"/>
  <Default Extension="xml" ContentType="application/xml"/>
  <Override PartName="/ppt/slides/slide14.xml" ContentType="application/vnd.openxmlformats-officedocument.presentationml.slide+xml"/>
  <Override PartName="/ppt/slides/slide32.xml" ContentType="application/vnd.openxmlformats-officedocument.presentationml.slide+xml"/>
  <Override PartName="/ppt/slides/slide50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42.xml" ContentType="application/vnd.openxmlformats-officedocument.presentationml.slideLayout+xml"/>
  <Override PartName="/ppt/notesSlides/notesSlide16.xml" ContentType="application/vnd.openxmlformats-officedocument.presentationml.notesSlide+xml"/>
  <Override PartName="/ppt/slides/slide1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20.xml" ContentType="application/vnd.openxmlformats-officedocument.presentationml.slideLayout+xml"/>
  <Override PartName="/ppt/slideLayouts/slideLayout31.xml" ContentType="application/vnd.openxmlformats-officedocument.presentationml.slideLayout+xml"/>
  <Override PartName="/ppt/notesSlides/notesSlide23.xml" ContentType="application/vnd.openxmlformats-officedocument.presentationml.notesSlide+xml"/>
  <Override PartName="/docProps/custom.xml" ContentType="application/vnd.openxmlformats-officedocument.custom-properties+xml"/>
  <Override PartName="/ppt/notesSlides/notesSlide12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7.xml" ContentType="application/vnd.openxmlformats-officedocument.presentationml.notesSlide+xml"/>
  <Override PartName="/ppt/charts/chart3.xml" ContentType="application/vnd.openxmlformats-officedocument.drawingml.chart+xml"/>
  <Override PartName="/ppt/slideMasters/slideMaster4.xml" ContentType="application/vnd.openxmlformats-officedocument.presentationml.slideMaster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theme/theme6.xml" ContentType="application/vnd.openxmlformats-officedocument.theme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48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slideLayouts/slideLayout29.xml" ContentType="application/vnd.openxmlformats-officedocument.presentationml.slideLayout+xml"/>
  <Override PartName="/ppt/notesSlides/notesSlide3.xml" ContentType="application/vnd.openxmlformats-officedocument.presentationml.notesSlide+xml"/>
  <Default Extension="bin" ContentType="application/vnd.openxmlformats-officedocument.oleObject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presProps.xml" ContentType="application/vnd.openxmlformats-officedocument.presentationml.presProps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slideLayouts/slideLayout3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33.xml" ContentType="application/vnd.openxmlformats-officedocument.presentationml.slide+xml"/>
  <Override PartName="/ppt/slides/slide44.xml" ContentType="application/vnd.openxmlformats-officedocument.presentationml.slide+xml"/>
  <Override PartName="/ppt/slideLayouts/slideLayout3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43.xml" ContentType="application/vnd.openxmlformats-officedocument.presentationml.slideLayout+xml"/>
  <Default Extension="emf" ContentType="image/x-emf"/>
  <Override PartName="/ppt/notesSlides/notesSlide17.xml" ContentType="application/vnd.openxmlformats-officedocument.presentationml.notesSlide+xml"/>
  <Override PartName="/ppt/notesSlides/notesSlide28.xml" ContentType="application/vnd.openxmlformats-officedocument.presentationml.notesSlide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41.xml" ContentType="application/vnd.openxmlformats-officedocument.presentationml.slideLayout+xml"/>
  <Override PartName="/ppt/notesSlides/notesSlide15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6.xml" ContentType="application/vnd.openxmlformats-officedocument.presentationml.notesSlide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slideLayouts/slideLayout12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30.xml" ContentType="application/vnd.openxmlformats-officedocument.presentationml.slideLayout+xml"/>
  <Override PartName="/ppt/notesSlides/notesSlide13.xml" ContentType="application/vnd.openxmlformats-officedocument.presentationml.notesSlide+xml"/>
  <Override PartName="/ppt/notesSlides/notesSlide22.xml" ContentType="application/vnd.openxmlformats-officedocument.presentationml.notesSlide+xml"/>
  <Override PartName="/ppt/slideLayouts/slideLayout10.xml" ContentType="application/vnd.openxmlformats-officedocument.presentationml.slideLayout+xml"/>
  <Override PartName="/ppt/notesSlides/notesSlide8.xml" ContentType="application/vnd.openxmlformats-officedocument.presentationml.notesSlide+xml"/>
  <Default Extension="gif" ContentType="image/gif"/>
  <Override PartName="/ppt/notesSlides/notesSlide11.xml" ContentType="application/vnd.openxmlformats-officedocument.presentationml.notesSlide+xml"/>
  <Default Extension="vml" ContentType="application/vnd.openxmlformats-officedocument.vmlDrawing"/>
  <Override PartName="/ppt/notesSlides/notesSlide2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6.xml" ContentType="application/vnd.openxmlformats-officedocument.presentationml.notesSlide+xml"/>
  <Override PartName="/ppt/charts/chart4.xml" ContentType="application/vnd.openxmlformats-officedocument.drawingml.chart+xml"/>
  <Override PartName="/ppt/slides/slide8.xml" ContentType="application/vnd.openxmlformats-officedocument.presentationml.slide+xml"/>
  <Override PartName="/ppt/slides/slide49.xml" ContentType="application/vnd.openxmlformats-officedocument.presentationml.slide+xml"/>
  <Override PartName="/ppt/handoutMasters/handoutMaster1.xml" ContentType="application/vnd.openxmlformats-officedocument.presentationml.handoutMaster+xml"/>
  <Override PartName="/ppt/notesSlides/notesSlide4.xml" ContentType="application/vnd.openxmlformats-officedocument.presentationml.notesSlide+xml"/>
  <Override PartName="/ppt/charts/chart2.xml" ContentType="application/vnd.openxmlformats-officedocument.drawingml.chart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s/slide38.xml" ContentType="application/vnd.openxmlformats-officedocument.presentationml.slide+xml"/>
  <Override PartName="/ppt/slideLayouts/slideLayout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27.xml" ContentType="application/vnd.openxmlformats-officedocument.presentationml.slide+xml"/>
  <Override PartName="/ppt/slides/slide45.xml" ContentType="application/vnd.openxmlformats-officedocument.presentationml.slide+xml"/>
  <Override PartName="/ppt/slideLayouts/slideLayout4.xml" ContentType="application/vnd.openxmlformats-officedocument.presentationml.slideLayout+xml"/>
  <Override PartName="/ppt/theme/theme3.xml" ContentType="application/vnd.openxmlformats-officedocument.theme+xml"/>
  <Override PartName="/ppt/slideLayouts/slideLayout37.xml" ContentType="application/vnd.openxmlformats-officedocument.presentationml.slideLayout+xml"/>
  <Override PartName="/ppt/notesSlides/notesSlide29.xml" ContentType="application/vnd.openxmlformats-officedocument.presentationml.notesSlid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34.xml" ContentType="application/vnd.openxmlformats-officedocument.presentationml.slide+xml"/>
  <Override PartName="/ppt/slideLayouts/slideLayout1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44.xml" ContentType="application/vnd.openxmlformats-officedocument.presentationml.slideLayout+xml"/>
  <Default Extension="wmf" ContentType="image/x-wmf"/>
  <Override PartName="/ppt/notesSlides/notesSlide18.xml" ContentType="application/vnd.openxmlformats-officedocument.presentationml.notesSlide+xml"/>
  <Default Extension="rels" ContentType="application/vnd.openxmlformats-package.relationships+xml"/>
  <Override PartName="/ppt/slides/slide23.xml" ContentType="application/vnd.openxmlformats-officedocument.presentationml.slide+xml"/>
  <Override PartName="/ppt/slides/slide41.xml" ContentType="application/vnd.openxmlformats-officedocument.presentationml.slide+xml"/>
  <Override PartName="/ppt/slideLayouts/slideLayout22.xml" ContentType="application/vnd.openxmlformats-officedocument.presentationml.slideLayout+xml"/>
  <Override PartName="/ppt/slideLayouts/slideLayout33.xml" ContentType="application/vnd.openxmlformats-officedocument.presentationml.slideLayout+xml"/>
  <Override PartName="/ppt/notesSlides/notesSlide25.xml" ContentType="application/vnd.openxmlformats-officedocument.presentationml.notesSlide+xml"/>
  <Override PartName="/ppt/slides/slide12.xml" ContentType="application/vnd.openxmlformats-officedocument.presentationml.slide+xml"/>
  <Override PartName="/ppt/slides/slide30.xml" ContentType="application/vnd.openxmlformats-officedocument.presentationml.slide+xml"/>
  <Override PartName="/ppt/slideLayouts/slideLayout11.xml" ContentType="application/vnd.openxmlformats-officedocument.presentationml.slideLayout+xml"/>
  <Override PartName="/ppt/slideLayouts/slideLayout40.xml" ContentType="application/vnd.openxmlformats-officedocument.presentationml.slideLayout+xml"/>
  <Override PartName="/ppt/notesSlides/notesSlide14.xml" ContentType="application/vnd.openxmlformats-officedocument.presentationml.notesSlide+xml"/>
  <Override PartName="/ppt/commentAuthors.xml" ContentType="application/vnd.openxmlformats-officedocument.presentationml.commentAuthors+xml"/>
  <Override PartName="/ppt/notesSlides/notesSlide9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10.xml" ContentType="application/vnd.openxmlformats-officedocument.presentationml.notesSlide+xml"/>
  <Override PartName="/ppt/slides/slide7.xml" ContentType="application/vnd.openxmlformats-officedocument.presentationml.slide+xml"/>
  <Override PartName="/ppt/slideLayouts/slideLayout9.xml" ContentType="application/vnd.openxmlformats-officedocument.presentationml.slideLayout+xml"/>
  <Override PartName="/ppt/notesSlides/notesSlide5.xml" ContentType="application/vnd.openxmlformats-officedocument.presentationml.notesSlide+xml"/>
  <Override PartName="/ppt/charts/chart1.xml" ContentType="application/vnd.openxmlformats-officedocument.drawingml.chart+xml"/>
  <Override PartName="/ppt/slideMasters/slideMaster2.xml" ContentType="application/vnd.openxmlformats-officedocument.presentationml.slideMaster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Layouts/slideLayout38.xml" ContentType="application/vnd.openxmlformats-officedocument.presentationml.slideLayout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46.xml" ContentType="application/vnd.openxmlformats-officedocument.presentationml.slide+xml"/>
  <Override PartName="/ppt/slideLayouts/slideLayout5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45.xml" ContentType="application/vnd.openxmlformats-officedocument.presentationml.slideLayout+xml"/>
  <Override PartName="/ppt/notesSlides/notesSlide19.xml" ContentType="application/vnd.openxmlformats-officedocument.presentationml.notesSlide+xml"/>
  <Override PartName="/ppt/slides/slide24.xml" ContentType="application/vnd.openxmlformats-officedocument.presentationml.slide+xml"/>
  <Override PartName="/ppt/slides/slide35.xml" ContentType="application/vnd.openxmlformats-officedocument.presentationml.slide+xml"/>
  <Default Extension="jpeg" ContentType="image/jpeg"/>
  <Override PartName="/ppt/slideLayouts/slideLayout16.xml" ContentType="application/vnd.openxmlformats-officedocument.presentationml.slideLayout+xml"/>
  <Override PartName="/ppt/slideLayouts/slideLayout34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bookmarkIdSeed="7">
  <p:sldMasterIdLst>
    <p:sldMasterId id="2147483649" r:id="rId1"/>
    <p:sldMasterId id="2147483650" r:id="rId2"/>
    <p:sldMasterId id="2147483651" r:id="rId3"/>
    <p:sldMasterId id="2147483759" r:id="rId4"/>
  </p:sldMasterIdLst>
  <p:notesMasterIdLst>
    <p:notesMasterId r:id="rId55"/>
  </p:notesMasterIdLst>
  <p:handoutMasterIdLst>
    <p:handoutMasterId r:id="rId56"/>
  </p:handoutMasterIdLst>
  <p:sldIdLst>
    <p:sldId id="2399" r:id="rId5"/>
    <p:sldId id="2400" r:id="rId6"/>
    <p:sldId id="2750" r:id="rId7"/>
    <p:sldId id="2739" r:id="rId8"/>
    <p:sldId id="2740" r:id="rId9"/>
    <p:sldId id="2747" r:id="rId10"/>
    <p:sldId id="2742" r:id="rId11"/>
    <p:sldId id="2743" r:id="rId12"/>
    <p:sldId id="2744" r:id="rId13"/>
    <p:sldId id="2746" r:id="rId14"/>
    <p:sldId id="2673" r:id="rId15"/>
    <p:sldId id="2406" r:id="rId16"/>
    <p:sldId id="2407" r:id="rId17"/>
    <p:sldId id="2651" r:id="rId18"/>
    <p:sldId id="2653" r:id="rId19"/>
    <p:sldId id="2408" r:id="rId20"/>
    <p:sldId id="2410" r:id="rId21"/>
    <p:sldId id="2655" r:id="rId22"/>
    <p:sldId id="2560" r:id="rId23"/>
    <p:sldId id="2412" r:id="rId24"/>
    <p:sldId id="2561" r:id="rId25"/>
    <p:sldId id="2564" r:id="rId26"/>
    <p:sldId id="2413" r:id="rId27"/>
    <p:sldId id="2562" r:id="rId28"/>
    <p:sldId id="2563" r:id="rId29"/>
    <p:sldId id="2565" r:id="rId30"/>
    <p:sldId id="2414" r:id="rId31"/>
    <p:sldId id="2580" r:id="rId32"/>
    <p:sldId id="2755" r:id="rId33"/>
    <p:sldId id="2416" r:id="rId34"/>
    <p:sldId id="2415" r:id="rId35"/>
    <p:sldId id="2712" r:id="rId36"/>
    <p:sldId id="2713" r:id="rId37"/>
    <p:sldId id="2714" r:id="rId38"/>
    <p:sldId id="2715" r:id="rId39"/>
    <p:sldId id="2736" r:id="rId40"/>
    <p:sldId id="2719" r:id="rId41"/>
    <p:sldId id="2720" r:id="rId42"/>
    <p:sldId id="2722" r:id="rId43"/>
    <p:sldId id="2734" r:id="rId44"/>
    <p:sldId id="2710" r:id="rId45"/>
    <p:sldId id="2711" r:id="rId46"/>
    <p:sldId id="2763" r:id="rId47"/>
    <p:sldId id="2732" r:id="rId48"/>
    <p:sldId id="2730" r:id="rId49"/>
    <p:sldId id="2731" r:id="rId50"/>
    <p:sldId id="2764" r:id="rId51"/>
    <p:sldId id="2765" r:id="rId52"/>
    <p:sldId id="2766" r:id="rId53"/>
    <p:sldId id="2454" r:id="rId54"/>
  </p:sldIdLst>
  <p:sldSz cx="9144000" cy="6858000" type="screen4x3"/>
  <p:notesSz cx="6797675" cy="9928225"/>
  <p:defaultTextStyle>
    <a:defPPr>
      <a:defRPr lang="zh-CN"/>
    </a:defPPr>
    <a:lvl1pPr algn="l" rtl="0" fontAlgn="base">
      <a:spcBef>
        <a:spcPct val="0"/>
      </a:spcBef>
      <a:spcAft>
        <a:spcPct val="0"/>
      </a:spcAft>
      <a:defRPr sz="2000" kern="1200">
        <a:solidFill>
          <a:schemeClr val="tx1"/>
        </a:solidFill>
        <a:latin typeface="黑体" pitchFamily="2" charset="-122"/>
        <a:ea typeface="黑体" pitchFamily="2" charset="-122"/>
        <a:cs typeface="+mn-cs"/>
      </a:defRPr>
    </a:lvl1pPr>
    <a:lvl2pPr marL="457200" algn="l" rtl="0" fontAlgn="base">
      <a:spcBef>
        <a:spcPct val="0"/>
      </a:spcBef>
      <a:spcAft>
        <a:spcPct val="0"/>
      </a:spcAft>
      <a:defRPr sz="2000" kern="1200">
        <a:solidFill>
          <a:schemeClr val="tx1"/>
        </a:solidFill>
        <a:latin typeface="黑体" pitchFamily="2" charset="-122"/>
        <a:ea typeface="黑体" pitchFamily="2" charset="-122"/>
        <a:cs typeface="+mn-cs"/>
      </a:defRPr>
    </a:lvl2pPr>
    <a:lvl3pPr marL="914400" algn="l" rtl="0" fontAlgn="base">
      <a:spcBef>
        <a:spcPct val="0"/>
      </a:spcBef>
      <a:spcAft>
        <a:spcPct val="0"/>
      </a:spcAft>
      <a:defRPr sz="2000" kern="1200">
        <a:solidFill>
          <a:schemeClr val="tx1"/>
        </a:solidFill>
        <a:latin typeface="黑体" pitchFamily="2" charset="-122"/>
        <a:ea typeface="黑体" pitchFamily="2" charset="-122"/>
        <a:cs typeface="+mn-cs"/>
      </a:defRPr>
    </a:lvl3pPr>
    <a:lvl4pPr marL="1371600" algn="l" rtl="0" fontAlgn="base">
      <a:spcBef>
        <a:spcPct val="0"/>
      </a:spcBef>
      <a:spcAft>
        <a:spcPct val="0"/>
      </a:spcAft>
      <a:defRPr sz="2000" kern="1200">
        <a:solidFill>
          <a:schemeClr val="tx1"/>
        </a:solidFill>
        <a:latin typeface="黑体" pitchFamily="2" charset="-122"/>
        <a:ea typeface="黑体" pitchFamily="2" charset="-122"/>
        <a:cs typeface="+mn-cs"/>
      </a:defRPr>
    </a:lvl4pPr>
    <a:lvl5pPr marL="1828800" algn="l" rtl="0" fontAlgn="base">
      <a:spcBef>
        <a:spcPct val="0"/>
      </a:spcBef>
      <a:spcAft>
        <a:spcPct val="0"/>
      </a:spcAft>
      <a:defRPr sz="2000" kern="1200">
        <a:solidFill>
          <a:schemeClr val="tx1"/>
        </a:solidFill>
        <a:latin typeface="黑体" pitchFamily="2" charset="-122"/>
        <a:ea typeface="黑体" pitchFamily="2" charset="-122"/>
        <a:cs typeface="+mn-cs"/>
      </a:defRPr>
    </a:lvl5pPr>
    <a:lvl6pPr marL="2286000" algn="l" defTabSz="914400" rtl="0" eaLnBrk="1" latinLnBrk="0" hangingPunct="1">
      <a:defRPr sz="2000" kern="1200">
        <a:solidFill>
          <a:schemeClr val="tx1"/>
        </a:solidFill>
        <a:latin typeface="黑体" pitchFamily="2" charset="-122"/>
        <a:ea typeface="黑体" pitchFamily="2" charset="-122"/>
        <a:cs typeface="+mn-cs"/>
      </a:defRPr>
    </a:lvl6pPr>
    <a:lvl7pPr marL="2743200" algn="l" defTabSz="914400" rtl="0" eaLnBrk="1" latinLnBrk="0" hangingPunct="1">
      <a:defRPr sz="2000" kern="1200">
        <a:solidFill>
          <a:schemeClr val="tx1"/>
        </a:solidFill>
        <a:latin typeface="黑体" pitchFamily="2" charset="-122"/>
        <a:ea typeface="黑体" pitchFamily="2" charset="-122"/>
        <a:cs typeface="+mn-cs"/>
      </a:defRPr>
    </a:lvl7pPr>
    <a:lvl8pPr marL="3200400" algn="l" defTabSz="914400" rtl="0" eaLnBrk="1" latinLnBrk="0" hangingPunct="1">
      <a:defRPr sz="2000" kern="1200">
        <a:solidFill>
          <a:schemeClr val="tx1"/>
        </a:solidFill>
        <a:latin typeface="黑体" pitchFamily="2" charset="-122"/>
        <a:ea typeface="黑体" pitchFamily="2" charset="-122"/>
        <a:cs typeface="+mn-cs"/>
      </a:defRPr>
    </a:lvl8pPr>
    <a:lvl9pPr marL="3657600" algn="l" defTabSz="914400" rtl="0" eaLnBrk="1" latinLnBrk="0" hangingPunct="1">
      <a:defRPr sz="2000" kern="1200">
        <a:solidFill>
          <a:schemeClr val="tx1"/>
        </a:solidFill>
        <a:latin typeface="黑体" pitchFamily="2" charset="-122"/>
        <a:ea typeface="黑体" pitchFamily="2" charset="-122"/>
        <a:cs typeface="+mn-cs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穆海振" initials="A" lastIdx="1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srgbClr val="FF0000"/>
    </p:penClr>
    <p:extLst>
      <p:ext uri="{EC167BDD-8182-4AB7-AECC-EB403E3ABB37}">
        <p14:laserClr xmlns="" xmlns:p14="http://schemas.microsoft.com/office/powerpoint/2010/main">
          <a:srgbClr val="FF0000"/>
        </p14:laserClr>
      </p:ext>
      <p:ext uri="{2FDB2607-1784-4EEB-B798-7EB5836EED8A}">
        <p14:showMediaCtrls xmlns="" xmlns:p14="http://schemas.microsoft.com/office/powerpoint/2010/main" val="1"/>
      </p:ext>
    </p:extLst>
  </p:showPr>
  <p:clrMru>
    <a:srgbClr val="993300"/>
    <a:srgbClr val="FFFF99"/>
    <a:srgbClr val="FF0000"/>
    <a:srgbClr val="0000FF"/>
    <a:srgbClr val="F79646"/>
    <a:srgbClr val="FF9900"/>
    <a:srgbClr val="FFFFFF"/>
    <a:srgbClr val="000066"/>
    <a:srgbClr val="ABE9FF"/>
    <a:srgbClr val="9FE6FF"/>
  </p:clrMru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3C2FFA5D-87B4-456A-9821-1D502468CF0F}" styleName="主题样式 1 - 强调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7DF18680-E054-41AD-8BC1-D1AEF772440D}" styleName="中度样式 2 - 强调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284E427A-3D55-4303-BF80-6455036E1DE7}" styleName="主题样式 1 - 强调 2">
    <a:tblBg>
      <a:fillRef idx="2">
        <a:schemeClr val="accent2"/>
      </a:fillRef>
      <a:effectRef idx="1">
        <a:schemeClr val="accent2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Ref idx="1">
              <a:schemeClr val="accent2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  <a:fill>
          <a:solidFill>
            <a:schemeClr val="accent2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2"/>
            </a:lnRef>
          </a:left>
          <a:right>
            <a:lnRef idx="2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2">
              <a:schemeClr val="accent2"/>
            </a:lnRef>
          </a:top>
          <a:bottom>
            <a:lnRef idx="2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firstRow>
  </a:tblStyle>
  <a:tblStyle styleId="{775DCB02-9BB8-47FD-8907-85C794F793BA}" styleName="主题样式 1 - 强调 4">
    <a:tblBg>
      <a:fillRef idx="2">
        <a:schemeClr val="accent4"/>
      </a:fillRef>
      <a:effectRef idx="1">
        <a:schemeClr val="accent4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Ref idx="1">
              <a:schemeClr val="accent4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  <a:fill>
          <a:solidFill>
            <a:schemeClr val="accent4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4"/>
            </a:lnRef>
          </a:left>
          <a:right>
            <a:lnRef idx="2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2">
              <a:schemeClr val="accent4"/>
            </a:lnRef>
          </a:top>
          <a:bottom>
            <a:lnRef idx="2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4"/>
          </a:solidFill>
        </a:fill>
      </a:tcStyle>
    </a:firstRow>
  </a:tblStyle>
  <a:tblStyle styleId="{69C7853C-536D-4A76-A0AE-DD22124D55A5}" styleName="主题样式 1 - 强调 3">
    <a:tblBg>
      <a:fillRef idx="2">
        <a:schemeClr val="accent3"/>
      </a:fillRef>
      <a:effectRef idx="1">
        <a:schemeClr val="accent3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Ref idx="1">
              <a:schemeClr val="accent3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  <a:fill>
          <a:solidFill>
            <a:schemeClr val="accent3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3"/>
            </a:lnRef>
          </a:left>
          <a:right>
            <a:lnRef idx="2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2">
              <a:schemeClr val="accent3"/>
            </a:lnRef>
          </a:top>
          <a:bottom>
            <a:lnRef idx="2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/>
          </a:solidFill>
        </a:fill>
      </a:tcStyle>
    </a:firstRow>
  </a:tblStyle>
  <a:tblStyle styleId="{18603FDC-E32A-4AB5-989C-0864C3EAD2B8}" styleName="主题样式 2 - 强调 2">
    <a:tblBg>
      <a:fillRef idx="3">
        <a:schemeClr val="accent2"/>
      </a:fillRef>
      <a:effectRef idx="3">
        <a:schemeClr val="accent2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2">
                <a:tint val="50000"/>
              </a:schemeClr>
            </a:lnRef>
          </a:left>
          <a:right>
            <a:lnRef idx="1">
              <a:schemeClr val="accent2">
                <a:tint val="50000"/>
              </a:schemeClr>
            </a:lnRef>
          </a:right>
          <a:top>
            <a:lnRef idx="1">
              <a:schemeClr val="accent2">
                <a:tint val="50000"/>
              </a:schemeClr>
            </a:lnRef>
          </a:top>
          <a:bottom>
            <a:lnRef idx="1">
              <a:schemeClr val="accent2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E269D01E-BC32-4049-B463-5C60D7B0CCD2}" styleName="主题样式 2 - 强调 4">
    <a:tblBg>
      <a:fillRef idx="3">
        <a:schemeClr val="accent4"/>
      </a:fillRef>
      <a:effectRef idx="3">
        <a:schemeClr val="accent4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4">
                <a:tint val="50000"/>
              </a:schemeClr>
            </a:lnRef>
          </a:left>
          <a:right>
            <a:lnRef idx="1">
              <a:schemeClr val="accent4">
                <a:tint val="50000"/>
              </a:schemeClr>
            </a:lnRef>
          </a:right>
          <a:top>
            <a:lnRef idx="1">
              <a:schemeClr val="accent4">
                <a:tint val="50000"/>
              </a:schemeClr>
            </a:lnRef>
          </a:top>
          <a:bottom>
            <a:lnRef idx="1">
              <a:schemeClr val="accent4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D113A9D2-9D6B-4929-AA2D-F23B5EE8CBE7}" styleName="主题样式 2 - 强调 1">
    <a:tblBg>
      <a:fillRef idx="3">
        <a:schemeClr val="accent1"/>
      </a:fillRef>
      <a:effectRef idx="3">
        <a:schemeClr val="accent1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1">
                <a:tint val="50000"/>
              </a:schemeClr>
            </a:lnRef>
          </a:left>
          <a:right>
            <a:lnRef idx="1">
              <a:schemeClr val="accent1">
                <a:tint val="50000"/>
              </a:schemeClr>
            </a:lnRef>
          </a:right>
          <a:top>
            <a:lnRef idx="1">
              <a:schemeClr val="accent1">
                <a:tint val="50000"/>
              </a:schemeClr>
            </a:lnRef>
          </a:top>
          <a:bottom>
            <a:lnRef idx="1">
              <a:schemeClr val="accent1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306799F8-075E-4A3A-A7F6-7FBC6576F1A4}" styleName="主题样式 2 - 强调 3">
    <a:tblBg>
      <a:fillRef idx="3">
        <a:schemeClr val="accent3"/>
      </a:fillRef>
      <a:effectRef idx="3">
        <a:schemeClr val="accent3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3">
                <a:tint val="50000"/>
              </a:schemeClr>
            </a:lnRef>
          </a:left>
          <a:right>
            <a:lnRef idx="1">
              <a:schemeClr val="accent3">
                <a:tint val="50000"/>
              </a:schemeClr>
            </a:lnRef>
          </a:right>
          <a:top>
            <a:lnRef idx="1">
              <a:schemeClr val="accent3">
                <a:tint val="50000"/>
              </a:schemeClr>
            </a:lnRef>
          </a:top>
          <a:bottom>
            <a:lnRef idx="1">
              <a:schemeClr val="accent3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5940675A-B579-460E-94D1-54222C63F5DA}" styleName="无样式，网格型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327F97BB-C833-4FB7-BDE5-3F7075034690}" styleName="主题样式 2 - 强调 5">
    <a:tblBg>
      <a:fillRef idx="3">
        <a:schemeClr val="accent5"/>
      </a:fillRef>
      <a:effectRef idx="3">
        <a:schemeClr val="accent5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5">
                <a:tint val="50000"/>
              </a:schemeClr>
            </a:lnRef>
          </a:left>
          <a:right>
            <a:lnRef idx="1">
              <a:schemeClr val="accent5">
                <a:tint val="50000"/>
              </a:schemeClr>
            </a:lnRef>
          </a:right>
          <a:top>
            <a:lnRef idx="1">
              <a:schemeClr val="accent5">
                <a:tint val="50000"/>
              </a:schemeClr>
            </a:lnRef>
          </a:top>
          <a:bottom>
            <a:lnRef idx="1">
              <a:schemeClr val="accent5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638B1855-1B75-4FBE-930C-398BA8C253C6}" styleName="主题样式 2 - 强调 6">
    <a:tblBg>
      <a:fillRef idx="3">
        <a:schemeClr val="accent6"/>
      </a:fillRef>
      <a:effectRef idx="3">
        <a:schemeClr val="accent6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6">
                <a:tint val="50000"/>
              </a:schemeClr>
            </a:lnRef>
          </a:left>
          <a:right>
            <a:lnRef idx="1">
              <a:schemeClr val="accent6">
                <a:tint val="50000"/>
              </a:schemeClr>
            </a:lnRef>
          </a:right>
          <a:top>
            <a:lnRef idx="1">
              <a:schemeClr val="accent6">
                <a:tint val="50000"/>
              </a:schemeClr>
            </a:lnRef>
          </a:top>
          <a:bottom>
            <a:lnRef idx="1">
              <a:schemeClr val="accent6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0E3FDE45-AF77-4B5C-9715-49D594BDF05E}" styleName="浅色样式 1 - 强调 2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  <a:tblStyle styleId="{D27102A9-8310-4765-A935-A1911B00CA55}" styleName="浅色样式 1 - 强调 4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4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4"/>
              </a:solidFill>
            </a:ln>
          </a:bottom>
        </a:tcBdr>
        <a:fill>
          <a:noFill/>
        </a:fill>
      </a:tcStyle>
    </a:firstRow>
  </a:tblStyle>
  <a:tblStyle styleId="{9D7B26C5-4107-4FEC-AEDC-1716B250A1EF}" styleName="浅色样式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7896" autoAdjust="0"/>
    <p:restoredTop sz="87941" autoAdjust="0"/>
  </p:normalViewPr>
  <p:slideViewPr>
    <p:cSldViewPr>
      <p:cViewPr>
        <p:scale>
          <a:sx n="70" d="100"/>
          <a:sy n="70" d="100"/>
        </p:scale>
        <p:origin x="-1290" y="21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>
      <p:cViewPr varScale="1">
        <p:scale>
          <a:sx n="66" d="100"/>
          <a:sy n="66" d="100"/>
        </p:scale>
        <p:origin x="0" y="0"/>
      </p:cViewPr>
      <p:guideLst/>
    </p:cSldViewPr>
  </p:notes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slide" Target="slides/slide35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slide" Target="slides/slide38.xml"/><Relationship Id="rId47" Type="http://schemas.openxmlformats.org/officeDocument/2006/relationships/slide" Target="slides/slide43.xml"/><Relationship Id="rId50" Type="http://schemas.openxmlformats.org/officeDocument/2006/relationships/slide" Target="slides/slide46.xml"/><Relationship Id="rId55" Type="http://schemas.openxmlformats.org/officeDocument/2006/relationships/notesMaster" Target="notesMasters/notesMaster1.xml"/><Relationship Id="rId7" Type="http://schemas.openxmlformats.org/officeDocument/2006/relationships/slide" Target="slides/slide3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41" Type="http://schemas.openxmlformats.org/officeDocument/2006/relationships/slide" Target="slides/slide37.xml"/><Relationship Id="rId54" Type="http://schemas.openxmlformats.org/officeDocument/2006/relationships/slide" Target="slides/slide5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slide" Target="slides/slide36.xml"/><Relationship Id="rId45" Type="http://schemas.openxmlformats.org/officeDocument/2006/relationships/slide" Target="slides/slide41.xml"/><Relationship Id="rId53" Type="http://schemas.openxmlformats.org/officeDocument/2006/relationships/slide" Target="slides/slide49.xml"/><Relationship Id="rId58" Type="http://schemas.openxmlformats.org/officeDocument/2006/relationships/presProps" Target="pres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openxmlformats.org/officeDocument/2006/relationships/slide" Target="slides/slide45.xml"/><Relationship Id="rId57" Type="http://schemas.openxmlformats.org/officeDocument/2006/relationships/commentAuthors" Target="commentAuthors.xml"/><Relationship Id="rId61" Type="http://schemas.openxmlformats.org/officeDocument/2006/relationships/tableStyles" Target="tableStyle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4" Type="http://schemas.openxmlformats.org/officeDocument/2006/relationships/slide" Target="slides/slide40.xml"/><Relationship Id="rId52" Type="http://schemas.openxmlformats.org/officeDocument/2006/relationships/slide" Target="slides/slide48.xml"/><Relationship Id="rId60" Type="http://schemas.openxmlformats.org/officeDocument/2006/relationships/theme" Target="theme/theme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slide" Target="slides/slide39.xml"/><Relationship Id="rId48" Type="http://schemas.openxmlformats.org/officeDocument/2006/relationships/slide" Target="slides/slide44.xml"/><Relationship Id="rId56" Type="http://schemas.openxmlformats.org/officeDocument/2006/relationships/handoutMaster" Target="handoutMasters/handoutMaster1.xml"/><Relationship Id="rId8" Type="http://schemas.openxmlformats.org/officeDocument/2006/relationships/slide" Target="slides/slide4.xml"/><Relationship Id="rId51" Type="http://schemas.openxmlformats.org/officeDocument/2006/relationships/slide" Target="slides/slide47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slide" Target="slides/slide42.xml"/><Relationship Id="rId59" Type="http://schemas.openxmlformats.org/officeDocument/2006/relationships/viewProps" Target="viewProps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oleObject" Target="file:///E:\proposals\&#27668;&#20505;&#21464;&#21270;&#19987;&#39033;2013\data\sh_tmax_pre_1981-2040.xlsx" TargetMode="External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oleObject" Target="file:///E:\proposals\&#27668;&#20505;&#21464;&#21270;&#19987;&#39033;2013\data\sh_tmax_pre_1981-2040.xlsx" TargetMode="External"/></Relationships>
</file>

<file path=ppt/charts/_rels/chart3.xml.rels><?xml version="1.0" encoding="UTF-8" standalone="yes"?>
<Relationships xmlns="http://schemas.openxmlformats.org/package/2006/relationships"><Relationship Id="rId1" Type="http://schemas.openxmlformats.org/officeDocument/2006/relationships/oleObject" Target="file:///E:\proposals\&#27668;&#20505;&#21464;&#21270;&#19987;&#39033;2013\data\sh_tmax_pre_1981-2040.xlsx" TargetMode="External"/></Relationships>
</file>

<file path=ppt/charts/_rels/chart4.xml.rels><?xml version="1.0" encoding="UTF-8" standalone="yes"?>
<Relationships xmlns="http://schemas.openxmlformats.org/package/2006/relationships"><Relationship Id="rId1" Type="http://schemas.openxmlformats.org/officeDocument/2006/relationships/oleObject" Target="file:///E:\proposals\&#27668;&#20505;&#21464;&#21270;&#19987;&#39033;2013\data\sh_tmax_pre_1981-2040.xlsx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zh-CN"/>
  <c:style val="4"/>
  <c:chart>
    <c:title>
      <c:tx>
        <c:rich>
          <a:bodyPr/>
          <a:lstStyle/>
          <a:p>
            <a:pPr>
              <a:defRPr lang="en-US" sz="1200">
                <a:latin typeface="+mj-lt"/>
              </a:defRPr>
            </a:pPr>
            <a:r>
              <a:rPr lang="en-US" sz="1200" dirty="0">
                <a:latin typeface="+mj-lt"/>
              </a:rPr>
              <a:t>Heavy </a:t>
            </a:r>
            <a:r>
              <a:rPr lang="en-US" sz="1200" dirty="0" smtClean="0">
                <a:latin typeface="+mj-lt"/>
              </a:rPr>
              <a:t>Rainfall </a:t>
            </a:r>
            <a:r>
              <a:rPr lang="en-US" sz="1200" dirty="0">
                <a:latin typeface="+mj-lt"/>
              </a:rPr>
              <a:t>Days</a:t>
            </a:r>
            <a:endParaRPr lang="zh-CN" sz="1200" dirty="0">
              <a:latin typeface="+mj-lt"/>
            </a:endParaRPr>
          </a:p>
        </c:rich>
      </c:tx>
      <c:layout/>
      <c:overlay val="1"/>
    </c:title>
    <c:plotArea>
      <c:layout>
        <c:manualLayout>
          <c:layoutTarget val="inner"/>
          <c:xMode val="edge"/>
          <c:yMode val="edge"/>
          <c:x val="0.175182209281708"/>
          <c:y val="0.13827610206871097"/>
          <c:w val="0.77630633458137965"/>
          <c:h val="0.6150594115032868"/>
        </c:manualLayout>
      </c:layout>
      <c:lineChart>
        <c:grouping val="standard"/>
        <c:ser>
          <c:idx val="0"/>
          <c:order val="0"/>
          <c:tx>
            <c:strRef>
              <c:f>暴雨日数!$F$1</c:f>
              <c:strCache>
                <c:ptCount val="1"/>
                <c:pt idx="0">
                  <c:v>GFDL</c:v>
                </c:pt>
              </c:strCache>
            </c:strRef>
          </c:tx>
          <c:cat>
            <c:strRef>
              <c:f>高温日数!$E$2:$E$7</c:f>
              <c:strCache>
                <c:ptCount val="6"/>
                <c:pt idx="0">
                  <c:v>1980s</c:v>
                </c:pt>
                <c:pt idx="1">
                  <c:v>1990s</c:v>
                </c:pt>
                <c:pt idx="2">
                  <c:v>2000s</c:v>
                </c:pt>
                <c:pt idx="3">
                  <c:v>2010s</c:v>
                </c:pt>
                <c:pt idx="4">
                  <c:v>2020s</c:v>
                </c:pt>
                <c:pt idx="5">
                  <c:v>2030s</c:v>
                </c:pt>
              </c:strCache>
            </c:strRef>
          </c:cat>
          <c:val>
            <c:numRef>
              <c:f>暴雨日数!$F$2:$F$7</c:f>
              <c:numCache>
                <c:formatCode>General</c:formatCode>
                <c:ptCount val="6"/>
                <c:pt idx="0">
                  <c:v>3.9</c:v>
                </c:pt>
                <c:pt idx="1">
                  <c:v>4.5999999999999996</c:v>
                </c:pt>
                <c:pt idx="2">
                  <c:v>3.6</c:v>
                </c:pt>
                <c:pt idx="3">
                  <c:v>3.6</c:v>
                </c:pt>
                <c:pt idx="4">
                  <c:v>3.9</c:v>
                </c:pt>
                <c:pt idx="5">
                  <c:v>4.2</c:v>
                </c:pt>
              </c:numCache>
            </c:numRef>
          </c:val>
        </c:ser>
        <c:ser>
          <c:idx val="1"/>
          <c:order val="1"/>
          <c:tx>
            <c:strRef>
              <c:f>暴雨日数!$G$1</c:f>
              <c:strCache>
                <c:ptCount val="1"/>
                <c:pt idx="0">
                  <c:v>观测</c:v>
                </c:pt>
              </c:strCache>
            </c:strRef>
          </c:tx>
          <c:cat>
            <c:strRef>
              <c:f>高温日数!$E$2:$E$7</c:f>
              <c:strCache>
                <c:ptCount val="6"/>
                <c:pt idx="0">
                  <c:v>1980s</c:v>
                </c:pt>
                <c:pt idx="1">
                  <c:v>1990s</c:v>
                </c:pt>
                <c:pt idx="2">
                  <c:v>2000s</c:v>
                </c:pt>
                <c:pt idx="3">
                  <c:v>2010s</c:v>
                </c:pt>
                <c:pt idx="4">
                  <c:v>2020s</c:v>
                </c:pt>
                <c:pt idx="5">
                  <c:v>2030s</c:v>
                </c:pt>
              </c:strCache>
            </c:strRef>
          </c:cat>
          <c:val>
            <c:numRef>
              <c:f>暴雨日数!$G$2:$G$7</c:f>
              <c:numCache>
                <c:formatCode>General</c:formatCode>
                <c:ptCount val="6"/>
                <c:pt idx="0">
                  <c:v>3.7</c:v>
                </c:pt>
                <c:pt idx="1">
                  <c:v>4.9000000000000004</c:v>
                </c:pt>
                <c:pt idx="2">
                  <c:v>2.6</c:v>
                </c:pt>
              </c:numCache>
            </c:numRef>
          </c:val>
        </c:ser>
        <c:marker val="1"/>
        <c:axId val="127497728"/>
        <c:axId val="127499648"/>
      </c:lineChart>
      <c:catAx>
        <c:axId val="127497728"/>
        <c:scaling>
          <c:orientation val="minMax"/>
        </c:scaling>
        <c:axPos val="b"/>
        <c:title>
          <c:tx>
            <c:rich>
              <a:bodyPr/>
              <a:lstStyle/>
              <a:p>
                <a:pPr>
                  <a:defRPr lang="en-US" sz="1400">
                    <a:latin typeface="+mj-lt"/>
                  </a:defRPr>
                </a:pPr>
                <a:r>
                  <a:rPr lang="en-US" sz="1400">
                    <a:latin typeface="+mj-lt"/>
                  </a:rPr>
                  <a:t>Year</a:t>
                </a:r>
                <a:endParaRPr lang="zh-CN" sz="1400">
                  <a:latin typeface="+mj-lt"/>
                </a:endParaRPr>
              </a:p>
            </c:rich>
          </c:tx>
          <c:layout>
            <c:manualLayout>
              <c:xMode val="edge"/>
              <c:yMode val="edge"/>
              <c:x val="0.49999940007919008"/>
              <c:y val="0.8525113203575635"/>
            </c:manualLayout>
          </c:layout>
        </c:title>
        <c:tickLblPos val="nextTo"/>
        <c:txPr>
          <a:bodyPr/>
          <a:lstStyle/>
          <a:p>
            <a:pPr>
              <a:defRPr lang="en-US" sz="1200" b="1"/>
            </a:pPr>
            <a:endParaRPr lang="zh-CN"/>
          </a:p>
        </c:txPr>
        <c:crossAx val="127499648"/>
        <c:crosses val="autoZero"/>
        <c:auto val="1"/>
        <c:lblAlgn val="ctr"/>
        <c:lblOffset val="100"/>
      </c:catAx>
      <c:valAx>
        <c:axId val="127499648"/>
        <c:scaling>
          <c:orientation val="minMax"/>
          <c:min val="2"/>
        </c:scaling>
        <c:axPos val="l"/>
        <c:numFmt formatCode="General" sourceLinked="1"/>
        <c:tickLblPos val="nextTo"/>
        <c:txPr>
          <a:bodyPr/>
          <a:lstStyle/>
          <a:p>
            <a:pPr>
              <a:defRPr lang="en-US" sz="1000"/>
            </a:pPr>
            <a:endParaRPr lang="zh-CN"/>
          </a:p>
        </c:txPr>
        <c:crossAx val="127497728"/>
        <c:crosses val="autoZero"/>
        <c:crossBetween val="between"/>
      </c:valAx>
    </c:plotArea>
    <c:legend>
      <c:legendPos val="r"/>
      <c:layout>
        <c:manualLayout>
          <c:xMode val="edge"/>
          <c:yMode val="edge"/>
          <c:x val="0.57118794745323098"/>
          <c:y val="0.54424089960001165"/>
          <c:w val="0.35580618112507834"/>
          <c:h val="0.19526284454059956"/>
        </c:manualLayout>
      </c:layout>
      <c:txPr>
        <a:bodyPr/>
        <a:lstStyle/>
        <a:p>
          <a:pPr>
            <a:defRPr lang="en-US" sz="1000"/>
          </a:pPr>
          <a:endParaRPr lang="zh-CN"/>
        </a:p>
      </c:txPr>
    </c:legend>
    <c:plotVisOnly val="1"/>
    <c:dispBlanksAs val="gap"/>
  </c:chart>
  <c:spPr>
    <a:solidFill>
      <a:srgbClr val="FFFFFF"/>
    </a:solidFill>
  </c:spPr>
  <c:txPr>
    <a:bodyPr/>
    <a:lstStyle/>
    <a:p>
      <a:pPr>
        <a:defRPr sz="1800"/>
      </a:pPr>
      <a:endParaRPr lang="zh-CN"/>
    </a:p>
  </c:txPr>
  <c:externalData r:id="rId1"/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zh-CN"/>
  <c:style val="4"/>
  <c:chart>
    <c:title>
      <c:tx>
        <c:rich>
          <a:bodyPr/>
          <a:lstStyle/>
          <a:p>
            <a:pPr>
              <a:defRPr lang="en-US"/>
            </a:pPr>
            <a:r>
              <a:rPr lang="en-US" dirty="0"/>
              <a:t>Hot </a:t>
            </a:r>
            <a:r>
              <a:rPr lang="en-US" dirty="0" smtClean="0"/>
              <a:t>Days</a:t>
            </a:r>
            <a:endParaRPr lang="zh-CN" dirty="0"/>
          </a:p>
        </c:rich>
      </c:tx>
      <c:layout>
        <c:manualLayout>
          <c:xMode val="edge"/>
          <c:yMode val="edge"/>
          <c:x val="0.48539574084631976"/>
          <c:y val="3.3333100030795919E-2"/>
        </c:manualLayout>
      </c:layout>
      <c:overlay val="1"/>
    </c:title>
    <c:plotArea>
      <c:layout>
        <c:manualLayout>
          <c:layoutTarget val="inner"/>
          <c:xMode val="edge"/>
          <c:yMode val="edge"/>
          <c:x val="0.12527991799431287"/>
          <c:y val="0.13827610206871097"/>
          <c:w val="0.82620858473687497"/>
          <c:h val="0.6150594115032888"/>
        </c:manualLayout>
      </c:layout>
      <c:lineChart>
        <c:grouping val="standard"/>
        <c:ser>
          <c:idx val="0"/>
          <c:order val="0"/>
          <c:tx>
            <c:strRef>
              <c:f>高温日数!$F$1</c:f>
              <c:strCache>
                <c:ptCount val="1"/>
                <c:pt idx="0">
                  <c:v>CCSM4</c:v>
                </c:pt>
              </c:strCache>
            </c:strRef>
          </c:tx>
          <c:cat>
            <c:strRef>
              <c:f>高温日数!$E$2:$E$7</c:f>
              <c:strCache>
                <c:ptCount val="6"/>
                <c:pt idx="0">
                  <c:v>1980s</c:v>
                </c:pt>
                <c:pt idx="1">
                  <c:v>1990s</c:v>
                </c:pt>
                <c:pt idx="2">
                  <c:v>2000s</c:v>
                </c:pt>
                <c:pt idx="3">
                  <c:v>2010s</c:v>
                </c:pt>
                <c:pt idx="4">
                  <c:v>2020s</c:v>
                </c:pt>
                <c:pt idx="5">
                  <c:v>2030s</c:v>
                </c:pt>
              </c:strCache>
            </c:strRef>
          </c:cat>
          <c:val>
            <c:numRef>
              <c:f>高温日数!$F$2:$F$7</c:f>
              <c:numCache>
                <c:formatCode>General</c:formatCode>
                <c:ptCount val="6"/>
                <c:pt idx="0">
                  <c:v>9.2000000000000011</c:v>
                </c:pt>
                <c:pt idx="1">
                  <c:v>12.7</c:v>
                </c:pt>
                <c:pt idx="2">
                  <c:v>22.4</c:v>
                </c:pt>
                <c:pt idx="3">
                  <c:v>9.6</c:v>
                </c:pt>
                <c:pt idx="4">
                  <c:v>18.7</c:v>
                </c:pt>
                <c:pt idx="5">
                  <c:v>22.5</c:v>
                </c:pt>
              </c:numCache>
            </c:numRef>
          </c:val>
        </c:ser>
        <c:ser>
          <c:idx val="1"/>
          <c:order val="1"/>
          <c:tx>
            <c:strRef>
              <c:f>高温日数!$G$1</c:f>
              <c:strCache>
                <c:ptCount val="1"/>
                <c:pt idx="0">
                  <c:v>观测</c:v>
                </c:pt>
              </c:strCache>
            </c:strRef>
          </c:tx>
          <c:cat>
            <c:strRef>
              <c:f>高温日数!$E$2:$E$7</c:f>
              <c:strCache>
                <c:ptCount val="6"/>
                <c:pt idx="0">
                  <c:v>1980s</c:v>
                </c:pt>
                <c:pt idx="1">
                  <c:v>1990s</c:v>
                </c:pt>
                <c:pt idx="2">
                  <c:v>2000s</c:v>
                </c:pt>
                <c:pt idx="3">
                  <c:v>2010s</c:v>
                </c:pt>
                <c:pt idx="4">
                  <c:v>2020s</c:v>
                </c:pt>
                <c:pt idx="5">
                  <c:v>2030s</c:v>
                </c:pt>
              </c:strCache>
            </c:strRef>
          </c:cat>
          <c:val>
            <c:numRef>
              <c:f>高温日数!$G$2:$G$7</c:f>
              <c:numCache>
                <c:formatCode>General</c:formatCode>
                <c:ptCount val="6"/>
                <c:pt idx="0">
                  <c:v>7.8</c:v>
                </c:pt>
                <c:pt idx="1">
                  <c:v>12.1</c:v>
                </c:pt>
                <c:pt idx="2">
                  <c:v>26.3</c:v>
                </c:pt>
              </c:numCache>
            </c:numRef>
          </c:val>
        </c:ser>
        <c:marker val="1"/>
        <c:axId val="129064960"/>
        <c:axId val="129066880"/>
      </c:lineChart>
      <c:catAx>
        <c:axId val="129064960"/>
        <c:scaling>
          <c:orientation val="minMax"/>
        </c:scaling>
        <c:axPos val="b"/>
        <c:title>
          <c:tx>
            <c:rich>
              <a:bodyPr/>
              <a:lstStyle/>
              <a:p>
                <a:pPr>
                  <a:defRPr lang="en-US"/>
                </a:pPr>
                <a:r>
                  <a:rPr lang="en-US"/>
                  <a:t>Year</a:t>
                </a:r>
                <a:endParaRPr lang="zh-CN"/>
              </a:p>
            </c:rich>
          </c:tx>
          <c:layout>
            <c:manualLayout>
              <c:xMode val="edge"/>
              <c:yMode val="edge"/>
              <c:x val="0.50392092169067404"/>
              <c:y val="0.8477788431927038"/>
            </c:manualLayout>
          </c:layout>
        </c:title>
        <c:tickLblPos val="nextTo"/>
        <c:txPr>
          <a:bodyPr/>
          <a:lstStyle/>
          <a:p>
            <a:pPr>
              <a:defRPr lang="en-US"/>
            </a:pPr>
            <a:endParaRPr lang="zh-CN"/>
          </a:p>
        </c:txPr>
        <c:crossAx val="129066880"/>
        <c:crosses val="autoZero"/>
        <c:auto val="1"/>
        <c:lblAlgn val="ctr"/>
        <c:lblOffset val="100"/>
      </c:catAx>
      <c:valAx>
        <c:axId val="129066880"/>
        <c:scaling>
          <c:orientation val="minMax"/>
        </c:scaling>
        <c:axPos val="l"/>
        <c:numFmt formatCode="General" sourceLinked="1"/>
        <c:tickLblPos val="nextTo"/>
        <c:txPr>
          <a:bodyPr/>
          <a:lstStyle/>
          <a:p>
            <a:pPr>
              <a:defRPr lang="en-US"/>
            </a:pPr>
            <a:endParaRPr lang="zh-CN"/>
          </a:p>
        </c:txPr>
        <c:crossAx val="129064960"/>
        <c:crosses val="autoZero"/>
        <c:crossBetween val="between"/>
      </c:valAx>
    </c:plotArea>
    <c:legend>
      <c:legendPos val="r"/>
      <c:layout>
        <c:manualLayout>
          <c:xMode val="edge"/>
          <c:yMode val="edge"/>
          <c:x val="0.56539864324116262"/>
          <c:y val="0.54424089960001165"/>
          <c:w val="0.39715050716753847"/>
          <c:h val="0.19526284454060044"/>
        </c:manualLayout>
      </c:layout>
      <c:txPr>
        <a:bodyPr/>
        <a:lstStyle/>
        <a:p>
          <a:pPr>
            <a:defRPr lang="en-US" sz="1000"/>
          </a:pPr>
          <a:endParaRPr lang="zh-CN"/>
        </a:p>
      </c:txPr>
    </c:legend>
    <c:plotVisOnly val="1"/>
    <c:dispBlanksAs val="gap"/>
  </c:chart>
  <c:spPr>
    <a:solidFill>
      <a:schemeClr val="bg1"/>
    </a:solidFill>
  </c:spPr>
  <c:txPr>
    <a:bodyPr/>
    <a:lstStyle/>
    <a:p>
      <a:pPr>
        <a:defRPr sz="1200" b="1"/>
      </a:pPr>
      <a:endParaRPr lang="zh-CN"/>
    </a:p>
  </c:txPr>
  <c:externalData r:id="rId1"/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zh-CN"/>
  <c:style val="4"/>
  <c:chart>
    <c:title>
      <c:tx>
        <c:rich>
          <a:bodyPr/>
          <a:lstStyle/>
          <a:p>
            <a:pPr>
              <a:defRPr sz="1200">
                <a:latin typeface="+mj-lt"/>
              </a:defRPr>
            </a:pPr>
            <a:r>
              <a:rPr lang="en-US" sz="1200">
                <a:latin typeface="+mj-lt"/>
              </a:rPr>
              <a:t>Heavy rainfall Days</a:t>
            </a:r>
            <a:endParaRPr lang="zh-CN" sz="1200">
              <a:latin typeface="+mj-lt"/>
            </a:endParaRPr>
          </a:p>
        </c:rich>
      </c:tx>
      <c:layout/>
      <c:overlay val="1"/>
    </c:title>
    <c:plotArea>
      <c:layout>
        <c:manualLayout>
          <c:layoutTarget val="inner"/>
          <c:xMode val="edge"/>
          <c:yMode val="edge"/>
          <c:x val="0.17518220928170813"/>
          <c:y val="0.13827610206871105"/>
          <c:w val="0.77630633458137965"/>
          <c:h val="0.61505941150328369"/>
        </c:manualLayout>
      </c:layout>
      <c:lineChart>
        <c:grouping val="standard"/>
        <c:ser>
          <c:idx val="0"/>
          <c:order val="0"/>
          <c:tx>
            <c:strRef>
              <c:f>暴雨日数!$F$1</c:f>
              <c:strCache>
                <c:ptCount val="1"/>
                <c:pt idx="0">
                  <c:v>GFDL</c:v>
                </c:pt>
              </c:strCache>
            </c:strRef>
          </c:tx>
          <c:cat>
            <c:strRef>
              <c:f>高温日数!$E$2:$E$7</c:f>
              <c:strCache>
                <c:ptCount val="6"/>
                <c:pt idx="0">
                  <c:v>1980s</c:v>
                </c:pt>
                <c:pt idx="1">
                  <c:v>1990s</c:v>
                </c:pt>
                <c:pt idx="2">
                  <c:v>2000s</c:v>
                </c:pt>
                <c:pt idx="3">
                  <c:v>2010s</c:v>
                </c:pt>
                <c:pt idx="4">
                  <c:v>2020s</c:v>
                </c:pt>
                <c:pt idx="5">
                  <c:v>2030s</c:v>
                </c:pt>
              </c:strCache>
            </c:strRef>
          </c:cat>
          <c:val>
            <c:numRef>
              <c:f>暴雨日数!$F$2:$F$7</c:f>
              <c:numCache>
                <c:formatCode>General</c:formatCode>
                <c:ptCount val="6"/>
                <c:pt idx="0">
                  <c:v>3.9</c:v>
                </c:pt>
                <c:pt idx="1">
                  <c:v>4.5999999999999996</c:v>
                </c:pt>
                <c:pt idx="2">
                  <c:v>3.6</c:v>
                </c:pt>
                <c:pt idx="3">
                  <c:v>3.6</c:v>
                </c:pt>
                <c:pt idx="4">
                  <c:v>3.9</c:v>
                </c:pt>
                <c:pt idx="5">
                  <c:v>4.2</c:v>
                </c:pt>
              </c:numCache>
            </c:numRef>
          </c:val>
        </c:ser>
        <c:ser>
          <c:idx val="1"/>
          <c:order val="1"/>
          <c:tx>
            <c:strRef>
              <c:f>暴雨日数!$G$1</c:f>
              <c:strCache>
                <c:ptCount val="1"/>
                <c:pt idx="0">
                  <c:v>观测</c:v>
                </c:pt>
              </c:strCache>
            </c:strRef>
          </c:tx>
          <c:cat>
            <c:strRef>
              <c:f>高温日数!$E$2:$E$7</c:f>
              <c:strCache>
                <c:ptCount val="6"/>
                <c:pt idx="0">
                  <c:v>1980s</c:v>
                </c:pt>
                <c:pt idx="1">
                  <c:v>1990s</c:v>
                </c:pt>
                <c:pt idx="2">
                  <c:v>2000s</c:v>
                </c:pt>
                <c:pt idx="3">
                  <c:v>2010s</c:v>
                </c:pt>
                <c:pt idx="4">
                  <c:v>2020s</c:v>
                </c:pt>
                <c:pt idx="5">
                  <c:v>2030s</c:v>
                </c:pt>
              </c:strCache>
            </c:strRef>
          </c:cat>
          <c:val>
            <c:numRef>
              <c:f>暴雨日数!$G$2:$G$7</c:f>
              <c:numCache>
                <c:formatCode>General</c:formatCode>
                <c:ptCount val="6"/>
                <c:pt idx="0">
                  <c:v>3.7</c:v>
                </c:pt>
                <c:pt idx="1">
                  <c:v>4.9000000000000004</c:v>
                </c:pt>
                <c:pt idx="2">
                  <c:v>2.6</c:v>
                </c:pt>
              </c:numCache>
            </c:numRef>
          </c:val>
        </c:ser>
        <c:marker val="1"/>
        <c:axId val="129239680"/>
        <c:axId val="129254144"/>
      </c:lineChart>
      <c:catAx>
        <c:axId val="129239680"/>
        <c:scaling>
          <c:orientation val="minMax"/>
        </c:scaling>
        <c:axPos val="b"/>
        <c:title>
          <c:tx>
            <c:rich>
              <a:bodyPr/>
              <a:lstStyle/>
              <a:p>
                <a:pPr>
                  <a:defRPr sz="1400">
                    <a:latin typeface="+mj-lt"/>
                  </a:defRPr>
                </a:pPr>
                <a:r>
                  <a:rPr lang="en-US" sz="1400">
                    <a:latin typeface="+mj-lt"/>
                  </a:rPr>
                  <a:t>Year</a:t>
                </a:r>
                <a:endParaRPr lang="zh-CN" sz="1400">
                  <a:latin typeface="+mj-lt"/>
                </a:endParaRPr>
              </a:p>
            </c:rich>
          </c:tx>
          <c:layout>
            <c:manualLayout>
              <c:xMode val="edge"/>
              <c:yMode val="edge"/>
              <c:x val="0.49999940007918958"/>
              <c:y val="0.85251132035756449"/>
            </c:manualLayout>
          </c:layout>
        </c:title>
        <c:tickLblPos val="nextTo"/>
        <c:txPr>
          <a:bodyPr/>
          <a:lstStyle/>
          <a:p>
            <a:pPr>
              <a:defRPr sz="1200" b="1"/>
            </a:pPr>
            <a:endParaRPr lang="zh-CN"/>
          </a:p>
        </c:txPr>
        <c:crossAx val="129254144"/>
        <c:crosses val="autoZero"/>
        <c:auto val="1"/>
        <c:lblAlgn val="ctr"/>
        <c:lblOffset val="100"/>
      </c:catAx>
      <c:valAx>
        <c:axId val="129254144"/>
        <c:scaling>
          <c:orientation val="minMax"/>
          <c:min val="2"/>
        </c:scaling>
        <c:axPos val="l"/>
        <c:title>
          <c:tx>
            <c:rich>
              <a:bodyPr rot="-5400000" vert="horz"/>
              <a:lstStyle/>
              <a:p>
                <a:pPr>
                  <a:defRPr sz="1000">
                    <a:latin typeface="+mj-lt"/>
                  </a:defRPr>
                </a:pPr>
                <a:r>
                  <a:rPr lang="en-US" sz="1000" dirty="0">
                    <a:latin typeface="+mj-lt"/>
                  </a:rPr>
                  <a:t>Number of heavy rainfall days</a:t>
                </a:r>
                <a:endParaRPr lang="zh-CN" sz="1000" dirty="0">
                  <a:latin typeface="+mj-lt"/>
                </a:endParaRPr>
              </a:p>
            </c:rich>
          </c:tx>
          <c:layout/>
        </c:title>
        <c:numFmt formatCode="General" sourceLinked="1"/>
        <c:tickLblPos val="nextTo"/>
        <c:txPr>
          <a:bodyPr/>
          <a:lstStyle/>
          <a:p>
            <a:pPr>
              <a:defRPr sz="1000"/>
            </a:pPr>
            <a:endParaRPr lang="zh-CN"/>
          </a:p>
        </c:txPr>
        <c:crossAx val="129239680"/>
        <c:crosses val="autoZero"/>
        <c:crossBetween val="between"/>
      </c:valAx>
    </c:plotArea>
    <c:legend>
      <c:legendPos val="r"/>
      <c:layout>
        <c:manualLayout>
          <c:xMode val="edge"/>
          <c:yMode val="edge"/>
          <c:x val="0.5711879474532312"/>
          <c:y val="0.54424089960001065"/>
          <c:w val="0.35580618112507711"/>
          <c:h val="0.19526284454059972"/>
        </c:manualLayout>
      </c:layout>
      <c:txPr>
        <a:bodyPr/>
        <a:lstStyle/>
        <a:p>
          <a:pPr>
            <a:defRPr sz="1000"/>
          </a:pPr>
          <a:endParaRPr lang="zh-CN"/>
        </a:p>
      </c:txPr>
    </c:legend>
    <c:plotVisOnly val="1"/>
  </c:chart>
  <c:spPr>
    <a:solidFill>
      <a:srgbClr val="FFFFFF"/>
    </a:solidFill>
  </c:spPr>
  <c:txPr>
    <a:bodyPr/>
    <a:lstStyle/>
    <a:p>
      <a:pPr>
        <a:defRPr sz="1800"/>
      </a:pPr>
      <a:endParaRPr lang="zh-CN"/>
    </a:p>
  </c:txPr>
  <c:externalData r:id="rId1"/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zh-CN"/>
  <c:style val="4"/>
  <c:chart>
    <c:title>
      <c:tx>
        <c:rich>
          <a:bodyPr/>
          <a:lstStyle/>
          <a:p>
            <a:pPr>
              <a:defRPr/>
            </a:pPr>
            <a:r>
              <a:rPr lang="en-US"/>
              <a:t>Hot days</a:t>
            </a:r>
            <a:endParaRPr lang="zh-CN"/>
          </a:p>
        </c:rich>
      </c:tx>
      <c:layout>
        <c:manualLayout>
          <c:xMode val="edge"/>
          <c:yMode val="edge"/>
          <c:x val="0.48539574084632026"/>
          <c:y val="3.333310003079594E-2"/>
        </c:manualLayout>
      </c:layout>
      <c:overlay val="1"/>
    </c:title>
    <c:plotArea>
      <c:layout>
        <c:manualLayout>
          <c:layoutTarget val="inner"/>
          <c:xMode val="edge"/>
          <c:yMode val="edge"/>
          <c:x val="0.12527991799431287"/>
          <c:y val="0.13827610206871105"/>
          <c:w val="0.82620858473687508"/>
          <c:h val="0.61505941150328536"/>
        </c:manualLayout>
      </c:layout>
      <c:lineChart>
        <c:grouping val="standard"/>
        <c:ser>
          <c:idx val="0"/>
          <c:order val="0"/>
          <c:tx>
            <c:strRef>
              <c:f>高温日数!$F$1</c:f>
              <c:strCache>
                <c:ptCount val="1"/>
                <c:pt idx="0">
                  <c:v>CCSM4</c:v>
                </c:pt>
              </c:strCache>
            </c:strRef>
          </c:tx>
          <c:cat>
            <c:strRef>
              <c:f>高温日数!$E$2:$E$7</c:f>
              <c:strCache>
                <c:ptCount val="6"/>
                <c:pt idx="0">
                  <c:v>1980s</c:v>
                </c:pt>
                <c:pt idx="1">
                  <c:v>1990s</c:v>
                </c:pt>
                <c:pt idx="2">
                  <c:v>2000s</c:v>
                </c:pt>
                <c:pt idx="3">
                  <c:v>2010s</c:v>
                </c:pt>
                <c:pt idx="4">
                  <c:v>2020s</c:v>
                </c:pt>
                <c:pt idx="5">
                  <c:v>2030s</c:v>
                </c:pt>
              </c:strCache>
            </c:strRef>
          </c:cat>
          <c:val>
            <c:numRef>
              <c:f>高温日数!$F$2:$F$7</c:f>
              <c:numCache>
                <c:formatCode>General</c:formatCode>
                <c:ptCount val="6"/>
                <c:pt idx="0">
                  <c:v>9.2000000000000011</c:v>
                </c:pt>
                <c:pt idx="1">
                  <c:v>12.7</c:v>
                </c:pt>
                <c:pt idx="2">
                  <c:v>22.4</c:v>
                </c:pt>
                <c:pt idx="3">
                  <c:v>9.6</c:v>
                </c:pt>
                <c:pt idx="4">
                  <c:v>18.7</c:v>
                </c:pt>
                <c:pt idx="5">
                  <c:v>22.5</c:v>
                </c:pt>
              </c:numCache>
            </c:numRef>
          </c:val>
        </c:ser>
        <c:ser>
          <c:idx val="1"/>
          <c:order val="1"/>
          <c:tx>
            <c:strRef>
              <c:f>高温日数!$G$1</c:f>
              <c:strCache>
                <c:ptCount val="1"/>
                <c:pt idx="0">
                  <c:v>观测</c:v>
                </c:pt>
              </c:strCache>
            </c:strRef>
          </c:tx>
          <c:cat>
            <c:strRef>
              <c:f>高温日数!$E$2:$E$7</c:f>
              <c:strCache>
                <c:ptCount val="6"/>
                <c:pt idx="0">
                  <c:v>1980s</c:v>
                </c:pt>
                <c:pt idx="1">
                  <c:v>1990s</c:v>
                </c:pt>
                <c:pt idx="2">
                  <c:v>2000s</c:v>
                </c:pt>
                <c:pt idx="3">
                  <c:v>2010s</c:v>
                </c:pt>
                <c:pt idx="4">
                  <c:v>2020s</c:v>
                </c:pt>
                <c:pt idx="5">
                  <c:v>2030s</c:v>
                </c:pt>
              </c:strCache>
            </c:strRef>
          </c:cat>
          <c:val>
            <c:numRef>
              <c:f>高温日数!$G$2:$G$7</c:f>
              <c:numCache>
                <c:formatCode>General</c:formatCode>
                <c:ptCount val="6"/>
                <c:pt idx="0">
                  <c:v>7.8</c:v>
                </c:pt>
                <c:pt idx="1">
                  <c:v>12.1</c:v>
                </c:pt>
                <c:pt idx="2">
                  <c:v>26.3</c:v>
                </c:pt>
              </c:numCache>
            </c:numRef>
          </c:val>
        </c:ser>
        <c:marker val="1"/>
        <c:axId val="129267200"/>
        <c:axId val="129269120"/>
      </c:lineChart>
      <c:catAx>
        <c:axId val="129267200"/>
        <c:scaling>
          <c:orientation val="minMax"/>
        </c:scaling>
        <c:axPos val="b"/>
        <c:title>
          <c:tx>
            <c:rich>
              <a:bodyPr/>
              <a:lstStyle/>
              <a:p>
                <a:pPr>
                  <a:defRPr/>
                </a:pPr>
                <a:r>
                  <a:rPr lang="en-US"/>
                  <a:t>Year</a:t>
                </a:r>
                <a:endParaRPr lang="zh-CN"/>
              </a:p>
            </c:rich>
          </c:tx>
          <c:layout>
            <c:manualLayout>
              <c:xMode val="edge"/>
              <c:yMode val="edge"/>
              <c:x val="0.5039209216906736"/>
              <c:y val="0.84777884319270136"/>
            </c:manualLayout>
          </c:layout>
        </c:title>
        <c:tickLblPos val="nextTo"/>
        <c:crossAx val="129269120"/>
        <c:crosses val="autoZero"/>
        <c:auto val="1"/>
        <c:lblAlgn val="ctr"/>
        <c:lblOffset val="100"/>
      </c:catAx>
      <c:valAx>
        <c:axId val="129269120"/>
        <c:scaling>
          <c:orientation val="minMax"/>
        </c:scaling>
        <c:axPos val="l"/>
        <c:title>
          <c:tx>
            <c:rich>
              <a:bodyPr rot="-5400000" vert="horz"/>
              <a:lstStyle/>
              <a:p>
                <a:pPr>
                  <a:defRPr/>
                </a:pPr>
                <a:r>
                  <a:rPr lang="en-US"/>
                  <a:t>Hot days</a:t>
                </a:r>
                <a:endParaRPr lang="zh-CN"/>
              </a:p>
            </c:rich>
          </c:tx>
          <c:layout/>
        </c:title>
        <c:numFmt formatCode="General" sourceLinked="1"/>
        <c:tickLblPos val="nextTo"/>
        <c:crossAx val="129267200"/>
        <c:crosses val="autoZero"/>
        <c:crossBetween val="between"/>
      </c:valAx>
    </c:plotArea>
    <c:legend>
      <c:legendPos val="r"/>
      <c:layout>
        <c:manualLayout>
          <c:xMode val="edge"/>
          <c:yMode val="edge"/>
          <c:x val="0.56539864324116162"/>
          <c:y val="0.54424089960001065"/>
          <c:w val="0.39715050716753797"/>
          <c:h val="0.19526284454059983"/>
        </c:manualLayout>
      </c:layout>
      <c:txPr>
        <a:bodyPr/>
        <a:lstStyle/>
        <a:p>
          <a:pPr>
            <a:defRPr sz="1000"/>
          </a:pPr>
          <a:endParaRPr lang="zh-CN"/>
        </a:p>
      </c:txPr>
    </c:legend>
    <c:plotVisOnly val="1"/>
  </c:chart>
  <c:spPr>
    <a:solidFill>
      <a:schemeClr val="bg1"/>
    </a:solidFill>
  </c:spPr>
  <c:txPr>
    <a:bodyPr/>
    <a:lstStyle/>
    <a:p>
      <a:pPr>
        <a:defRPr sz="1200" b="1"/>
      </a:pPr>
      <a:endParaRPr lang="zh-CN"/>
    </a:p>
  </c:txPr>
  <c:externalData r:id="rId1"/>
</c:chartSpace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69.w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23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46400" cy="496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lnSpc>
                <a:spcPct val="100000"/>
              </a:lnSpc>
              <a:spcBef>
                <a:spcPct val="0"/>
              </a:spcBef>
              <a:buFontTx/>
              <a:buNone/>
              <a:defRPr sz="1200">
                <a:latin typeface="Arial" pitchFamily="34" charset="0"/>
                <a:ea typeface="宋体" pitchFamily="2" charset="-122"/>
              </a:defRPr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95235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49688" y="0"/>
            <a:ext cx="2946400" cy="496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lnSpc>
                <a:spcPct val="100000"/>
              </a:lnSpc>
              <a:spcBef>
                <a:spcPct val="0"/>
              </a:spcBef>
              <a:buFontTx/>
              <a:buNone/>
              <a:defRPr sz="1200">
                <a:latin typeface="Arial" pitchFamily="34" charset="0"/>
                <a:ea typeface="宋体" pitchFamily="2" charset="-122"/>
              </a:defRPr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95236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9429750"/>
            <a:ext cx="2946400" cy="496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lnSpc>
                <a:spcPct val="100000"/>
              </a:lnSpc>
              <a:spcBef>
                <a:spcPct val="0"/>
              </a:spcBef>
              <a:buFontTx/>
              <a:buNone/>
              <a:defRPr sz="1200">
                <a:latin typeface="Arial" pitchFamily="34" charset="0"/>
                <a:ea typeface="宋体" pitchFamily="2" charset="-122"/>
              </a:defRPr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95237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49688" y="9429750"/>
            <a:ext cx="2946400" cy="496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lnSpc>
                <a:spcPct val="100000"/>
              </a:lnSpc>
              <a:spcBef>
                <a:spcPct val="0"/>
              </a:spcBef>
              <a:buFontTx/>
              <a:buNone/>
              <a:defRPr sz="1200">
                <a:latin typeface="Arial" pitchFamily="34" charset="0"/>
                <a:ea typeface="宋体" pitchFamily="2" charset="-122"/>
              </a:defRPr>
            </a:lvl1pPr>
          </a:lstStyle>
          <a:p>
            <a:pPr>
              <a:defRPr/>
            </a:pPr>
            <a:fld id="{3B7D3CE9-BF9F-4921-9454-26AE90AC7851}" type="slidenum">
              <a:rPr lang="en-US" altLang="zh-CN"/>
              <a:pPr>
                <a:defRPr/>
              </a:pPr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="" xmlns:p14="http://schemas.microsoft.com/office/powerpoint/2010/main" val="66548201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46400" cy="496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lnSpc>
                <a:spcPct val="100000"/>
              </a:lnSpc>
              <a:spcBef>
                <a:spcPct val="0"/>
              </a:spcBef>
              <a:buFontTx/>
              <a:buNone/>
              <a:defRPr sz="1200">
                <a:latin typeface="Arial" pitchFamily="34" charset="0"/>
                <a:ea typeface="宋体" pitchFamily="2" charset="-122"/>
              </a:defRPr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25603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49688" y="0"/>
            <a:ext cx="2946400" cy="496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lnSpc>
                <a:spcPct val="100000"/>
              </a:lnSpc>
              <a:spcBef>
                <a:spcPct val="0"/>
              </a:spcBef>
              <a:buFontTx/>
              <a:buNone/>
              <a:defRPr sz="1200">
                <a:latin typeface="Arial" pitchFamily="34" charset="0"/>
                <a:ea typeface="宋体" pitchFamily="2" charset="-122"/>
              </a:defRPr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39940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917575" y="744538"/>
            <a:ext cx="4962525" cy="3722687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5605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79450" y="4716463"/>
            <a:ext cx="5438775" cy="4467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CN" altLang="en-US" noProof="0" smtClean="0"/>
              <a:t>单击此处编辑母版文本样式</a:t>
            </a:r>
          </a:p>
          <a:p>
            <a:pPr lvl="1"/>
            <a:r>
              <a:rPr lang="zh-CN" altLang="en-US" noProof="0" smtClean="0"/>
              <a:t>第二级</a:t>
            </a:r>
          </a:p>
          <a:p>
            <a:pPr lvl="2"/>
            <a:r>
              <a:rPr lang="zh-CN" altLang="en-US" noProof="0" smtClean="0"/>
              <a:t>第三级</a:t>
            </a:r>
          </a:p>
          <a:p>
            <a:pPr lvl="3"/>
            <a:r>
              <a:rPr lang="zh-CN" altLang="en-US" noProof="0" smtClean="0"/>
              <a:t>第四级</a:t>
            </a:r>
          </a:p>
          <a:p>
            <a:pPr lvl="4"/>
            <a:r>
              <a:rPr lang="zh-CN" altLang="en-US" noProof="0" smtClean="0"/>
              <a:t>第五级</a:t>
            </a:r>
          </a:p>
        </p:txBody>
      </p:sp>
      <p:sp>
        <p:nvSpPr>
          <p:cNvPr id="25606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429750"/>
            <a:ext cx="2946400" cy="496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lnSpc>
                <a:spcPct val="100000"/>
              </a:lnSpc>
              <a:spcBef>
                <a:spcPct val="0"/>
              </a:spcBef>
              <a:buFontTx/>
              <a:buNone/>
              <a:defRPr sz="1200">
                <a:latin typeface="Arial" pitchFamily="34" charset="0"/>
                <a:ea typeface="宋体" pitchFamily="2" charset="-122"/>
              </a:defRPr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25607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49688" y="9429750"/>
            <a:ext cx="2946400" cy="496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lnSpc>
                <a:spcPct val="100000"/>
              </a:lnSpc>
              <a:spcBef>
                <a:spcPct val="0"/>
              </a:spcBef>
              <a:buFontTx/>
              <a:buNone/>
              <a:defRPr sz="1200">
                <a:latin typeface="Arial" pitchFamily="34" charset="0"/>
                <a:ea typeface="宋体" pitchFamily="2" charset="-122"/>
              </a:defRPr>
            </a:lvl1pPr>
          </a:lstStyle>
          <a:p>
            <a:pPr>
              <a:defRPr/>
            </a:pPr>
            <a:fld id="{3F96AE29-4B28-4291-9065-D6FA4B564259}" type="slidenum">
              <a:rPr lang="en-US" altLang="zh-CN"/>
              <a:pPr>
                <a:defRPr/>
              </a:pPr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="" xmlns:p14="http://schemas.microsoft.com/office/powerpoint/2010/main" val="2816321831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宋体" pitchFamily="2" charset="-122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宋体" pitchFamily="2" charset="-122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宋体" pitchFamily="2" charset="-122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宋体" pitchFamily="2" charset="-122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宋体" pitchFamily="2" charset="-122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917575" y="744538"/>
            <a:ext cx="4962525" cy="3722687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1200" kern="1200" dirty="0" smtClean="0">
                <a:solidFill>
                  <a:srgbClr val="FFC000"/>
                </a:solidFill>
                <a:latin typeface="Arial" pitchFamily="34" charset="0"/>
                <a:ea typeface="宋体" pitchFamily="2" charset="-122"/>
                <a:cs typeface="+mn-cs"/>
              </a:rPr>
              <a:t>Regal International East Asia Hotel, Shanghai, China, Friday 18th – Sunday 20th May 2018</a:t>
            </a:r>
            <a:endParaRPr lang="zh-CN" altLang="en-US" sz="1200" kern="1200" dirty="0" smtClean="0">
              <a:solidFill>
                <a:srgbClr val="FFC000"/>
              </a:solidFill>
              <a:latin typeface="Arial" pitchFamily="34" charset="0"/>
              <a:ea typeface="宋体" pitchFamily="2" charset="-122"/>
              <a:cs typeface="+mn-cs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B8CF126-60A8-49A1-BDAB-F8580BDD7861}" type="slidenum">
              <a:rPr lang="zh-CN" altLang="en-US" smtClean="0"/>
              <a:pPr/>
              <a:t>1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sz="1200" kern="1200" dirty="0" smtClean="0">
                <a:solidFill>
                  <a:schemeClr val="tx1"/>
                </a:solidFill>
                <a:latin typeface="Arial" pitchFamily="34" charset="0"/>
                <a:ea typeface="宋体" pitchFamily="2" charset="-122"/>
                <a:cs typeface="+mn-cs"/>
              </a:rPr>
              <a:t> </a:t>
            </a:r>
            <a:endParaRPr lang="zh-CN" altLang="en-US" sz="1200" kern="1200" dirty="0">
              <a:solidFill>
                <a:schemeClr val="tx1"/>
              </a:solidFill>
              <a:latin typeface="Arial" pitchFamily="34" charset="0"/>
              <a:ea typeface="宋体" pitchFamily="2" charset="-122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B8CF126-60A8-49A1-BDAB-F8580BDD7861}" type="slidenum">
              <a:rPr lang="zh-CN" altLang="en-US" smtClean="0"/>
              <a:pPr/>
              <a:t>15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917575" y="744538"/>
            <a:ext cx="4962525" cy="3722687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zh-CN" altLang="en-US" sz="1200" kern="1200" dirty="0">
              <a:solidFill>
                <a:schemeClr val="tx1"/>
              </a:solidFill>
              <a:latin typeface="Arial" pitchFamily="34" charset="0"/>
              <a:ea typeface="宋体" pitchFamily="2" charset="-122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4193D2C-462A-4D57-BD44-8D67EFCBDEE5}" type="slidenum">
              <a:rPr lang="zh-CN" altLang="en-US" smtClean="0"/>
              <a:pPr/>
              <a:t>16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F96AE29-4B28-4291-9065-D6FA4B564259}" type="slidenum">
              <a:rPr lang="en-US" altLang="zh-CN" smtClean="0"/>
              <a:pPr>
                <a:defRPr/>
              </a:pPr>
              <a:t>17</a:t>
            </a:fld>
            <a:endParaRPr lang="en-US" altLang="zh-CN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F96AE29-4B28-4291-9065-D6FA4B564259}" type="slidenum">
              <a:rPr lang="en-US" altLang="zh-CN" smtClean="0"/>
              <a:pPr>
                <a:defRPr/>
              </a:pPr>
              <a:t>18</a:t>
            </a:fld>
            <a:endParaRPr lang="en-US" altLang="zh-CN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F96AE29-4B28-4291-9065-D6FA4B564259}" type="slidenum">
              <a:rPr lang="en-US" altLang="zh-CN" smtClean="0"/>
              <a:pPr>
                <a:defRPr/>
              </a:pPr>
              <a:t>21</a:t>
            </a:fld>
            <a:endParaRPr lang="en-US" altLang="zh-CN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F96AE29-4B28-4291-9065-D6FA4B564259}" type="slidenum">
              <a:rPr lang="en-US" altLang="zh-CN" smtClean="0"/>
              <a:pPr>
                <a:defRPr/>
              </a:pPr>
              <a:t>23</a:t>
            </a:fld>
            <a:endParaRPr lang="en-US" altLang="zh-CN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F96AE29-4B28-4291-9065-D6FA4B564259}" type="slidenum">
              <a:rPr lang="en-US" altLang="zh-CN" smtClean="0"/>
              <a:pPr>
                <a:defRPr/>
              </a:pPr>
              <a:t>24</a:t>
            </a:fld>
            <a:endParaRPr lang="en-US" altLang="zh-CN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F96AE29-4B28-4291-9065-D6FA4B564259}" type="slidenum">
              <a:rPr lang="en-US" altLang="zh-CN" smtClean="0"/>
              <a:pPr>
                <a:defRPr/>
              </a:pPr>
              <a:t>25</a:t>
            </a:fld>
            <a:endParaRPr lang="en-US" altLang="zh-CN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F96AE29-4B28-4291-9065-D6FA4B564259}" type="slidenum">
              <a:rPr lang="en-US" altLang="zh-CN" smtClean="0"/>
              <a:pPr>
                <a:defRPr/>
              </a:pPr>
              <a:t>26</a:t>
            </a:fld>
            <a:endParaRPr lang="en-US" altLang="zh-CN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3" name="Rectangle 7"/>
          <p:cNvSpPr txBox="1">
            <a:spLocks noGrp="1" noChangeArrowheads="1"/>
          </p:cNvSpPr>
          <p:nvPr/>
        </p:nvSpPr>
        <p:spPr bwMode="auto">
          <a:xfrm>
            <a:off x="3850443" y="9430091"/>
            <a:ext cx="2945659" cy="4964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/>
            <a:fld id="{E6C60FE2-E42C-4109-B6C5-B65921AB2153}" type="slidenum">
              <a:rPr kumimoji="0" lang="en-AU" sz="1200" b="0">
                <a:solidFill>
                  <a:schemeClr val="tx1"/>
                </a:solidFill>
                <a:latin typeface="Arial" charset="0"/>
              </a:rPr>
              <a:pPr algn="r"/>
              <a:t>28</a:t>
            </a:fld>
            <a:endParaRPr kumimoji="0" lang="en-AU" sz="1200" b="0">
              <a:solidFill>
                <a:schemeClr val="tx1"/>
              </a:solidFill>
              <a:latin typeface="Arial" charset="0"/>
            </a:endParaRPr>
          </a:p>
        </p:txBody>
      </p:sp>
      <p:sp>
        <p:nvSpPr>
          <p:cNvPr id="2355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355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79768" y="4715907"/>
            <a:ext cx="5438140" cy="4467701"/>
          </a:xfrm>
          <a:noFill/>
          <a:ln w="9525"/>
        </p:spPr>
        <p:txBody>
          <a:bodyPr/>
          <a:lstStyle/>
          <a:p>
            <a:pPr eaLnBrk="1" hangingPunct="1"/>
            <a:endParaRPr lang="en-AU" smtClean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17575" y="744538"/>
            <a:ext cx="4962525" cy="3722687"/>
          </a:xfrm>
          <a:ln/>
        </p:spPr>
      </p:sp>
      <p:sp>
        <p:nvSpPr>
          <p:cNvPr id="3481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defTabSz="914674"/>
            <a:r>
              <a:rPr lang="en-US" altLang="zh-CN" dirty="0" smtClean="0">
                <a:latin typeface="Times New Roman" pitchFamily="18" charset="0"/>
                <a:cs typeface="Times New Roman" pitchFamily="18" charset="0"/>
              </a:rPr>
              <a:t> </a:t>
            </a:r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0855F70-61B9-4078-BDF5-7101BF1538E9}" type="slidenum">
              <a:rPr lang="zh-CN" altLang="en-US" smtClean="0"/>
              <a:pPr/>
              <a:t>29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幻灯片图像占位符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917575" y="744538"/>
            <a:ext cx="4962525" cy="3722687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1987" name="备注占位符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zh-CN" altLang="en-US" dirty="0" smtClean="0"/>
          </a:p>
        </p:txBody>
      </p:sp>
      <p:sp>
        <p:nvSpPr>
          <p:cNvPr id="41988" name="灯片编号占位符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0195E825-CB30-46C5-BF22-1CE832D33475}" type="slidenum">
              <a:rPr lang="zh-CN" altLang="en-US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30</a:t>
            </a:fld>
            <a:endParaRPr lang="zh-CN" altLang="en-US" smtClean="0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F96AE29-4B28-4291-9065-D6FA4B564259}" type="slidenum">
              <a:rPr lang="en-US" altLang="zh-CN" smtClean="0"/>
              <a:pPr>
                <a:defRPr/>
              </a:pPr>
              <a:t>32</a:t>
            </a:fld>
            <a:endParaRPr lang="en-US" altLang="zh-CN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E73D520-6036-4560-8DF9-22F8F528F133}" type="slidenum">
              <a:rPr lang="zh-CN" altLang="en-US" smtClean="0"/>
              <a:pPr/>
              <a:t>33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E73D520-6036-4560-8DF9-22F8F528F133}" type="slidenum">
              <a:rPr lang="zh-CN" altLang="en-US" smtClean="0"/>
              <a:pPr/>
              <a:t>34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E73D520-6036-4560-8DF9-22F8F528F133}" type="slidenum">
              <a:rPr lang="zh-CN" altLang="en-US" smtClean="0"/>
              <a:pPr/>
              <a:t>35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776BED8-62EC-4F5C-935F-1C6D3EAB3224}" type="slidenum">
              <a:rPr lang="zh-CN" altLang="en-US" smtClean="0"/>
              <a:pPr>
                <a:defRPr/>
              </a:pPr>
              <a:t>36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F96AE29-4B28-4291-9065-D6FA4B564259}" type="slidenum">
              <a:rPr lang="en-US" altLang="zh-CN" smtClean="0"/>
              <a:pPr>
                <a:defRPr/>
              </a:pPr>
              <a:t>37</a:t>
            </a:fld>
            <a:endParaRPr lang="en-US" altLang="zh-CN"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F96AE29-4B28-4291-9065-D6FA4B564259}" type="slidenum">
              <a:rPr lang="en-US" altLang="zh-CN" smtClean="0"/>
              <a:pPr>
                <a:defRPr/>
              </a:pPr>
              <a:t>38</a:t>
            </a:fld>
            <a:endParaRPr lang="en-US" altLang="zh-CN"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917575" y="744538"/>
            <a:ext cx="4962525" cy="3722687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4193D2C-462A-4D57-BD44-8D67EFCBDEE5}" type="slidenum">
              <a:rPr lang="zh-CN" altLang="en-US" smtClean="0">
                <a:solidFill>
                  <a:prstClr val="black"/>
                </a:solidFill>
              </a:rPr>
              <a:pPr/>
              <a:t>39</a:t>
            </a:fld>
            <a:endParaRPr lang="zh-CN" alt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F96AE29-4B28-4291-9065-D6FA4B564259}" type="slidenum">
              <a:rPr lang="en-US" altLang="zh-CN" smtClean="0"/>
              <a:pPr>
                <a:defRPr/>
              </a:pPr>
              <a:t>4</a:t>
            </a:fld>
            <a:endParaRPr lang="en-US" altLang="zh-CN"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altLang="zh-CN" dirty="0" smtClean="0"/>
              <a:t>In</a:t>
            </a:r>
            <a:r>
              <a:rPr lang="en-US" altLang="zh-CN" baseline="0" dirty="0" smtClean="0"/>
              <a:t> future, we still have a long way to go.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F96AE29-4B28-4291-9065-D6FA4B564259}" type="slidenum">
              <a:rPr lang="en-US" altLang="zh-CN" smtClean="0"/>
              <a:pPr>
                <a:defRPr/>
              </a:pPr>
              <a:t>44</a:t>
            </a:fld>
            <a:endParaRPr lang="en-US" altLang="zh-CN"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4193D2C-462A-4D57-BD44-8D67EFCBDEE5}" type="slidenum">
              <a:rPr lang="zh-CN" altLang="en-US" smtClean="0"/>
              <a:pPr/>
              <a:t>47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917575" y="744538"/>
            <a:ext cx="4962525" cy="3722687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B8CF126-60A8-49A1-BDAB-F8580BDD7861}" type="slidenum">
              <a:rPr lang="zh-CN" altLang="en-US" smtClean="0"/>
              <a:pPr/>
              <a:t>6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0855F70-61B9-4078-BDF5-7101BF1538E9}" type="slidenum">
              <a:rPr lang="zh-CN" altLang="en-US" smtClean="0"/>
              <a:pPr/>
              <a:t>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xmlns="" val="173713685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B8CF126-60A8-49A1-BDAB-F8580BDD7861}" type="slidenum">
              <a:rPr lang="zh-CN" altLang="en-US" smtClean="0"/>
              <a:pPr/>
              <a:t>10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B8CF126-60A8-49A1-BDAB-F8580BDD7861}" type="slidenum">
              <a:rPr lang="zh-CN" altLang="en-US" smtClean="0"/>
              <a:pPr/>
              <a:t>12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B8CF126-60A8-49A1-BDAB-F8580BDD7861}" type="slidenum">
              <a:rPr lang="zh-CN" altLang="en-US" smtClean="0"/>
              <a:pPr/>
              <a:t>13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zh-CN" altLang="en-US" sz="1200" kern="1200" dirty="0">
              <a:solidFill>
                <a:schemeClr val="tx1"/>
              </a:solidFill>
              <a:latin typeface="Arial" pitchFamily="34" charset="0"/>
              <a:ea typeface="宋体" pitchFamily="2" charset="-122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B8CF126-60A8-49A1-BDAB-F8580BDD7861}" type="slidenum">
              <a:rPr lang="zh-CN" altLang="en-US" smtClean="0"/>
              <a:pPr/>
              <a:t>14</a:t>
            </a:fld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zh-CN" altLang="en-US" smtClean="0"/>
              <a:t>单击此处编辑母版副标题样式</a:t>
            </a:r>
            <a:endParaRPr lang="zh-CN" alt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0"/>
          </p:nvPr>
        </p:nvSpPr>
        <p:spPr>
          <a:xfrm>
            <a:off x="-36513" y="6524625"/>
            <a:ext cx="2895601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zh-CN"/>
              <a:t> </a:t>
            </a:r>
            <a:r>
              <a:rPr lang="zh-CN" altLang="zh-CN"/>
              <a:t>www.expo2010china.com</a:t>
            </a:r>
            <a:endParaRPr lang="en-US" altLang="zh-CN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1"/>
          </p:nvPr>
        </p:nvSpPr>
        <p:spPr>
          <a:xfrm>
            <a:off x="2700338" y="6524625"/>
            <a:ext cx="2133600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C4E8588-1AB6-4918-9755-EAD743168CC3}" type="slidenum">
              <a:rPr lang="en-US" altLang="zh-CN"/>
              <a:pPr>
                <a:defRPr/>
              </a:pPr>
              <a:t>‹#›</a:t>
            </a:fld>
            <a:endParaRPr lang="en-US" altLang="zh-CN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476375" y="492125"/>
            <a:ext cx="7343775" cy="633413"/>
          </a:xfrm>
          <a:prstGeom prst="rect">
            <a:avLst/>
          </a:prstGeo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1547813" y="1412875"/>
            <a:ext cx="7345362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0"/>
          </p:nvPr>
        </p:nvSpPr>
        <p:spPr>
          <a:xfrm>
            <a:off x="-36513" y="6524625"/>
            <a:ext cx="2895601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zh-CN"/>
              <a:t> </a:t>
            </a:r>
            <a:r>
              <a:rPr lang="zh-CN" altLang="zh-CN"/>
              <a:t>www.expo2010china.com</a:t>
            </a:r>
            <a:endParaRPr lang="en-US" altLang="zh-CN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1"/>
          </p:nvPr>
        </p:nvSpPr>
        <p:spPr>
          <a:xfrm>
            <a:off x="2700338" y="6524625"/>
            <a:ext cx="2133600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1F01621-2D8C-43CC-B107-0A96F068ECEC}" type="slidenum">
              <a:rPr lang="en-US" altLang="zh-CN"/>
              <a:pPr>
                <a:defRPr/>
              </a:pPr>
              <a:t>‹#›</a:t>
            </a:fld>
            <a:endParaRPr lang="en-US" altLang="zh-CN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7038975" y="492125"/>
            <a:ext cx="1854200" cy="5446713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1476375" y="492125"/>
            <a:ext cx="5410200" cy="544671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0"/>
          </p:nvPr>
        </p:nvSpPr>
        <p:spPr>
          <a:xfrm>
            <a:off x="-36513" y="6524625"/>
            <a:ext cx="2895601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zh-CN"/>
              <a:t> </a:t>
            </a:r>
            <a:r>
              <a:rPr lang="zh-CN" altLang="zh-CN"/>
              <a:t>www.expo2010china.com</a:t>
            </a:r>
            <a:endParaRPr lang="en-US" altLang="zh-CN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1"/>
          </p:nvPr>
        </p:nvSpPr>
        <p:spPr>
          <a:xfrm>
            <a:off x="2700338" y="6524625"/>
            <a:ext cx="2133600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AB5EA4F-3105-4004-A4AC-02BF9E23C361}" type="slidenum">
              <a:rPr lang="en-US" altLang="zh-CN"/>
              <a:pPr>
                <a:defRPr/>
              </a:pPr>
              <a:t>‹#›</a:t>
            </a:fld>
            <a:endParaRPr lang="en-US" altLang="zh-CN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zh-CN" altLang="en-US" smtClean="0"/>
              <a:t>单击此处编辑母版副标题样式</a:t>
            </a:r>
            <a:endParaRPr lang="zh-CN" altLang="en-US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1547813" y="1412875"/>
            <a:ext cx="3595687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5295900" y="1412875"/>
            <a:ext cx="3597275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476375" y="492125"/>
            <a:ext cx="7343775" cy="633413"/>
          </a:xfrm>
          <a:prstGeom prst="rect">
            <a:avLst/>
          </a:prstGeo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1547813" y="1412875"/>
            <a:ext cx="7345362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0"/>
          </p:nvPr>
        </p:nvSpPr>
        <p:spPr>
          <a:xfrm>
            <a:off x="-36513" y="6524625"/>
            <a:ext cx="2895601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zh-CN"/>
              <a:t> </a:t>
            </a:r>
            <a:r>
              <a:rPr lang="zh-CN" altLang="zh-CN"/>
              <a:t>www.expo2010china.com</a:t>
            </a:r>
            <a:endParaRPr lang="en-US" altLang="zh-CN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1"/>
          </p:nvPr>
        </p:nvSpPr>
        <p:spPr>
          <a:xfrm>
            <a:off x="2700338" y="6524625"/>
            <a:ext cx="2133600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9D0954D-50DF-4A6D-8EAB-735DF8E02DBC}" type="slidenum">
              <a:rPr lang="en-US" altLang="zh-CN"/>
              <a:pPr>
                <a:defRPr/>
              </a:pPr>
              <a:t>‹#›</a:t>
            </a:fld>
            <a:endParaRPr lang="en-US" altLang="zh-CN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zh-CN" altLang="en-US" noProof="0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7038975" y="492125"/>
            <a:ext cx="1854200" cy="5446713"/>
          </a:xfrm>
        </p:spPr>
        <p:txBody>
          <a:bodyPr vert="eaVert"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1476375" y="492125"/>
            <a:ext cx="5410200" cy="5446713"/>
          </a:xfrm>
        </p:spPr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标题，文本与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476375" y="492125"/>
            <a:ext cx="7343775" cy="633413"/>
          </a:xfr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sz="half" idx="1"/>
          </p:nvPr>
        </p:nvSpPr>
        <p:spPr>
          <a:xfrm>
            <a:off x="1547813" y="1412875"/>
            <a:ext cx="3595687" cy="4525963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5295900" y="1412875"/>
            <a:ext cx="3597275" cy="4525963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 preserve="1">
  <p:cSld name="标题，文本与两项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476375" y="492125"/>
            <a:ext cx="7343775" cy="633413"/>
          </a:xfr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sz="half" idx="1"/>
          </p:nvPr>
        </p:nvSpPr>
        <p:spPr>
          <a:xfrm>
            <a:off x="1547813" y="1412875"/>
            <a:ext cx="3595687" cy="4525963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quarter" idx="2"/>
          </p:nvPr>
        </p:nvSpPr>
        <p:spPr>
          <a:xfrm>
            <a:off x="5295900" y="1412875"/>
            <a:ext cx="3597275" cy="2185988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内容占位符 4"/>
          <p:cNvSpPr>
            <a:spLocks noGrp="1"/>
          </p:cNvSpPr>
          <p:nvPr>
            <p:ph sz="quarter" idx="3"/>
          </p:nvPr>
        </p:nvSpPr>
        <p:spPr>
          <a:xfrm>
            <a:off x="5295900" y="3751263"/>
            <a:ext cx="3597275" cy="2187575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zh-CN" altLang="en-US" smtClean="0"/>
              <a:t>单击此处编辑母版副标题样式</a:t>
            </a:r>
            <a:endParaRPr lang="zh-CN" altLang="en-US"/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1547813" y="1412875"/>
            <a:ext cx="3595687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5295900" y="1412875"/>
            <a:ext cx="3597275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0"/>
          </p:nvPr>
        </p:nvSpPr>
        <p:spPr>
          <a:xfrm>
            <a:off x="-36513" y="6524625"/>
            <a:ext cx="2895601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zh-CN"/>
              <a:t> </a:t>
            </a:r>
            <a:r>
              <a:rPr lang="zh-CN" altLang="zh-CN"/>
              <a:t>www.expo2010china.com</a:t>
            </a:r>
            <a:endParaRPr lang="en-US" altLang="zh-CN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1"/>
          </p:nvPr>
        </p:nvSpPr>
        <p:spPr>
          <a:xfrm>
            <a:off x="2700338" y="6524625"/>
            <a:ext cx="2133600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D5E82B4-15C0-4E33-AACD-DAD4D4F99FF3}" type="slidenum">
              <a:rPr lang="en-US" altLang="zh-CN"/>
              <a:pPr>
                <a:defRPr/>
              </a:pPr>
              <a:t>‹#›</a:t>
            </a:fld>
            <a:endParaRPr lang="en-US" altLang="zh-CN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zh-CN" altLang="en-US" noProof="0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7038975" y="492125"/>
            <a:ext cx="1854200" cy="5446713"/>
          </a:xfrm>
        </p:spPr>
        <p:txBody>
          <a:bodyPr vert="eaVert"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1476375" y="492125"/>
            <a:ext cx="5410200" cy="5446713"/>
          </a:xfrm>
        </p:spPr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zh-CN" altLang="en-US" smtClean="0"/>
              <a:t>单击此处编辑母版副标题样式</a:t>
            </a:r>
            <a:endParaRPr lang="zh-CN" alt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0"/>
          </p:nvPr>
        </p:nvSpPr>
        <p:spPr>
          <a:xfrm>
            <a:off x="-36513" y="6524625"/>
            <a:ext cx="2895601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zh-CN"/>
              <a:t> </a:t>
            </a:r>
            <a:r>
              <a:rPr lang="zh-CN" altLang="zh-CN"/>
              <a:t>www.expo2010china.com</a:t>
            </a:r>
            <a:endParaRPr lang="en-US" altLang="zh-CN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1"/>
          </p:nvPr>
        </p:nvSpPr>
        <p:spPr>
          <a:xfrm>
            <a:off x="2700338" y="6524625"/>
            <a:ext cx="2133600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C4E8588-1AB6-4918-9755-EAD743168CC3}" type="slidenum">
              <a:rPr lang="en-US" altLang="zh-CN"/>
              <a:pPr>
                <a:defRPr/>
              </a:pPr>
              <a:t>‹#›</a:t>
            </a:fld>
            <a:endParaRPr lang="en-US" altLang="zh-CN"/>
          </a:p>
        </p:txBody>
      </p:sp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476375" y="492125"/>
            <a:ext cx="7343775" cy="633413"/>
          </a:xfrm>
          <a:prstGeom prst="rect">
            <a:avLst/>
          </a:prstGeo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1547813" y="1412875"/>
            <a:ext cx="7345362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0"/>
          </p:nvPr>
        </p:nvSpPr>
        <p:spPr>
          <a:xfrm>
            <a:off x="-36513" y="6524625"/>
            <a:ext cx="2895601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zh-CN"/>
              <a:t> </a:t>
            </a:r>
            <a:r>
              <a:rPr lang="zh-CN" altLang="zh-CN"/>
              <a:t>www.expo2010china.com</a:t>
            </a:r>
            <a:endParaRPr lang="en-US" altLang="zh-CN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1"/>
          </p:nvPr>
        </p:nvSpPr>
        <p:spPr>
          <a:xfrm>
            <a:off x="2700338" y="6524625"/>
            <a:ext cx="2133600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9D0954D-50DF-4A6D-8EAB-735DF8E02DBC}" type="slidenum">
              <a:rPr lang="en-US" altLang="zh-CN"/>
              <a:pPr>
                <a:defRPr/>
              </a:pPr>
              <a:t>‹#›</a:t>
            </a:fld>
            <a:endParaRPr lang="en-US" altLang="zh-CN"/>
          </a:p>
        </p:txBody>
      </p:sp>
    </p:spTree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0"/>
          </p:nvPr>
        </p:nvSpPr>
        <p:spPr>
          <a:xfrm>
            <a:off x="-36513" y="6524625"/>
            <a:ext cx="2895601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zh-CN"/>
              <a:t> </a:t>
            </a:r>
            <a:r>
              <a:rPr lang="zh-CN" altLang="zh-CN"/>
              <a:t>www.expo2010china.com</a:t>
            </a:r>
            <a:endParaRPr lang="en-US" altLang="zh-CN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1"/>
          </p:nvPr>
        </p:nvSpPr>
        <p:spPr>
          <a:xfrm>
            <a:off x="2700338" y="6524625"/>
            <a:ext cx="2133600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D5E82B4-15C0-4E33-AACD-DAD4D4F99FF3}" type="slidenum">
              <a:rPr lang="en-US" altLang="zh-CN"/>
              <a:pPr>
                <a:defRPr/>
              </a:pPr>
              <a:t>‹#›</a:t>
            </a:fld>
            <a:endParaRPr lang="en-US" altLang="zh-CN"/>
          </a:p>
        </p:txBody>
      </p:sp>
    </p:spTree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476375" y="492125"/>
            <a:ext cx="7343775" cy="633413"/>
          </a:xfrm>
          <a:prstGeom prst="rect">
            <a:avLst/>
          </a:prstGeo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1547813" y="1412875"/>
            <a:ext cx="3595687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5295900" y="1412875"/>
            <a:ext cx="3597275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0"/>
          </p:nvPr>
        </p:nvSpPr>
        <p:spPr>
          <a:xfrm>
            <a:off x="-36513" y="6524625"/>
            <a:ext cx="2895601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zh-CN"/>
              <a:t> </a:t>
            </a:r>
            <a:r>
              <a:rPr lang="zh-CN" altLang="zh-CN"/>
              <a:t>www.expo2010china.com</a:t>
            </a:r>
            <a:endParaRPr lang="en-US" altLang="zh-CN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1"/>
          </p:nvPr>
        </p:nvSpPr>
        <p:spPr>
          <a:xfrm>
            <a:off x="2700338" y="6524625"/>
            <a:ext cx="2133600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EAB93B7-E10B-4594-9943-BF0FBEE495FA}" type="slidenum">
              <a:rPr lang="en-US" altLang="zh-CN"/>
              <a:pPr>
                <a:defRPr/>
              </a:pPr>
              <a:t>‹#›</a:t>
            </a:fld>
            <a:endParaRPr lang="en-US" altLang="zh-CN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476375" y="492125"/>
            <a:ext cx="7343775" cy="633413"/>
          </a:xfrm>
          <a:prstGeom prst="rect">
            <a:avLst/>
          </a:prstGeo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1547813" y="1412875"/>
            <a:ext cx="3595687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5295900" y="1412875"/>
            <a:ext cx="3597275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0"/>
          </p:nvPr>
        </p:nvSpPr>
        <p:spPr>
          <a:xfrm>
            <a:off x="-36513" y="6524625"/>
            <a:ext cx="2895601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zh-CN"/>
              <a:t> </a:t>
            </a:r>
            <a:r>
              <a:rPr lang="zh-CN" altLang="zh-CN"/>
              <a:t>www.expo2010china.com</a:t>
            </a:r>
            <a:endParaRPr lang="en-US" altLang="zh-CN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1"/>
          </p:nvPr>
        </p:nvSpPr>
        <p:spPr>
          <a:xfrm>
            <a:off x="2700338" y="6524625"/>
            <a:ext cx="2133600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EAB93B7-E10B-4594-9943-BF0FBEE495FA}" type="slidenum">
              <a:rPr lang="en-US" altLang="zh-CN"/>
              <a:pPr>
                <a:defRPr/>
              </a:pPr>
              <a:t>‹#›</a:t>
            </a:fld>
            <a:endParaRPr lang="en-US" altLang="zh-CN"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0"/>
          </p:nvPr>
        </p:nvSpPr>
        <p:spPr>
          <a:xfrm>
            <a:off x="-36513" y="6524625"/>
            <a:ext cx="2895601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zh-CN"/>
              <a:t> </a:t>
            </a:r>
            <a:r>
              <a:rPr lang="zh-CN" altLang="zh-CN"/>
              <a:t>www.expo2010china.com</a:t>
            </a:r>
            <a:endParaRPr lang="en-US" altLang="zh-CN"/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1"/>
          </p:nvPr>
        </p:nvSpPr>
        <p:spPr>
          <a:xfrm>
            <a:off x="2700338" y="6524625"/>
            <a:ext cx="2133600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5B4E068-F4B2-4866-AFED-22B8A4F82844}" type="slidenum">
              <a:rPr lang="en-US" altLang="zh-CN"/>
              <a:pPr>
                <a:defRPr/>
              </a:pPr>
              <a:t>‹#›</a:t>
            </a:fld>
            <a:endParaRPr lang="en-US" altLang="zh-CN"/>
          </a:p>
        </p:txBody>
      </p:sp>
    </p:spTree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476375" y="492125"/>
            <a:ext cx="7343775" cy="633413"/>
          </a:xfrm>
          <a:prstGeom prst="rect">
            <a:avLst/>
          </a:prstGeo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0"/>
          </p:nvPr>
        </p:nvSpPr>
        <p:spPr>
          <a:xfrm>
            <a:off x="-36513" y="6524625"/>
            <a:ext cx="2895601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zh-CN"/>
              <a:t> </a:t>
            </a:r>
            <a:r>
              <a:rPr lang="zh-CN" altLang="zh-CN"/>
              <a:t>www.expo2010china.com</a:t>
            </a:r>
            <a:endParaRPr lang="en-US" altLang="zh-CN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1"/>
          </p:nvPr>
        </p:nvSpPr>
        <p:spPr>
          <a:xfrm>
            <a:off x="2700338" y="6524625"/>
            <a:ext cx="2133600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AC5CAAA-0009-44AE-B537-2C73B300D772}" type="slidenum">
              <a:rPr lang="en-US" altLang="zh-CN"/>
              <a:pPr>
                <a:defRPr/>
              </a:pPr>
              <a:t>‹#›</a:t>
            </a:fld>
            <a:endParaRPr lang="en-US" altLang="zh-CN"/>
          </a:p>
        </p:txBody>
      </p:sp>
    </p:spTree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5"/>
          <p:cNvSpPr>
            <a:spLocks noGrp="1" noChangeArrowheads="1"/>
          </p:cNvSpPr>
          <p:nvPr>
            <p:ph type="ftr" sz="quarter" idx="10"/>
          </p:nvPr>
        </p:nvSpPr>
        <p:spPr>
          <a:xfrm>
            <a:off x="-36513" y="6524625"/>
            <a:ext cx="2895601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zh-CN"/>
              <a:t> </a:t>
            </a:r>
            <a:r>
              <a:rPr lang="zh-CN" altLang="zh-CN"/>
              <a:t>www.expo2010china.com</a:t>
            </a:r>
            <a:endParaRPr lang="en-US" altLang="zh-CN"/>
          </a:p>
        </p:txBody>
      </p:sp>
      <p:sp>
        <p:nvSpPr>
          <p:cNvPr id="3" name="Rectangle 6"/>
          <p:cNvSpPr>
            <a:spLocks noGrp="1" noChangeArrowheads="1"/>
          </p:cNvSpPr>
          <p:nvPr>
            <p:ph type="sldNum" sz="quarter" idx="11"/>
          </p:nvPr>
        </p:nvSpPr>
        <p:spPr>
          <a:xfrm>
            <a:off x="2700338" y="6524625"/>
            <a:ext cx="2133600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2F00C4C-48FD-447A-805B-D99903EEF16F}" type="slidenum">
              <a:rPr lang="en-US" altLang="zh-CN"/>
              <a:pPr>
                <a:defRPr/>
              </a:pPr>
              <a:t>‹#›</a:t>
            </a:fld>
            <a:endParaRPr lang="en-US" altLang="zh-CN"/>
          </a:p>
        </p:txBody>
      </p:sp>
    </p:spTree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0"/>
          </p:nvPr>
        </p:nvSpPr>
        <p:spPr>
          <a:xfrm>
            <a:off x="-36513" y="6524625"/>
            <a:ext cx="2895601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zh-CN"/>
              <a:t> </a:t>
            </a:r>
            <a:r>
              <a:rPr lang="zh-CN" altLang="zh-CN"/>
              <a:t>www.expo2010china.com</a:t>
            </a:r>
            <a:endParaRPr lang="en-US" altLang="zh-CN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1"/>
          </p:nvPr>
        </p:nvSpPr>
        <p:spPr>
          <a:xfrm>
            <a:off x="2700338" y="6524625"/>
            <a:ext cx="2133600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429878C-CC36-4056-9884-1D8F479A4473}" type="slidenum">
              <a:rPr lang="en-US" altLang="zh-CN"/>
              <a:pPr>
                <a:defRPr/>
              </a:pPr>
              <a:t>‹#›</a:t>
            </a:fld>
            <a:endParaRPr lang="en-US" altLang="zh-CN"/>
          </a:p>
        </p:txBody>
      </p:sp>
    </p:spTree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zh-CN" altLang="en-US" noProof="0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0"/>
          </p:nvPr>
        </p:nvSpPr>
        <p:spPr>
          <a:xfrm>
            <a:off x="-36513" y="6524625"/>
            <a:ext cx="2895601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zh-CN"/>
              <a:t> </a:t>
            </a:r>
            <a:r>
              <a:rPr lang="zh-CN" altLang="zh-CN"/>
              <a:t>www.expo2010china.com</a:t>
            </a:r>
            <a:endParaRPr lang="en-US" altLang="zh-CN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1"/>
          </p:nvPr>
        </p:nvSpPr>
        <p:spPr>
          <a:xfrm>
            <a:off x="2700338" y="6524625"/>
            <a:ext cx="2133600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7809A0D-E329-4670-93A6-6D2B88E63C2B}" type="slidenum">
              <a:rPr lang="en-US" altLang="zh-CN"/>
              <a:pPr>
                <a:defRPr/>
              </a:pPr>
              <a:t>‹#›</a:t>
            </a:fld>
            <a:endParaRPr lang="en-US" altLang="zh-CN"/>
          </a:p>
        </p:txBody>
      </p:sp>
    </p:spTree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476375" y="492125"/>
            <a:ext cx="7343775" cy="633413"/>
          </a:xfrm>
          <a:prstGeom prst="rect">
            <a:avLst/>
          </a:prstGeo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1547813" y="1412875"/>
            <a:ext cx="7345362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0"/>
          </p:nvPr>
        </p:nvSpPr>
        <p:spPr>
          <a:xfrm>
            <a:off x="-36513" y="6524625"/>
            <a:ext cx="2895601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zh-CN"/>
              <a:t> </a:t>
            </a:r>
            <a:r>
              <a:rPr lang="zh-CN" altLang="zh-CN"/>
              <a:t>www.expo2010china.com</a:t>
            </a:r>
            <a:endParaRPr lang="en-US" altLang="zh-CN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1"/>
          </p:nvPr>
        </p:nvSpPr>
        <p:spPr>
          <a:xfrm>
            <a:off x="2700338" y="6524625"/>
            <a:ext cx="2133600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1F01621-2D8C-43CC-B107-0A96F068ECEC}" type="slidenum">
              <a:rPr lang="en-US" altLang="zh-CN"/>
              <a:pPr>
                <a:defRPr/>
              </a:pPr>
              <a:t>‹#›</a:t>
            </a:fld>
            <a:endParaRPr lang="en-US" altLang="zh-CN"/>
          </a:p>
        </p:txBody>
      </p:sp>
    </p:spTree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7038975" y="492125"/>
            <a:ext cx="1854200" cy="5446713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1476375" y="492125"/>
            <a:ext cx="5410200" cy="544671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0"/>
          </p:nvPr>
        </p:nvSpPr>
        <p:spPr>
          <a:xfrm>
            <a:off x="-36513" y="6524625"/>
            <a:ext cx="2895601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zh-CN"/>
              <a:t> </a:t>
            </a:r>
            <a:r>
              <a:rPr lang="zh-CN" altLang="zh-CN"/>
              <a:t>www.expo2010china.com</a:t>
            </a:r>
            <a:endParaRPr lang="en-US" altLang="zh-CN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1"/>
          </p:nvPr>
        </p:nvSpPr>
        <p:spPr>
          <a:xfrm>
            <a:off x="2700338" y="6524625"/>
            <a:ext cx="2133600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AB5EA4F-3105-4004-A4AC-02BF9E23C361}" type="slidenum">
              <a:rPr lang="en-US" altLang="zh-CN"/>
              <a:pPr>
                <a:defRPr/>
              </a:pPr>
              <a:t>‹#›</a:t>
            </a:fld>
            <a:endParaRPr lang="en-US" altLang="zh-CN"/>
          </a:p>
        </p:txBody>
      </p:sp>
    </p:spTree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内容占位符 1"/>
          <p:cNvSpPr>
            <a:spLocks noGrp="1"/>
          </p:cNvSpPr>
          <p:nvPr>
            <p:ph/>
          </p:nvPr>
        </p:nvSpPr>
        <p:spPr>
          <a:xfrm>
            <a:off x="457200" y="274638"/>
            <a:ext cx="8229600" cy="585152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7A8B87E-DC43-47C1-8002-D1613E8BDAEF}" type="slidenum">
              <a:rPr lang="en-US" altLang="zh-CN"/>
              <a:pPr>
                <a:defRPr/>
              </a:pPr>
              <a:t>‹#›</a:t>
            </a:fld>
            <a:endParaRPr lang="en-US" altLang="zh-CN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0"/>
          </p:nvPr>
        </p:nvSpPr>
        <p:spPr>
          <a:xfrm>
            <a:off x="-36513" y="6524625"/>
            <a:ext cx="2895601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zh-CN"/>
              <a:t> </a:t>
            </a:r>
            <a:r>
              <a:rPr lang="zh-CN" altLang="zh-CN"/>
              <a:t>www.expo2010china.com</a:t>
            </a:r>
            <a:endParaRPr lang="en-US" altLang="zh-CN"/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1"/>
          </p:nvPr>
        </p:nvSpPr>
        <p:spPr>
          <a:xfrm>
            <a:off x="2700338" y="6524625"/>
            <a:ext cx="2133600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5B4E068-F4B2-4866-AFED-22B8A4F82844}" type="slidenum">
              <a:rPr lang="en-US" altLang="zh-CN"/>
              <a:pPr>
                <a:defRPr/>
              </a:pPr>
              <a:t>‹#›</a:t>
            </a:fld>
            <a:endParaRPr lang="en-US" altLang="zh-CN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476375" y="492125"/>
            <a:ext cx="7343775" cy="633413"/>
          </a:xfrm>
          <a:prstGeom prst="rect">
            <a:avLst/>
          </a:prstGeo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0"/>
          </p:nvPr>
        </p:nvSpPr>
        <p:spPr>
          <a:xfrm>
            <a:off x="-36513" y="6524625"/>
            <a:ext cx="2895601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zh-CN"/>
              <a:t> </a:t>
            </a:r>
            <a:r>
              <a:rPr lang="zh-CN" altLang="zh-CN"/>
              <a:t>www.expo2010china.com</a:t>
            </a:r>
            <a:endParaRPr lang="en-US" altLang="zh-CN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1"/>
          </p:nvPr>
        </p:nvSpPr>
        <p:spPr>
          <a:xfrm>
            <a:off x="2700338" y="6524625"/>
            <a:ext cx="2133600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AC5CAAA-0009-44AE-B537-2C73B300D772}" type="slidenum">
              <a:rPr lang="en-US" altLang="zh-CN"/>
              <a:pPr>
                <a:defRPr/>
              </a:pPr>
              <a:t>‹#›</a:t>
            </a:fld>
            <a:endParaRPr lang="en-US" altLang="zh-CN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5"/>
          <p:cNvSpPr>
            <a:spLocks noGrp="1" noChangeArrowheads="1"/>
          </p:cNvSpPr>
          <p:nvPr>
            <p:ph type="ftr" sz="quarter" idx="10"/>
          </p:nvPr>
        </p:nvSpPr>
        <p:spPr>
          <a:xfrm>
            <a:off x="-36513" y="6524625"/>
            <a:ext cx="2895601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zh-CN"/>
              <a:t> </a:t>
            </a:r>
            <a:r>
              <a:rPr lang="zh-CN" altLang="zh-CN"/>
              <a:t>www.expo2010china.com</a:t>
            </a:r>
            <a:endParaRPr lang="en-US" altLang="zh-CN"/>
          </a:p>
        </p:txBody>
      </p:sp>
      <p:sp>
        <p:nvSpPr>
          <p:cNvPr id="3" name="Rectangle 6"/>
          <p:cNvSpPr>
            <a:spLocks noGrp="1" noChangeArrowheads="1"/>
          </p:cNvSpPr>
          <p:nvPr>
            <p:ph type="sldNum" sz="quarter" idx="11"/>
          </p:nvPr>
        </p:nvSpPr>
        <p:spPr>
          <a:xfrm>
            <a:off x="2700338" y="6524625"/>
            <a:ext cx="2133600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2F00C4C-48FD-447A-805B-D99903EEF16F}" type="slidenum">
              <a:rPr lang="en-US" altLang="zh-CN"/>
              <a:pPr>
                <a:defRPr/>
              </a:pPr>
              <a:t>‹#›</a:t>
            </a:fld>
            <a:endParaRPr lang="en-US" altLang="zh-CN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0"/>
          </p:nvPr>
        </p:nvSpPr>
        <p:spPr>
          <a:xfrm>
            <a:off x="-36513" y="6524625"/>
            <a:ext cx="2895601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zh-CN"/>
              <a:t> </a:t>
            </a:r>
            <a:r>
              <a:rPr lang="zh-CN" altLang="zh-CN"/>
              <a:t>www.expo2010china.com</a:t>
            </a:r>
            <a:endParaRPr lang="en-US" altLang="zh-CN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1"/>
          </p:nvPr>
        </p:nvSpPr>
        <p:spPr>
          <a:xfrm>
            <a:off x="2700338" y="6524625"/>
            <a:ext cx="2133600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429878C-CC36-4056-9884-1D8F479A4473}" type="slidenum">
              <a:rPr lang="en-US" altLang="zh-CN"/>
              <a:pPr>
                <a:defRPr/>
              </a:pPr>
              <a:t>‹#›</a:t>
            </a:fld>
            <a:endParaRPr lang="en-US" altLang="zh-CN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zh-CN" altLang="en-US" noProof="0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0"/>
          </p:nvPr>
        </p:nvSpPr>
        <p:spPr>
          <a:xfrm>
            <a:off x="-36513" y="6524625"/>
            <a:ext cx="2895601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zh-CN"/>
              <a:t> </a:t>
            </a:r>
            <a:r>
              <a:rPr lang="zh-CN" altLang="zh-CN"/>
              <a:t>www.expo2010china.com</a:t>
            </a:r>
            <a:endParaRPr lang="en-US" altLang="zh-CN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1"/>
          </p:nvPr>
        </p:nvSpPr>
        <p:spPr>
          <a:xfrm>
            <a:off x="2700338" y="6524625"/>
            <a:ext cx="2133600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7809A0D-E329-4670-93A6-6D2B88E63C2B}" type="slidenum">
              <a:rPr lang="en-US" altLang="zh-CN"/>
              <a:pPr>
                <a:defRPr/>
              </a:pPr>
              <a:t>‹#›</a:t>
            </a:fld>
            <a:endParaRPr lang="en-US" altLang="zh-CN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6" Type="http://schemas.openxmlformats.org/officeDocument/2006/relationships/image" Target="../media/image3.png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image" Target="../media/image1.jpeg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2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27.xml"/><Relationship Id="rId7" Type="http://schemas.openxmlformats.org/officeDocument/2006/relationships/slideLayout" Target="../slideLayouts/slideLayout31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6.xml"/><Relationship Id="rId1" Type="http://schemas.openxmlformats.org/officeDocument/2006/relationships/slideLayout" Target="../slideLayouts/slideLayout25.xml"/><Relationship Id="rId6" Type="http://schemas.openxmlformats.org/officeDocument/2006/relationships/slideLayout" Target="../slideLayouts/slideLayout30.xml"/><Relationship Id="rId11" Type="http://schemas.openxmlformats.org/officeDocument/2006/relationships/slideLayout" Target="../slideLayouts/slideLayout35.xml"/><Relationship Id="rId5" Type="http://schemas.openxmlformats.org/officeDocument/2006/relationships/slideLayout" Target="../slideLayouts/slideLayout29.xml"/><Relationship Id="rId10" Type="http://schemas.openxmlformats.org/officeDocument/2006/relationships/slideLayout" Target="../slideLayouts/slideLayout34.xml"/><Relationship Id="rId4" Type="http://schemas.openxmlformats.org/officeDocument/2006/relationships/slideLayout" Target="../slideLayouts/slideLayout28.xml"/><Relationship Id="rId9" Type="http://schemas.openxmlformats.org/officeDocument/2006/relationships/slideLayout" Target="../slideLayouts/slideLayout33.xml"/><Relationship Id="rId14" Type="http://schemas.openxmlformats.org/officeDocument/2006/relationships/image" Target="../media/image3.png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3.xml"/><Relationship Id="rId13" Type="http://schemas.openxmlformats.org/officeDocument/2006/relationships/theme" Target="../theme/theme4.xml"/><Relationship Id="rId3" Type="http://schemas.openxmlformats.org/officeDocument/2006/relationships/slideLayout" Target="../slideLayouts/slideLayout38.xml"/><Relationship Id="rId7" Type="http://schemas.openxmlformats.org/officeDocument/2006/relationships/slideLayout" Target="../slideLayouts/slideLayout42.xml"/><Relationship Id="rId12" Type="http://schemas.openxmlformats.org/officeDocument/2006/relationships/slideLayout" Target="../slideLayouts/slideLayout47.xml"/><Relationship Id="rId2" Type="http://schemas.openxmlformats.org/officeDocument/2006/relationships/slideLayout" Target="../slideLayouts/slideLayout37.xml"/><Relationship Id="rId1" Type="http://schemas.openxmlformats.org/officeDocument/2006/relationships/slideLayout" Target="../slideLayouts/slideLayout36.xml"/><Relationship Id="rId6" Type="http://schemas.openxmlformats.org/officeDocument/2006/relationships/slideLayout" Target="../slideLayouts/slideLayout41.xml"/><Relationship Id="rId11" Type="http://schemas.openxmlformats.org/officeDocument/2006/relationships/slideLayout" Target="../slideLayouts/slideLayout46.xml"/><Relationship Id="rId5" Type="http://schemas.openxmlformats.org/officeDocument/2006/relationships/slideLayout" Target="../slideLayouts/slideLayout40.xml"/><Relationship Id="rId15" Type="http://schemas.openxmlformats.org/officeDocument/2006/relationships/image" Target="../media/image2.png"/><Relationship Id="rId10" Type="http://schemas.openxmlformats.org/officeDocument/2006/relationships/slideLayout" Target="../slideLayouts/slideLayout45.xml"/><Relationship Id="rId4" Type="http://schemas.openxmlformats.org/officeDocument/2006/relationships/slideLayout" Target="../slideLayouts/slideLayout39.xml"/><Relationship Id="rId9" Type="http://schemas.openxmlformats.org/officeDocument/2006/relationships/slideLayout" Target="../slideLayouts/slideLayout44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13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椭圆 7"/>
          <p:cNvSpPr/>
          <p:nvPr/>
        </p:nvSpPr>
        <p:spPr bwMode="auto">
          <a:xfrm>
            <a:off x="179512" y="260648"/>
            <a:ext cx="1152128" cy="1080120"/>
          </a:xfrm>
          <a:prstGeom prst="ellipse">
            <a:avLst/>
          </a:prstGeom>
          <a:solidFill>
            <a:schemeClr val="bg1"/>
          </a:solidFill>
          <a:ln w="381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0000" tIns="46800" rIns="90000" bIns="46800" numCol="1" rtlCol="0" anchor="t" anchorCtr="0" compatLnSpc="1">
            <a:prstTxWarp prst="textNoShape">
              <a:avLst/>
            </a:prstTxWarp>
            <a:noAutofit/>
          </a:bodyPr>
          <a:lstStyle/>
          <a:p>
            <a:pPr marL="0" marR="0" indent="0" algn="l" defTabSz="914400" rtl="0" eaLnBrk="1" fontAlgn="base" latinLnBrk="0" hangingPunct="1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Wingdings" pitchFamily="2" charset="2"/>
              <a:buNone/>
              <a:tabLst/>
            </a:pPr>
            <a:endParaRPr kumimoji="0" lang="zh-CN" altLang="en-US" sz="20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黑体" pitchFamily="2" charset="-122"/>
              <a:ea typeface="黑体" pitchFamily="2" charset="-122"/>
            </a:endParaRPr>
          </a:p>
        </p:txBody>
      </p:sp>
      <p:pic>
        <p:nvPicPr>
          <p:cNvPr id="86017" name="Picture 1" descr="D:\2013\中心工作\气候预测科\2013.05.20市府常务会汇报\logo\logo-meteo shanghai.png"/>
          <p:cNvPicPr>
            <a:picLocks noChangeAspect="1" noChangeArrowheads="1"/>
          </p:cNvPicPr>
          <p:nvPr/>
        </p:nvPicPr>
        <p:blipFill>
          <a:blip r:embed="rId14" cstate="print"/>
          <a:srcRect/>
          <a:stretch>
            <a:fillRect/>
          </a:stretch>
        </p:blipFill>
        <p:spPr bwMode="auto">
          <a:xfrm>
            <a:off x="274631" y="404664"/>
            <a:ext cx="1057009" cy="792088"/>
          </a:xfrm>
          <a:prstGeom prst="rect">
            <a:avLst/>
          </a:prstGeom>
          <a:noFill/>
        </p:spPr>
      </p:pic>
      <p:sp>
        <p:nvSpPr>
          <p:cNvPr id="9" name="矩形 8"/>
          <p:cNvSpPr/>
          <p:nvPr/>
        </p:nvSpPr>
        <p:spPr bwMode="auto">
          <a:xfrm>
            <a:off x="251520" y="6308300"/>
            <a:ext cx="8881463" cy="433068"/>
          </a:xfrm>
          <a:prstGeom prst="rect">
            <a:avLst/>
          </a:prstGeom>
          <a:solidFill>
            <a:schemeClr val="bg1"/>
          </a:solidFill>
          <a:ln w="381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0000" tIns="46800" rIns="90000" bIns="46800" numCol="1" rtlCol="0" anchor="t" anchorCtr="0" compatLnSpc="1">
            <a:prstTxWarp prst="textNoShape">
              <a:avLst/>
            </a:prstTxWarp>
            <a:noAutofit/>
          </a:bodyPr>
          <a:lstStyle/>
          <a:p>
            <a:pPr marL="0" marR="0" indent="0" algn="l" defTabSz="914400" rtl="0" eaLnBrk="1" fontAlgn="base" latinLnBrk="0" hangingPunct="1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Wingdings" pitchFamily="2" charset="2"/>
              <a:buNone/>
              <a:tabLst/>
            </a:pPr>
            <a:endParaRPr kumimoji="0" lang="zh-CN" altLang="en-US" sz="20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黑体" pitchFamily="2" charset="-122"/>
              <a:ea typeface="黑体" pitchFamily="2" charset="-122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2" r:id="rId1"/>
    <p:sldLayoutId id="2147483653" r:id="rId2"/>
    <p:sldLayoutId id="2147483654" r:id="rId3"/>
    <p:sldLayoutId id="2147483655" r:id="rId4"/>
    <p:sldLayoutId id="2147483656" r:id="rId5"/>
    <p:sldLayoutId id="2147483657" r:id="rId6"/>
    <p:sldLayoutId id="2147483658" r:id="rId7"/>
    <p:sldLayoutId id="2147483659" r:id="rId8"/>
    <p:sldLayoutId id="2147483660" r:id="rId9"/>
    <p:sldLayoutId id="2147483661" r:id="rId10"/>
    <p:sldLayoutId id="2147483662" r:id="rId11"/>
  </p:sldLayoutIdLst>
  <p:timing>
    <p:tnLst>
      <p:par>
        <p:cTn id="1" dur="indefinite" restart="never" nodeType="tmRoot"/>
      </p:par>
    </p:tnLst>
  </p:timing>
  <p:txStyles>
    <p:titleStyle>
      <a:lvl1pPr algn="just" rtl="0" eaLnBrk="0" fontAlgn="base" hangingPunct="0">
        <a:spcBef>
          <a:spcPct val="0"/>
        </a:spcBef>
        <a:spcAft>
          <a:spcPct val="0"/>
        </a:spcAft>
        <a:defRPr sz="2800">
          <a:solidFill>
            <a:schemeClr val="tx1"/>
          </a:solidFill>
          <a:latin typeface="+mj-lt"/>
          <a:ea typeface="+mj-ea"/>
          <a:cs typeface="+mj-cs"/>
        </a:defRPr>
      </a:lvl1pPr>
      <a:lvl2pPr algn="just" rtl="0" eaLnBrk="0" fontAlgn="base" hangingPunct="0">
        <a:spcBef>
          <a:spcPct val="0"/>
        </a:spcBef>
        <a:spcAft>
          <a:spcPct val="0"/>
        </a:spcAft>
        <a:defRPr sz="2800">
          <a:solidFill>
            <a:schemeClr val="tx1"/>
          </a:solidFill>
          <a:latin typeface="Arial" pitchFamily="34" charset="0"/>
          <a:ea typeface="黑体" pitchFamily="2" charset="-122"/>
        </a:defRPr>
      </a:lvl2pPr>
      <a:lvl3pPr algn="just" rtl="0" eaLnBrk="0" fontAlgn="base" hangingPunct="0">
        <a:spcBef>
          <a:spcPct val="0"/>
        </a:spcBef>
        <a:spcAft>
          <a:spcPct val="0"/>
        </a:spcAft>
        <a:defRPr sz="2800">
          <a:solidFill>
            <a:schemeClr val="tx1"/>
          </a:solidFill>
          <a:latin typeface="Arial" pitchFamily="34" charset="0"/>
          <a:ea typeface="黑体" pitchFamily="2" charset="-122"/>
        </a:defRPr>
      </a:lvl3pPr>
      <a:lvl4pPr algn="just" rtl="0" eaLnBrk="0" fontAlgn="base" hangingPunct="0">
        <a:spcBef>
          <a:spcPct val="0"/>
        </a:spcBef>
        <a:spcAft>
          <a:spcPct val="0"/>
        </a:spcAft>
        <a:defRPr sz="2800">
          <a:solidFill>
            <a:schemeClr val="tx1"/>
          </a:solidFill>
          <a:latin typeface="Arial" pitchFamily="34" charset="0"/>
          <a:ea typeface="黑体" pitchFamily="2" charset="-122"/>
        </a:defRPr>
      </a:lvl4pPr>
      <a:lvl5pPr algn="just" rtl="0" eaLnBrk="0" fontAlgn="base" hangingPunct="0">
        <a:spcBef>
          <a:spcPct val="0"/>
        </a:spcBef>
        <a:spcAft>
          <a:spcPct val="0"/>
        </a:spcAft>
        <a:defRPr sz="2800">
          <a:solidFill>
            <a:schemeClr val="tx1"/>
          </a:solidFill>
          <a:latin typeface="Arial" pitchFamily="34" charset="0"/>
          <a:ea typeface="黑体" pitchFamily="2" charset="-122"/>
        </a:defRPr>
      </a:lvl5pPr>
      <a:lvl6pPr marL="457200" algn="just" rtl="0" fontAlgn="base">
        <a:spcBef>
          <a:spcPct val="0"/>
        </a:spcBef>
        <a:spcAft>
          <a:spcPct val="0"/>
        </a:spcAft>
        <a:defRPr sz="2800">
          <a:solidFill>
            <a:schemeClr val="tx1"/>
          </a:solidFill>
          <a:latin typeface="Arial" pitchFamily="34" charset="0"/>
          <a:ea typeface="黑体" pitchFamily="2" charset="-122"/>
        </a:defRPr>
      </a:lvl6pPr>
      <a:lvl7pPr marL="914400" algn="just" rtl="0" fontAlgn="base">
        <a:spcBef>
          <a:spcPct val="0"/>
        </a:spcBef>
        <a:spcAft>
          <a:spcPct val="0"/>
        </a:spcAft>
        <a:defRPr sz="2800">
          <a:solidFill>
            <a:schemeClr val="tx1"/>
          </a:solidFill>
          <a:latin typeface="Arial" pitchFamily="34" charset="0"/>
          <a:ea typeface="黑体" pitchFamily="2" charset="-122"/>
        </a:defRPr>
      </a:lvl7pPr>
      <a:lvl8pPr marL="1371600" algn="just" rtl="0" fontAlgn="base">
        <a:spcBef>
          <a:spcPct val="0"/>
        </a:spcBef>
        <a:spcAft>
          <a:spcPct val="0"/>
        </a:spcAft>
        <a:defRPr sz="2800">
          <a:solidFill>
            <a:schemeClr val="tx1"/>
          </a:solidFill>
          <a:latin typeface="Arial" pitchFamily="34" charset="0"/>
          <a:ea typeface="黑体" pitchFamily="2" charset="-122"/>
        </a:defRPr>
      </a:lvl8pPr>
      <a:lvl9pPr marL="1828800" algn="just" rtl="0" fontAlgn="base">
        <a:spcBef>
          <a:spcPct val="0"/>
        </a:spcBef>
        <a:spcAft>
          <a:spcPct val="0"/>
        </a:spcAft>
        <a:defRPr sz="2800">
          <a:solidFill>
            <a:schemeClr val="tx1"/>
          </a:solidFill>
          <a:latin typeface="Arial" pitchFamily="34" charset="0"/>
          <a:ea typeface="黑体" pitchFamily="2" charset="-122"/>
        </a:defRPr>
      </a:lvl9pPr>
    </p:titleStyle>
    <p:bodyStyle>
      <a:lvl1pPr marL="342900" indent="-342900" algn="just" rtl="0" eaLnBrk="0" fontAlgn="base" hangingPunct="0">
        <a:lnSpc>
          <a:spcPct val="130000"/>
        </a:lnSpc>
        <a:spcBef>
          <a:spcPct val="20000"/>
        </a:spcBef>
        <a:spcAft>
          <a:spcPct val="0"/>
        </a:spcAft>
        <a:buFont typeface="Wingdings" pitchFamily="2" charset="2"/>
        <a:buChar char="q"/>
        <a:defRPr sz="3200" b="1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just" rtl="0" eaLnBrk="0" fontAlgn="base" hangingPunct="0">
        <a:lnSpc>
          <a:spcPct val="130000"/>
        </a:lnSpc>
        <a:spcBef>
          <a:spcPct val="20000"/>
        </a:spcBef>
        <a:spcAft>
          <a:spcPct val="0"/>
        </a:spcAft>
        <a:buFont typeface="Wingdings" pitchFamily="2" charset="2"/>
        <a:buChar char="Ø"/>
        <a:defRPr sz="2800" b="1">
          <a:solidFill>
            <a:schemeClr val="tx1"/>
          </a:solidFill>
          <a:latin typeface="+mn-lt"/>
          <a:ea typeface="+mn-ea"/>
        </a:defRPr>
      </a:lvl2pPr>
      <a:lvl3pPr marL="1143000" indent="-228600" algn="just" rtl="0" eaLnBrk="0" fontAlgn="base" hangingPunct="0">
        <a:lnSpc>
          <a:spcPct val="130000"/>
        </a:lnSpc>
        <a:spcBef>
          <a:spcPct val="20000"/>
        </a:spcBef>
        <a:spcAft>
          <a:spcPct val="0"/>
        </a:spcAft>
        <a:buFont typeface="Wingdings" pitchFamily="2" charset="2"/>
        <a:buChar char="p"/>
        <a:defRPr sz="2400" b="1">
          <a:solidFill>
            <a:schemeClr val="tx1"/>
          </a:solidFill>
          <a:latin typeface="+mn-lt"/>
          <a:ea typeface="+mn-ea"/>
        </a:defRPr>
      </a:lvl3pPr>
      <a:lvl4pPr marL="1600200" indent="-228600" algn="just" rtl="0" eaLnBrk="0" fontAlgn="base" hangingPunct="0">
        <a:lnSpc>
          <a:spcPct val="130000"/>
        </a:lnSpc>
        <a:spcBef>
          <a:spcPct val="20000"/>
        </a:spcBef>
        <a:spcAft>
          <a:spcPct val="0"/>
        </a:spcAft>
        <a:buFont typeface="Wingdings" pitchFamily="2" charset="2"/>
        <a:buChar char="p"/>
        <a:defRPr sz="2000" b="1">
          <a:solidFill>
            <a:schemeClr val="tx1"/>
          </a:solidFill>
          <a:latin typeface="+mn-lt"/>
          <a:ea typeface="+mn-ea"/>
        </a:defRPr>
      </a:lvl4pPr>
      <a:lvl5pPr marL="2057400" indent="-228600" algn="just" rtl="0" eaLnBrk="0" fontAlgn="base" hangingPunct="0">
        <a:lnSpc>
          <a:spcPct val="130000"/>
        </a:lnSpc>
        <a:spcBef>
          <a:spcPct val="20000"/>
        </a:spcBef>
        <a:spcAft>
          <a:spcPct val="0"/>
        </a:spcAft>
        <a:buFont typeface="Wingdings" pitchFamily="2" charset="2"/>
        <a:buChar char="p"/>
        <a:defRPr sz="2000" b="1">
          <a:solidFill>
            <a:schemeClr val="tx1"/>
          </a:solidFill>
          <a:latin typeface="+mn-lt"/>
          <a:ea typeface="+mn-ea"/>
        </a:defRPr>
      </a:lvl5pPr>
      <a:lvl6pPr marL="2514600" indent="-228600" algn="just" rtl="0" fontAlgn="base">
        <a:lnSpc>
          <a:spcPct val="130000"/>
        </a:lnSpc>
        <a:spcBef>
          <a:spcPct val="20000"/>
        </a:spcBef>
        <a:spcAft>
          <a:spcPct val="0"/>
        </a:spcAft>
        <a:buFont typeface="Wingdings" pitchFamily="2" charset="2"/>
        <a:buChar char="p"/>
        <a:defRPr sz="2000" b="1">
          <a:solidFill>
            <a:schemeClr val="tx1"/>
          </a:solidFill>
          <a:latin typeface="+mn-lt"/>
          <a:ea typeface="+mn-ea"/>
        </a:defRPr>
      </a:lvl6pPr>
      <a:lvl7pPr marL="2971800" indent="-228600" algn="just" rtl="0" fontAlgn="base">
        <a:lnSpc>
          <a:spcPct val="130000"/>
        </a:lnSpc>
        <a:spcBef>
          <a:spcPct val="20000"/>
        </a:spcBef>
        <a:spcAft>
          <a:spcPct val="0"/>
        </a:spcAft>
        <a:buFont typeface="Wingdings" pitchFamily="2" charset="2"/>
        <a:buChar char="p"/>
        <a:defRPr sz="2000" b="1">
          <a:solidFill>
            <a:schemeClr val="tx1"/>
          </a:solidFill>
          <a:latin typeface="+mn-lt"/>
          <a:ea typeface="+mn-ea"/>
        </a:defRPr>
      </a:lvl7pPr>
      <a:lvl8pPr marL="3429000" indent="-228600" algn="just" rtl="0" fontAlgn="base">
        <a:lnSpc>
          <a:spcPct val="130000"/>
        </a:lnSpc>
        <a:spcBef>
          <a:spcPct val="20000"/>
        </a:spcBef>
        <a:spcAft>
          <a:spcPct val="0"/>
        </a:spcAft>
        <a:buFont typeface="Wingdings" pitchFamily="2" charset="2"/>
        <a:buChar char="p"/>
        <a:defRPr sz="2000" b="1">
          <a:solidFill>
            <a:schemeClr val="tx1"/>
          </a:solidFill>
          <a:latin typeface="+mn-lt"/>
          <a:ea typeface="+mn-ea"/>
        </a:defRPr>
      </a:lvl8pPr>
      <a:lvl9pPr marL="3886200" indent="-228600" algn="just" rtl="0" fontAlgn="base">
        <a:lnSpc>
          <a:spcPct val="130000"/>
        </a:lnSpc>
        <a:spcBef>
          <a:spcPct val="20000"/>
        </a:spcBef>
        <a:spcAft>
          <a:spcPct val="0"/>
        </a:spcAft>
        <a:buFont typeface="Wingdings" pitchFamily="2" charset="2"/>
        <a:buChar char="p"/>
        <a:defRPr sz="2000" b="1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15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1476375" y="492125"/>
            <a:ext cx="7343775" cy="6334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zh-CN" altLang="en-US" smtClean="0"/>
              <a:t>单击此处编辑母版标题样式</a:t>
            </a:r>
          </a:p>
        </p:txBody>
      </p:sp>
      <p:sp>
        <p:nvSpPr>
          <p:cNvPr id="1331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1547813" y="1412875"/>
            <a:ext cx="7345362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zh-CN" smtClean="0"/>
              <a:t> </a:t>
            </a:r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 第二级</a:t>
            </a:r>
          </a:p>
          <a:p>
            <a:pPr lvl="2"/>
            <a:r>
              <a:rPr lang="zh-CN" altLang="en-US" smtClean="0"/>
              <a:t> 第三级</a:t>
            </a:r>
          </a:p>
          <a:p>
            <a:pPr lvl="3"/>
            <a:r>
              <a:rPr lang="zh-CN" altLang="en-US" smtClean="0"/>
              <a:t> 第四级</a:t>
            </a:r>
          </a:p>
          <a:p>
            <a:pPr lvl="4"/>
            <a:r>
              <a:rPr lang="zh-CN" altLang="en-US" smtClean="0"/>
              <a:t> 第五级</a:t>
            </a:r>
          </a:p>
        </p:txBody>
      </p:sp>
      <p:pic>
        <p:nvPicPr>
          <p:cNvPr id="13316" name="Picture 4" descr="上海市气象局 copy"/>
          <p:cNvPicPr>
            <a:picLocks noChangeAspect="1" noChangeArrowheads="1"/>
          </p:cNvPicPr>
          <p:nvPr/>
        </p:nvPicPr>
        <p:blipFill>
          <a:blip r:embed="rId16" cstate="print"/>
          <a:srcRect/>
          <a:stretch>
            <a:fillRect/>
          </a:stretch>
        </p:blipFill>
        <p:spPr bwMode="auto">
          <a:xfrm>
            <a:off x="153988" y="209550"/>
            <a:ext cx="1187450" cy="1187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587653" name="Text Box 5"/>
          <p:cNvSpPr txBox="1">
            <a:spLocks noChangeArrowheads="1"/>
          </p:cNvSpPr>
          <p:nvPr/>
        </p:nvSpPr>
        <p:spPr bwMode="auto">
          <a:xfrm>
            <a:off x="5940425" y="6534150"/>
            <a:ext cx="3203575" cy="311150"/>
          </a:xfrm>
          <a:prstGeom prst="rect">
            <a:avLst/>
          </a:prstGeom>
          <a:solidFill>
            <a:schemeClr val="bg1"/>
          </a:solidFill>
          <a:ln w="38100" algn="ctr">
            <a:noFill/>
            <a:miter lim="800000"/>
            <a:headEnd/>
            <a:tailEnd/>
          </a:ln>
          <a:effectLst/>
        </p:spPr>
        <p:txBody>
          <a:bodyPr lIns="90000" tIns="46800" rIns="90000" bIns="46800">
            <a:spAutoFit/>
          </a:bodyPr>
          <a:lstStyle/>
          <a:p>
            <a:pPr algn="ctr" eaLnBrk="0" hangingPunct="0">
              <a:lnSpc>
                <a:spcPct val="120000"/>
              </a:lnSpc>
              <a:spcBef>
                <a:spcPct val="50000"/>
              </a:spcBef>
              <a:buSzPct val="120000"/>
              <a:buFont typeface="Wingdings" pitchFamily="2" charset="2"/>
              <a:buNone/>
              <a:defRPr/>
            </a:pPr>
            <a:r>
              <a:rPr kumimoji="1" lang="en-US" altLang="zh-CN" sz="1200" b="1">
                <a:solidFill>
                  <a:schemeClr val="bg2"/>
                </a:solidFill>
                <a:latin typeface="华文新魏" pitchFamily="2" charset="-122"/>
                <a:ea typeface="华文新魏" pitchFamily="2" charset="-122"/>
              </a:rPr>
              <a:t>Shanghai  Meteorological Bureau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3" r:id="rId1"/>
    <p:sldLayoutId id="2147483664" r:id="rId2"/>
    <p:sldLayoutId id="2147483665" r:id="rId3"/>
    <p:sldLayoutId id="2147483666" r:id="rId4"/>
    <p:sldLayoutId id="2147483667" r:id="rId5"/>
    <p:sldLayoutId id="2147483668" r:id="rId6"/>
    <p:sldLayoutId id="2147483669" r:id="rId7"/>
    <p:sldLayoutId id="2147483670" r:id="rId8"/>
    <p:sldLayoutId id="2147483671" r:id="rId9"/>
    <p:sldLayoutId id="2147483672" r:id="rId10"/>
    <p:sldLayoutId id="2147483673" r:id="rId11"/>
    <p:sldLayoutId id="2147483674" r:id="rId12"/>
    <p:sldLayoutId id="2147483675" r:id="rId13"/>
  </p:sldLayoutIdLst>
  <p:timing>
    <p:tnLst>
      <p:par>
        <p:cTn id="1" dur="indefinite" restart="never" nodeType="tmRoot"/>
      </p:par>
    </p:tnLst>
  </p:timing>
  <p:txStyles>
    <p:titleStyle>
      <a:lvl1pPr algn="just" rtl="0" eaLnBrk="0" fontAlgn="base" hangingPunct="0">
        <a:spcBef>
          <a:spcPct val="0"/>
        </a:spcBef>
        <a:spcAft>
          <a:spcPct val="0"/>
        </a:spcAft>
        <a:defRPr sz="2800">
          <a:solidFill>
            <a:schemeClr val="tx1"/>
          </a:solidFill>
          <a:latin typeface="+mj-lt"/>
          <a:ea typeface="+mj-ea"/>
          <a:cs typeface="+mj-cs"/>
        </a:defRPr>
      </a:lvl1pPr>
      <a:lvl2pPr algn="just" rtl="0" eaLnBrk="0" fontAlgn="base" hangingPunct="0">
        <a:spcBef>
          <a:spcPct val="0"/>
        </a:spcBef>
        <a:spcAft>
          <a:spcPct val="0"/>
        </a:spcAft>
        <a:defRPr sz="2800">
          <a:solidFill>
            <a:schemeClr val="tx1"/>
          </a:solidFill>
          <a:latin typeface="Arial" pitchFamily="34" charset="0"/>
          <a:ea typeface="黑体" pitchFamily="2" charset="-122"/>
        </a:defRPr>
      </a:lvl2pPr>
      <a:lvl3pPr algn="just" rtl="0" eaLnBrk="0" fontAlgn="base" hangingPunct="0">
        <a:spcBef>
          <a:spcPct val="0"/>
        </a:spcBef>
        <a:spcAft>
          <a:spcPct val="0"/>
        </a:spcAft>
        <a:defRPr sz="2800">
          <a:solidFill>
            <a:schemeClr val="tx1"/>
          </a:solidFill>
          <a:latin typeface="Arial" pitchFamily="34" charset="0"/>
          <a:ea typeface="黑体" pitchFamily="2" charset="-122"/>
        </a:defRPr>
      </a:lvl3pPr>
      <a:lvl4pPr algn="just" rtl="0" eaLnBrk="0" fontAlgn="base" hangingPunct="0">
        <a:spcBef>
          <a:spcPct val="0"/>
        </a:spcBef>
        <a:spcAft>
          <a:spcPct val="0"/>
        </a:spcAft>
        <a:defRPr sz="2800">
          <a:solidFill>
            <a:schemeClr val="tx1"/>
          </a:solidFill>
          <a:latin typeface="Arial" pitchFamily="34" charset="0"/>
          <a:ea typeface="黑体" pitchFamily="2" charset="-122"/>
        </a:defRPr>
      </a:lvl4pPr>
      <a:lvl5pPr algn="just" rtl="0" eaLnBrk="0" fontAlgn="base" hangingPunct="0">
        <a:spcBef>
          <a:spcPct val="0"/>
        </a:spcBef>
        <a:spcAft>
          <a:spcPct val="0"/>
        </a:spcAft>
        <a:defRPr sz="2800">
          <a:solidFill>
            <a:schemeClr val="tx1"/>
          </a:solidFill>
          <a:latin typeface="Arial" pitchFamily="34" charset="0"/>
          <a:ea typeface="黑体" pitchFamily="2" charset="-122"/>
        </a:defRPr>
      </a:lvl5pPr>
      <a:lvl6pPr marL="457200" algn="just" rtl="0" fontAlgn="base">
        <a:spcBef>
          <a:spcPct val="0"/>
        </a:spcBef>
        <a:spcAft>
          <a:spcPct val="0"/>
        </a:spcAft>
        <a:defRPr sz="2800">
          <a:solidFill>
            <a:schemeClr val="tx1"/>
          </a:solidFill>
          <a:latin typeface="Arial" pitchFamily="34" charset="0"/>
          <a:ea typeface="黑体" pitchFamily="2" charset="-122"/>
        </a:defRPr>
      </a:lvl6pPr>
      <a:lvl7pPr marL="914400" algn="just" rtl="0" fontAlgn="base">
        <a:spcBef>
          <a:spcPct val="0"/>
        </a:spcBef>
        <a:spcAft>
          <a:spcPct val="0"/>
        </a:spcAft>
        <a:defRPr sz="2800">
          <a:solidFill>
            <a:schemeClr val="tx1"/>
          </a:solidFill>
          <a:latin typeface="Arial" pitchFamily="34" charset="0"/>
          <a:ea typeface="黑体" pitchFamily="2" charset="-122"/>
        </a:defRPr>
      </a:lvl7pPr>
      <a:lvl8pPr marL="1371600" algn="just" rtl="0" fontAlgn="base">
        <a:spcBef>
          <a:spcPct val="0"/>
        </a:spcBef>
        <a:spcAft>
          <a:spcPct val="0"/>
        </a:spcAft>
        <a:defRPr sz="2800">
          <a:solidFill>
            <a:schemeClr val="tx1"/>
          </a:solidFill>
          <a:latin typeface="Arial" pitchFamily="34" charset="0"/>
          <a:ea typeface="黑体" pitchFamily="2" charset="-122"/>
        </a:defRPr>
      </a:lvl8pPr>
      <a:lvl9pPr marL="1828800" algn="just" rtl="0" fontAlgn="base">
        <a:spcBef>
          <a:spcPct val="0"/>
        </a:spcBef>
        <a:spcAft>
          <a:spcPct val="0"/>
        </a:spcAft>
        <a:defRPr sz="2800">
          <a:solidFill>
            <a:schemeClr val="tx1"/>
          </a:solidFill>
          <a:latin typeface="Arial" pitchFamily="34" charset="0"/>
          <a:ea typeface="黑体" pitchFamily="2" charset="-122"/>
        </a:defRPr>
      </a:lvl9pPr>
    </p:titleStyle>
    <p:bodyStyle>
      <a:lvl1pPr marL="342900" indent="-342900" algn="just" rtl="0" eaLnBrk="0" fontAlgn="base" hangingPunct="0">
        <a:lnSpc>
          <a:spcPct val="130000"/>
        </a:lnSpc>
        <a:spcBef>
          <a:spcPct val="20000"/>
        </a:spcBef>
        <a:spcAft>
          <a:spcPct val="0"/>
        </a:spcAft>
        <a:buFont typeface="Wingdings" pitchFamily="2" charset="2"/>
        <a:buChar char="q"/>
        <a:defRPr sz="3200" b="1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just" rtl="0" eaLnBrk="0" fontAlgn="base" hangingPunct="0">
        <a:lnSpc>
          <a:spcPct val="130000"/>
        </a:lnSpc>
        <a:spcBef>
          <a:spcPct val="20000"/>
        </a:spcBef>
        <a:spcAft>
          <a:spcPct val="0"/>
        </a:spcAft>
        <a:buFont typeface="Wingdings" pitchFamily="2" charset="2"/>
        <a:buChar char="Ø"/>
        <a:defRPr sz="2800" b="1">
          <a:solidFill>
            <a:schemeClr val="tx1"/>
          </a:solidFill>
          <a:latin typeface="+mn-lt"/>
          <a:ea typeface="+mn-ea"/>
        </a:defRPr>
      </a:lvl2pPr>
      <a:lvl3pPr marL="1143000" indent="-228600" algn="just" rtl="0" eaLnBrk="0" fontAlgn="base" hangingPunct="0">
        <a:lnSpc>
          <a:spcPct val="130000"/>
        </a:lnSpc>
        <a:spcBef>
          <a:spcPct val="20000"/>
        </a:spcBef>
        <a:spcAft>
          <a:spcPct val="0"/>
        </a:spcAft>
        <a:buFont typeface="Wingdings" pitchFamily="2" charset="2"/>
        <a:buChar char="p"/>
        <a:defRPr sz="2400" b="1">
          <a:solidFill>
            <a:schemeClr val="tx1"/>
          </a:solidFill>
          <a:latin typeface="+mn-lt"/>
          <a:ea typeface="+mn-ea"/>
        </a:defRPr>
      </a:lvl3pPr>
      <a:lvl4pPr marL="1600200" indent="-228600" algn="just" rtl="0" eaLnBrk="0" fontAlgn="base" hangingPunct="0">
        <a:lnSpc>
          <a:spcPct val="130000"/>
        </a:lnSpc>
        <a:spcBef>
          <a:spcPct val="20000"/>
        </a:spcBef>
        <a:spcAft>
          <a:spcPct val="0"/>
        </a:spcAft>
        <a:buFont typeface="Wingdings" pitchFamily="2" charset="2"/>
        <a:buChar char="p"/>
        <a:defRPr sz="2000" b="1">
          <a:solidFill>
            <a:schemeClr val="tx1"/>
          </a:solidFill>
          <a:latin typeface="+mn-lt"/>
          <a:ea typeface="+mn-ea"/>
        </a:defRPr>
      </a:lvl4pPr>
      <a:lvl5pPr marL="2057400" indent="-228600" algn="just" rtl="0" eaLnBrk="0" fontAlgn="base" hangingPunct="0">
        <a:lnSpc>
          <a:spcPct val="130000"/>
        </a:lnSpc>
        <a:spcBef>
          <a:spcPct val="20000"/>
        </a:spcBef>
        <a:spcAft>
          <a:spcPct val="0"/>
        </a:spcAft>
        <a:buFont typeface="Wingdings" pitchFamily="2" charset="2"/>
        <a:buChar char="p"/>
        <a:defRPr sz="2000" b="1">
          <a:solidFill>
            <a:schemeClr val="tx1"/>
          </a:solidFill>
          <a:latin typeface="+mn-lt"/>
          <a:ea typeface="+mn-ea"/>
        </a:defRPr>
      </a:lvl5pPr>
      <a:lvl6pPr marL="2514600" indent="-228600" algn="just" rtl="0" fontAlgn="base">
        <a:lnSpc>
          <a:spcPct val="130000"/>
        </a:lnSpc>
        <a:spcBef>
          <a:spcPct val="20000"/>
        </a:spcBef>
        <a:spcAft>
          <a:spcPct val="0"/>
        </a:spcAft>
        <a:buFont typeface="Wingdings" pitchFamily="2" charset="2"/>
        <a:buChar char="p"/>
        <a:defRPr sz="2000" b="1">
          <a:solidFill>
            <a:schemeClr val="tx1"/>
          </a:solidFill>
          <a:latin typeface="+mn-lt"/>
          <a:ea typeface="+mn-ea"/>
        </a:defRPr>
      </a:lvl6pPr>
      <a:lvl7pPr marL="2971800" indent="-228600" algn="just" rtl="0" fontAlgn="base">
        <a:lnSpc>
          <a:spcPct val="130000"/>
        </a:lnSpc>
        <a:spcBef>
          <a:spcPct val="20000"/>
        </a:spcBef>
        <a:spcAft>
          <a:spcPct val="0"/>
        </a:spcAft>
        <a:buFont typeface="Wingdings" pitchFamily="2" charset="2"/>
        <a:buChar char="p"/>
        <a:defRPr sz="2000" b="1">
          <a:solidFill>
            <a:schemeClr val="tx1"/>
          </a:solidFill>
          <a:latin typeface="+mn-lt"/>
          <a:ea typeface="+mn-ea"/>
        </a:defRPr>
      </a:lvl7pPr>
      <a:lvl8pPr marL="3429000" indent="-228600" algn="just" rtl="0" fontAlgn="base">
        <a:lnSpc>
          <a:spcPct val="130000"/>
        </a:lnSpc>
        <a:spcBef>
          <a:spcPct val="20000"/>
        </a:spcBef>
        <a:spcAft>
          <a:spcPct val="0"/>
        </a:spcAft>
        <a:buFont typeface="Wingdings" pitchFamily="2" charset="2"/>
        <a:buChar char="p"/>
        <a:defRPr sz="2000" b="1">
          <a:solidFill>
            <a:schemeClr val="tx1"/>
          </a:solidFill>
          <a:latin typeface="+mn-lt"/>
          <a:ea typeface="+mn-ea"/>
        </a:defRPr>
      </a:lvl8pPr>
      <a:lvl9pPr marL="3886200" indent="-228600" algn="just" rtl="0" fontAlgn="base">
        <a:lnSpc>
          <a:spcPct val="130000"/>
        </a:lnSpc>
        <a:spcBef>
          <a:spcPct val="20000"/>
        </a:spcBef>
        <a:spcAft>
          <a:spcPct val="0"/>
        </a:spcAft>
        <a:buFont typeface="Wingdings" pitchFamily="2" charset="2"/>
        <a:buChar char="p"/>
        <a:defRPr sz="2000" b="1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13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1476375" y="492125"/>
            <a:ext cx="7343775" cy="6334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zh-CN" altLang="en-US" smtClean="0"/>
              <a:t>单击此处编辑母版标题样式</a:t>
            </a:r>
          </a:p>
        </p:txBody>
      </p:sp>
      <p:sp>
        <p:nvSpPr>
          <p:cNvPr id="2765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1547813" y="1412875"/>
            <a:ext cx="7345362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zh-CN" smtClean="0"/>
              <a:t> </a:t>
            </a:r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 第二级</a:t>
            </a:r>
          </a:p>
          <a:p>
            <a:pPr lvl="2"/>
            <a:r>
              <a:rPr lang="zh-CN" altLang="en-US" smtClean="0"/>
              <a:t> 第三级</a:t>
            </a:r>
          </a:p>
          <a:p>
            <a:pPr lvl="3"/>
            <a:r>
              <a:rPr lang="zh-CN" altLang="en-US" smtClean="0"/>
              <a:t> 第四级</a:t>
            </a:r>
          </a:p>
          <a:p>
            <a:pPr lvl="4"/>
            <a:r>
              <a:rPr lang="zh-CN" altLang="en-US" smtClean="0"/>
              <a:t> 第五级</a:t>
            </a:r>
          </a:p>
        </p:txBody>
      </p:sp>
      <p:pic>
        <p:nvPicPr>
          <p:cNvPr id="27652" name="Picture 4" descr="上海市气象局 copy"/>
          <p:cNvPicPr>
            <a:picLocks noChangeAspect="1" noChangeArrowheads="1"/>
          </p:cNvPicPr>
          <p:nvPr/>
        </p:nvPicPr>
        <p:blipFill>
          <a:blip r:embed="rId14" cstate="print"/>
          <a:srcRect/>
          <a:stretch>
            <a:fillRect/>
          </a:stretch>
        </p:blipFill>
        <p:spPr bwMode="auto">
          <a:xfrm>
            <a:off x="153988" y="209550"/>
            <a:ext cx="1187450" cy="1187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651141" name="Text Box 5"/>
          <p:cNvSpPr txBox="1">
            <a:spLocks noChangeArrowheads="1"/>
          </p:cNvSpPr>
          <p:nvPr/>
        </p:nvSpPr>
        <p:spPr bwMode="auto">
          <a:xfrm>
            <a:off x="5940425" y="6534150"/>
            <a:ext cx="3203575" cy="311150"/>
          </a:xfrm>
          <a:prstGeom prst="rect">
            <a:avLst/>
          </a:prstGeom>
          <a:solidFill>
            <a:schemeClr val="bg1"/>
          </a:solidFill>
          <a:ln w="38100" algn="ctr">
            <a:noFill/>
            <a:miter lim="800000"/>
            <a:headEnd/>
            <a:tailEnd/>
          </a:ln>
          <a:effectLst/>
        </p:spPr>
        <p:txBody>
          <a:bodyPr lIns="90000" tIns="46800" rIns="90000" bIns="46800">
            <a:spAutoFit/>
          </a:bodyPr>
          <a:lstStyle/>
          <a:p>
            <a:pPr algn="ctr" eaLnBrk="0" hangingPunct="0">
              <a:lnSpc>
                <a:spcPct val="120000"/>
              </a:lnSpc>
              <a:spcBef>
                <a:spcPct val="50000"/>
              </a:spcBef>
              <a:buSzPct val="120000"/>
              <a:buFont typeface="Wingdings" pitchFamily="2" charset="2"/>
              <a:buNone/>
              <a:defRPr/>
            </a:pPr>
            <a:r>
              <a:rPr kumimoji="1" lang="en-US" altLang="zh-CN" sz="1200" b="1">
                <a:solidFill>
                  <a:schemeClr val="bg2"/>
                </a:solidFill>
                <a:latin typeface="华文新魏" pitchFamily="2" charset="-122"/>
                <a:ea typeface="华文新魏" pitchFamily="2" charset="-122"/>
              </a:rPr>
              <a:t>Shanghai  Meteorological Bureau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6" r:id="rId1"/>
    <p:sldLayoutId id="2147483677" r:id="rId2"/>
    <p:sldLayoutId id="2147483678" r:id="rId3"/>
    <p:sldLayoutId id="2147483679" r:id="rId4"/>
    <p:sldLayoutId id="2147483680" r:id="rId5"/>
    <p:sldLayoutId id="2147483681" r:id="rId6"/>
    <p:sldLayoutId id="2147483682" r:id="rId7"/>
    <p:sldLayoutId id="2147483683" r:id="rId8"/>
    <p:sldLayoutId id="2147483684" r:id="rId9"/>
    <p:sldLayoutId id="2147483685" r:id="rId10"/>
    <p:sldLayoutId id="2147483686" r:id="rId11"/>
  </p:sldLayoutIdLst>
  <p:timing>
    <p:tnLst>
      <p:par>
        <p:cTn id="1" dur="indefinite" restart="never" nodeType="tmRoot"/>
      </p:par>
    </p:tnLst>
  </p:timing>
  <p:txStyles>
    <p:titleStyle>
      <a:lvl1pPr algn="just" rtl="0" eaLnBrk="0" fontAlgn="base" hangingPunct="0">
        <a:spcBef>
          <a:spcPct val="0"/>
        </a:spcBef>
        <a:spcAft>
          <a:spcPct val="0"/>
        </a:spcAft>
        <a:defRPr sz="2800">
          <a:solidFill>
            <a:schemeClr val="tx1"/>
          </a:solidFill>
          <a:latin typeface="+mj-lt"/>
          <a:ea typeface="+mj-ea"/>
          <a:cs typeface="+mj-cs"/>
        </a:defRPr>
      </a:lvl1pPr>
      <a:lvl2pPr algn="just" rtl="0" eaLnBrk="0" fontAlgn="base" hangingPunct="0">
        <a:spcBef>
          <a:spcPct val="0"/>
        </a:spcBef>
        <a:spcAft>
          <a:spcPct val="0"/>
        </a:spcAft>
        <a:defRPr sz="2800">
          <a:solidFill>
            <a:schemeClr val="tx1"/>
          </a:solidFill>
          <a:latin typeface="Arial" pitchFamily="34" charset="0"/>
          <a:ea typeface="宋体" pitchFamily="2" charset="-122"/>
        </a:defRPr>
      </a:lvl2pPr>
      <a:lvl3pPr algn="just" rtl="0" eaLnBrk="0" fontAlgn="base" hangingPunct="0">
        <a:spcBef>
          <a:spcPct val="0"/>
        </a:spcBef>
        <a:spcAft>
          <a:spcPct val="0"/>
        </a:spcAft>
        <a:defRPr sz="2800">
          <a:solidFill>
            <a:schemeClr val="tx1"/>
          </a:solidFill>
          <a:latin typeface="Arial" pitchFamily="34" charset="0"/>
          <a:ea typeface="宋体" pitchFamily="2" charset="-122"/>
        </a:defRPr>
      </a:lvl3pPr>
      <a:lvl4pPr algn="just" rtl="0" eaLnBrk="0" fontAlgn="base" hangingPunct="0">
        <a:spcBef>
          <a:spcPct val="0"/>
        </a:spcBef>
        <a:spcAft>
          <a:spcPct val="0"/>
        </a:spcAft>
        <a:defRPr sz="2800">
          <a:solidFill>
            <a:schemeClr val="tx1"/>
          </a:solidFill>
          <a:latin typeface="Arial" pitchFamily="34" charset="0"/>
          <a:ea typeface="宋体" pitchFamily="2" charset="-122"/>
        </a:defRPr>
      </a:lvl4pPr>
      <a:lvl5pPr algn="just" rtl="0" eaLnBrk="0" fontAlgn="base" hangingPunct="0">
        <a:spcBef>
          <a:spcPct val="0"/>
        </a:spcBef>
        <a:spcAft>
          <a:spcPct val="0"/>
        </a:spcAft>
        <a:defRPr sz="2800">
          <a:solidFill>
            <a:schemeClr val="tx1"/>
          </a:solidFill>
          <a:latin typeface="Arial" pitchFamily="34" charset="0"/>
          <a:ea typeface="宋体" pitchFamily="2" charset="-122"/>
        </a:defRPr>
      </a:lvl5pPr>
      <a:lvl6pPr marL="457200" algn="just" rtl="0" fontAlgn="base">
        <a:spcBef>
          <a:spcPct val="0"/>
        </a:spcBef>
        <a:spcAft>
          <a:spcPct val="0"/>
        </a:spcAft>
        <a:defRPr sz="2800">
          <a:solidFill>
            <a:schemeClr val="tx1"/>
          </a:solidFill>
          <a:latin typeface="Arial" pitchFamily="34" charset="0"/>
          <a:ea typeface="宋体" pitchFamily="2" charset="-122"/>
        </a:defRPr>
      </a:lvl6pPr>
      <a:lvl7pPr marL="914400" algn="just" rtl="0" fontAlgn="base">
        <a:spcBef>
          <a:spcPct val="0"/>
        </a:spcBef>
        <a:spcAft>
          <a:spcPct val="0"/>
        </a:spcAft>
        <a:defRPr sz="2800">
          <a:solidFill>
            <a:schemeClr val="tx1"/>
          </a:solidFill>
          <a:latin typeface="Arial" pitchFamily="34" charset="0"/>
          <a:ea typeface="宋体" pitchFamily="2" charset="-122"/>
        </a:defRPr>
      </a:lvl7pPr>
      <a:lvl8pPr marL="1371600" algn="just" rtl="0" fontAlgn="base">
        <a:spcBef>
          <a:spcPct val="0"/>
        </a:spcBef>
        <a:spcAft>
          <a:spcPct val="0"/>
        </a:spcAft>
        <a:defRPr sz="2800">
          <a:solidFill>
            <a:schemeClr val="tx1"/>
          </a:solidFill>
          <a:latin typeface="Arial" pitchFamily="34" charset="0"/>
          <a:ea typeface="宋体" pitchFamily="2" charset="-122"/>
        </a:defRPr>
      </a:lvl8pPr>
      <a:lvl9pPr marL="1828800" algn="just" rtl="0" fontAlgn="base">
        <a:spcBef>
          <a:spcPct val="0"/>
        </a:spcBef>
        <a:spcAft>
          <a:spcPct val="0"/>
        </a:spcAft>
        <a:defRPr sz="2800">
          <a:solidFill>
            <a:schemeClr val="tx1"/>
          </a:solidFill>
          <a:latin typeface="Arial" pitchFamily="34" charset="0"/>
          <a:ea typeface="宋体" pitchFamily="2" charset="-122"/>
        </a:defRPr>
      </a:lvl9pPr>
    </p:titleStyle>
    <p:bodyStyle>
      <a:lvl1pPr marL="342900" indent="-342900" algn="just" rtl="0" eaLnBrk="0" fontAlgn="base" hangingPunct="0">
        <a:lnSpc>
          <a:spcPct val="130000"/>
        </a:lnSpc>
        <a:spcBef>
          <a:spcPct val="20000"/>
        </a:spcBef>
        <a:spcAft>
          <a:spcPct val="0"/>
        </a:spcAft>
        <a:buFont typeface="Wingdings" pitchFamily="2" charset="2"/>
        <a:buChar char="q"/>
        <a:defRPr sz="3200" b="1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just" rtl="0" eaLnBrk="0" fontAlgn="base" hangingPunct="0">
        <a:lnSpc>
          <a:spcPct val="130000"/>
        </a:lnSpc>
        <a:spcBef>
          <a:spcPct val="20000"/>
        </a:spcBef>
        <a:spcAft>
          <a:spcPct val="0"/>
        </a:spcAft>
        <a:buFont typeface="Wingdings" pitchFamily="2" charset="2"/>
        <a:buChar char="Ø"/>
        <a:defRPr sz="2800" b="1">
          <a:solidFill>
            <a:schemeClr val="tx1"/>
          </a:solidFill>
          <a:latin typeface="+mn-lt"/>
          <a:ea typeface="+mn-ea"/>
        </a:defRPr>
      </a:lvl2pPr>
      <a:lvl3pPr marL="1143000" indent="-228600" algn="just" rtl="0" eaLnBrk="0" fontAlgn="base" hangingPunct="0">
        <a:lnSpc>
          <a:spcPct val="130000"/>
        </a:lnSpc>
        <a:spcBef>
          <a:spcPct val="20000"/>
        </a:spcBef>
        <a:spcAft>
          <a:spcPct val="0"/>
        </a:spcAft>
        <a:buFont typeface="Wingdings" pitchFamily="2" charset="2"/>
        <a:buChar char="p"/>
        <a:defRPr sz="2400" b="1">
          <a:solidFill>
            <a:schemeClr val="tx1"/>
          </a:solidFill>
          <a:latin typeface="+mn-lt"/>
          <a:ea typeface="+mn-ea"/>
        </a:defRPr>
      </a:lvl3pPr>
      <a:lvl4pPr marL="1600200" indent="-228600" algn="just" rtl="0" eaLnBrk="0" fontAlgn="base" hangingPunct="0">
        <a:lnSpc>
          <a:spcPct val="130000"/>
        </a:lnSpc>
        <a:spcBef>
          <a:spcPct val="20000"/>
        </a:spcBef>
        <a:spcAft>
          <a:spcPct val="0"/>
        </a:spcAft>
        <a:buFont typeface="Wingdings" pitchFamily="2" charset="2"/>
        <a:buChar char="p"/>
        <a:defRPr sz="2000" b="1">
          <a:solidFill>
            <a:schemeClr val="tx1"/>
          </a:solidFill>
          <a:latin typeface="+mn-lt"/>
          <a:ea typeface="+mn-ea"/>
        </a:defRPr>
      </a:lvl4pPr>
      <a:lvl5pPr marL="2057400" indent="-228600" algn="just" rtl="0" eaLnBrk="0" fontAlgn="base" hangingPunct="0">
        <a:lnSpc>
          <a:spcPct val="130000"/>
        </a:lnSpc>
        <a:spcBef>
          <a:spcPct val="20000"/>
        </a:spcBef>
        <a:spcAft>
          <a:spcPct val="0"/>
        </a:spcAft>
        <a:buFont typeface="Wingdings" pitchFamily="2" charset="2"/>
        <a:buChar char="p"/>
        <a:defRPr sz="2000" b="1">
          <a:solidFill>
            <a:schemeClr val="tx1"/>
          </a:solidFill>
          <a:latin typeface="+mn-lt"/>
          <a:ea typeface="+mn-ea"/>
        </a:defRPr>
      </a:lvl5pPr>
      <a:lvl6pPr marL="2514600" indent="-228600" algn="just" rtl="0" fontAlgn="base">
        <a:lnSpc>
          <a:spcPct val="130000"/>
        </a:lnSpc>
        <a:spcBef>
          <a:spcPct val="20000"/>
        </a:spcBef>
        <a:spcAft>
          <a:spcPct val="0"/>
        </a:spcAft>
        <a:buFont typeface="Wingdings" pitchFamily="2" charset="2"/>
        <a:buChar char="p"/>
        <a:defRPr sz="2000" b="1">
          <a:solidFill>
            <a:schemeClr val="tx1"/>
          </a:solidFill>
          <a:latin typeface="+mn-lt"/>
          <a:ea typeface="+mn-ea"/>
        </a:defRPr>
      </a:lvl6pPr>
      <a:lvl7pPr marL="2971800" indent="-228600" algn="just" rtl="0" fontAlgn="base">
        <a:lnSpc>
          <a:spcPct val="130000"/>
        </a:lnSpc>
        <a:spcBef>
          <a:spcPct val="20000"/>
        </a:spcBef>
        <a:spcAft>
          <a:spcPct val="0"/>
        </a:spcAft>
        <a:buFont typeface="Wingdings" pitchFamily="2" charset="2"/>
        <a:buChar char="p"/>
        <a:defRPr sz="2000" b="1">
          <a:solidFill>
            <a:schemeClr val="tx1"/>
          </a:solidFill>
          <a:latin typeface="+mn-lt"/>
          <a:ea typeface="+mn-ea"/>
        </a:defRPr>
      </a:lvl7pPr>
      <a:lvl8pPr marL="3429000" indent="-228600" algn="just" rtl="0" fontAlgn="base">
        <a:lnSpc>
          <a:spcPct val="130000"/>
        </a:lnSpc>
        <a:spcBef>
          <a:spcPct val="20000"/>
        </a:spcBef>
        <a:spcAft>
          <a:spcPct val="0"/>
        </a:spcAft>
        <a:buFont typeface="Wingdings" pitchFamily="2" charset="2"/>
        <a:buChar char="p"/>
        <a:defRPr sz="2000" b="1">
          <a:solidFill>
            <a:schemeClr val="tx1"/>
          </a:solidFill>
          <a:latin typeface="+mn-lt"/>
          <a:ea typeface="+mn-ea"/>
        </a:defRPr>
      </a:lvl8pPr>
      <a:lvl9pPr marL="3886200" indent="-228600" algn="just" rtl="0" fontAlgn="base">
        <a:lnSpc>
          <a:spcPct val="130000"/>
        </a:lnSpc>
        <a:spcBef>
          <a:spcPct val="20000"/>
        </a:spcBef>
        <a:spcAft>
          <a:spcPct val="0"/>
        </a:spcAft>
        <a:buFont typeface="Wingdings" pitchFamily="2" charset="2"/>
        <a:buChar char="p"/>
        <a:defRPr sz="2000" b="1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14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椭圆 7"/>
          <p:cNvSpPr/>
          <p:nvPr userDrawn="1"/>
        </p:nvSpPr>
        <p:spPr bwMode="auto">
          <a:xfrm>
            <a:off x="179512" y="260648"/>
            <a:ext cx="1152128" cy="1080120"/>
          </a:xfrm>
          <a:prstGeom prst="ellipse">
            <a:avLst/>
          </a:prstGeom>
          <a:solidFill>
            <a:schemeClr val="bg1"/>
          </a:solidFill>
          <a:ln w="381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0000" tIns="46800" rIns="90000" bIns="46800" numCol="1" rtlCol="0" anchor="t" anchorCtr="0" compatLnSpc="1">
            <a:prstTxWarp prst="textNoShape">
              <a:avLst/>
            </a:prstTxWarp>
            <a:noAutofit/>
          </a:bodyPr>
          <a:lstStyle/>
          <a:p>
            <a:pPr marL="0" marR="0" indent="0" algn="l" defTabSz="914400" rtl="0" eaLnBrk="1" fontAlgn="base" latinLnBrk="0" hangingPunct="1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Wingdings" pitchFamily="2" charset="2"/>
              <a:buNone/>
              <a:tabLst/>
            </a:pPr>
            <a:endParaRPr kumimoji="0" lang="zh-CN" altLang="en-US" sz="20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黑体" pitchFamily="2" charset="-122"/>
              <a:ea typeface="黑体" pitchFamily="2" charset="-122"/>
            </a:endParaRPr>
          </a:p>
        </p:txBody>
      </p:sp>
      <p:pic>
        <p:nvPicPr>
          <p:cNvPr id="86017" name="Picture 1" descr="D:\2013\中心工作\气候预测科\2013.05.20市府常务会汇报\logo\logo-meteo shanghai.png"/>
          <p:cNvPicPr>
            <a:picLocks noChangeAspect="1" noChangeArrowheads="1"/>
          </p:cNvPicPr>
          <p:nvPr userDrawn="1"/>
        </p:nvPicPr>
        <p:blipFill>
          <a:blip r:embed="rId15" cstate="print"/>
          <a:srcRect/>
          <a:stretch>
            <a:fillRect/>
          </a:stretch>
        </p:blipFill>
        <p:spPr bwMode="auto">
          <a:xfrm>
            <a:off x="274631" y="404664"/>
            <a:ext cx="1057009" cy="792088"/>
          </a:xfrm>
          <a:prstGeom prst="rect">
            <a:avLst/>
          </a:prstGeom>
          <a:noFill/>
        </p:spPr>
      </p:pic>
      <p:sp>
        <p:nvSpPr>
          <p:cNvPr id="9" name="矩形 8"/>
          <p:cNvSpPr/>
          <p:nvPr userDrawn="1"/>
        </p:nvSpPr>
        <p:spPr bwMode="auto">
          <a:xfrm>
            <a:off x="251520" y="6308300"/>
            <a:ext cx="8881463" cy="433068"/>
          </a:xfrm>
          <a:prstGeom prst="rect">
            <a:avLst/>
          </a:prstGeom>
          <a:solidFill>
            <a:schemeClr val="bg1"/>
          </a:solidFill>
          <a:ln w="381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0000" tIns="46800" rIns="90000" bIns="46800" numCol="1" rtlCol="0" anchor="t" anchorCtr="0" compatLnSpc="1">
            <a:prstTxWarp prst="textNoShape">
              <a:avLst/>
            </a:prstTxWarp>
            <a:noAutofit/>
          </a:bodyPr>
          <a:lstStyle/>
          <a:p>
            <a:pPr marL="0" marR="0" indent="0" algn="l" defTabSz="914400" rtl="0" eaLnBrk="1" fontAlgn="base" latinLnBrk="0" hangingPunct="1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Wingdings" pitchFamily="2" charset="2"/>
              <a:buNone/>
              <a:tabLst/>
            </a:pPr>
            <a:endParaRPr kumimoji="0" lang="zh-CN" altLang="en-US" sz="20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黑体" pitchFamily="2" charset="-122"/>
              <a:ea typeface="黑体" pitchFamily="2" charset="-122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60" r:id="rId1"/>
    <p:sldLayoutId id="2147483761" r:id="rId2"/>
    <p:sldLayoutId id="2147483762" r:id="rId3"/>
    <p:sldLayoutId id="2147483763" r:id="rId4"/>
    <p:sldLayoutId id="2147483764" r:id="rId5"/>
    <p:sldLayoutId id="2147483765" r:id="rId6"/>
    <p:sldLayoutId id="2147483766" r:id="rId7"/>
    <p:sldLayoutId id="2147483767" r:id="rId8"/>
    <p:sldLayoutId id="2147483768" r:id="rId9"/>
    <p:sldLayoutId id="2147483769" r:id="rId10"/>
    <p:sldLayoutId id="2147483770" r:id="rId11"/>
    <p:sldLayoutId id="2147483771" r:id="rId12"/>
  </p:sldLayoutIdLst>
  <p:timing>
    <p:tnLst>
      <p:par>
        <p:cTn id="1" dur="indefinite" restart="never" nodeType="tmRoot"/>
      </p:par>
    </p:tnLst>
  </p:timing>
  <p:txStyles>
    <p:titleStyle>
      <a:lvl1pPr algn="just" rtl="0" eaLnBrk="0" fontAlgn="base" hangingPunct="0">
        <a:spcBef>
          <a:spcPct val="0"/>
        </a:spcBef>
        <a:spcAft>
          <a:spcPct val="0"/>
        </a:spcAft>
        <a:defRPr sz="2800">
          <a:solidFill>
            <a:schemeClr val="tx1"/>
          </a:solidFill>
          <a:latin typeface="+mj-lt"/>
          <a:ea typeface="+mj-ea"/>
          <a:cs typeface="+mj-cs"/>
        </a:defRPr>
      </a:lvl1pPr>
      <a:lvl2pPr algn="just" rtl="0" eaLnBrk="0" fontAlgn="base" hangingPunct="0">
        <a:spcBef>
          <a:spcPct val="0"/>
        </a:spcBef>
        <a:spcAft>
          <a:spcPct val="0"/>
        </a:spcAft>
        <a:defRPr sz="2800">
          <a:solidFill>
            <a:schemeClr val="tx1"/>
          </a:solidFill>
          <a:latin typeface="Arial" pitchFamily="34" charset="0"/>
          <a:ea typeface="黑体" pitchFamily="2" charset="-122"/>
        </a:defRPr>
      </a:lvl2pPr>
      <a:lvl3pPr algn="just" rtl="0" eaLnBrk="0" fontAlgn="base" hangingPunct="0">
        <a:spcBef>
          <a:spcPct val="0"/>
        </a:spcBef>
        <a:spcAft>
          <a:spcPct val="0"/>
        </a:spcAft>
        <a:defRPr sz="2800">
          <a:solidFill>
            <a:schemeClr val="tx1"/>
          </a:solidFill>
          <a:latin typeface="Arial" pitchFamily="34" charset="0"/>
          <a:ea typeface="黑体" pitchFamily="2" charset="-122"/>
        </a:defRPr>
      </a:lvl3pPr>
      <a:lvl4pPr algn="just" rtl="0" eaLnBrk="0" fontAlgn="base" hangingPunct="0">
        <a:spcBef>
          <a:spcPct val="0"/>
        </a:spcBef>
        <a:spcAft>
          <a:spcPct val="0"/>
        </a:spcAft>
        <a:defRPr sz="2800">
          <a:solidFill>
            <a:schemeClr val="tx1"/>
          </a:solidFill>
          <a:latin typeface="Arial" pitchFamily="34" charset="0"/>
          <a:ea typeface="黑体" pitchFamily="2" charset="-122"/>
        </a:defRPr>
      </a:lvl4pPr>
      <a:lvl5pPr algn="just" rtl="0" eaLnBrk="0" fontAlgn="base" hangingPunct="0">
        <a:spcBef>
          <a:spcPct val="0"/>
        </a:spcBef>
        <a:spcAft>
          <a:spcPct val="0"/>
        </a:spcAft>
        <a:defRPr sz="2800">
          <a:solidFill>
            <a:schemeClr val="tx1"/>
          </a:solidFill>
          <a:latin typeface="Arial" pitchFamily="34" charset="0"/>
          <a:ea typeface="黑体" pitchFamily="2" charset="-122"/>
        </a:defRPr>
      </a:lvl5pPr>
      <a:lvl6pPr marL="457200" algn="just" rtl="0" fontAlgn="base">
        <a:spcBef>
          <a:spcPct val="0"/>
        </a:spcBef>
        <a:spcAft>
          <a:spcPct val="0"/>
        </a:spcAft>
        <a:defRPr sz="2800">
          <a:solidFill>
            <a:schemeClr val="tx1"/>
          </a:solidFill>
          <a:latin typeface="Arial" pitchFamily="34" charset="0"/>
          <a:ea typeface="黑体" pitchFamily="2" charset="-122"/>
        </a:defRPr>
      </a:lvl6pPr>
      <a:lvl7pPr marL="914400" algn="just" rtl="0" fontAlgn="base">
        <a:spcBef>
          <a:spcPct val="0"/>
        </a:spcBef>
        <a:spcAft>
          <a:spcPct val="0"/>
        </a:spcAft>
        <a:defRPr sz="2800">
          <a:solidFill>
            <a:schemeClr val="tx1"/>
          </a:solidFill>
          <a:latin typeface="Arial" pitchFamily="34" charset="0"/>
          <a:ea typeface="黑体" pitchFamily="2" charset="-122"/>
        </a:defRPr>
      </a:lvl7pPr>
      <a:lvl8pPr marL="1371600" algn="just" rtl="0" fontAlgn="base">
        <a:spcBef>
          <a:spcPct val="0"/>
        </a:spcBef>
        <a:spcAft>
          <a:spcPct val="0"/>
        </a:spcAft>
        <a:defRPr sz="2800">
          <a:solidFill>
            <a:schemeClr val="tx1"/>
          </a:solidFill>
          <a:latin typeface="Arial" pitchFamily="34" charset="0"/>
          <a:ea typeface="黑体" pitchFamily="2" charset="-122"/>
        </a:defRPr>
      </a:lvl8pPr>
      <a:lvl9pPr marL="1828800" algn="just" rtl="0" fontAlgn="base">
        <a:spcBef>
          <a:spcPct val="0"/>
        </a:spcBef>
        <a:spcAft>
          <a:spcPct val="0"/>
        </a:spcAft>
        <a:defRPr sz="2800">
          <a:solidFill>
            <a:schemeClr val="tx1"/>
          </a:solidFill>
          <a:latin typeface="Arial" pitchFamily="34" charset="0"/>
          <a:ea typeface="黑体" pitchFamily="2" charset="-122"/>
        </a:defRPr>
      </a:lvl9pPr>
    </p:titleStyle>
    <p:bodyStyle>
      <a:lvl1pPr marL="342900" indent="-342900" algn="just" rtl="0" eaLnBrk="0" fontAlgn="base" hangingPunct="0">
        <a:lnSpc>
          <a:spcPct val="130000"/>
        </a:lnSpc>
        <a:spcBef>
          <a:spcPct val="20000"/>
        </a:spcBef>
        <a:spcAft>
          <a:spcPct val="0"/>
        </a:spcAft>
        <a:buFont typeface="Wingdings" pitchFamily="2" charset="2"/>
        <a:buChar char="q"/>
        <a:defRPr sz="3200" b="1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just" rtl="0" eaLnBrk="0" fontAlgn="base" hangingPunct="0">
        <a:lnSpc>
          <a:spcPct val="130000"/>
        </a:lnSpc>
        <a:spcBef>
          <a:spcPct val="20000"/>
        </a:spcBef>
        <a:spcAft>
          <a:spcPct val="0"/>
        </a:spcAft>
        <a:buFont typeface="Wingdings" pitchFamily="2" charset="2"/>
        <a:buChar char="Ø"/>
        <a:defRPr sz="2800" b="1">
          <a:solidFill>
            <a:schemeClr val="tx1"/>
          </a:solidFill>
          <a:latin typeface="+mn-lt"/>
          <a:ea typeface="+mn-ea"/>
        </a:defRPr>
      </a:lvl2pPr>
      <a:lvl3pPr marL="1143000" indent="-228600" algn="just" rtl="0" eaLnBrk="0" fontAlgn="base" hangingPunct="0">
        <a:lnSpc>
          <a:spcPct val="130000"/>
        </a:lnSpc>
        <a:spcBef>
          <a:spcPct val="20000"/>
        </a:spcBef>
        <a:spcAft>
          <a:spcPct val="0"/>
        </a:spcAft>
        <a:buFont typeface="Wingdings" pitchFamily="2" charset="2"/>
        <a:buChar char="p"/>
        <a:defRPr sz="2400" b="1">
          <a:solidFill>
            <a:schemeClr val="tx1"/>
          </a:solidFill>
          <a:latin typeface="+mn-lt"/>
          <a:ea typeface="+mn-ea"/>
        </a:defRPr>
      </a:lvl3pPr>
      <a:lvl4pPr marL="1600200" indent="-228600" algn="just" rtl="0" eaLnBrk="0" fontAlgn="base" hangingPunct="0">
        <a:lnSpc>
          <a:spcPct val="130000"/>
        </a:lnSpc>
        <a:spcBef>
          <a:spcPct val="20000"/>
        </a:spcBef>
        <a:spcAft>
          <a:spcPct val="0"/>
        </a:spcAft>
        <a:buFont typeface="Wingdings" pitchFamily="2" charset="2"/>
        <a:buChar char="p"/>
        <a:defRPr sz="2000" b="1">
          <a:solidFill>
            <a:schemeClr val="tx1"/>
          </a:solidFill>
          <a:latin typeface="+mn-lt"/>
          <a:ea typeface="+mn-ea"/>
        </a:defRPr>
      </a:lvl4pPr>
      <a:lvl5pPr marL="2057400" indent="-228600" algn="just" rtl="0" eaLnBrk="0" fontAlgn="base" hangingPunct="0">
        <a:lnSpc>
          <a:spcPct val="130000"/>
        </a:lnSpc>
        <a:spcBef>
          <a:spcPct val="20000"/>
        </a:spcBef>
        <a:spcAft>
          <a:spcPct val="0"/>
        </a:spcAft>
        <a:buFont typeface="Wingdings" pitchFamily="2" charset="2"/>
        <a:buChar char="p"/>
        <a:defRPr sz="2000" b="1">
          <a:solidFill>
            <a:schemeClr val="tx1"/>
          </a:solidFill>
          <a:latin typeface="+mn-lt"/>
          <a:ea typeface="+mn-ea"/>
        </a:defRPr>
      </a:lvl5pPr>
      <a:lvl6pPr marL="2514600" indent="-228600" algn="just" rtl="0" fontAlgn="base">
        <a:lnSpc>
          <a:spcPct val="130000"/>
        </a:lnSpc>
        <a:spcBef>
          <a:spcPct val="20000"/>
        </a:spcBef>
        <a:spcAft>
          <a:spcPct val="0"/>
        </a:spcAft>
        <a:buFont typeface="Wingdings" pitchFamily="2" charset="2"/>
        <a:buChar char="p"/>
        <a:defRPr sz="2000" b="1">
          <a:solidFill>
            <a:schemeClr val="tx1"/>
          </a:solidFill>
          <a:latin typeface="+mn-lt"/>
          <a:ea typeface="+mn-ea"/>
        </a:defRPr>
      </a:lvl6pPr>
      <a:lvl7pPr marL="2971800" indent="-228600" algn="just" rtl="0" fontAlgn="base">
        <a:lnSpc>
          <a:spcPct val="130000"/>
        </a:lnSpc>
        <a:spcBef>
          <a:spcPct val="20000"/>
        </a:spcBef>
        <a:spcAft>
          <a:spcPct val="0"/>
        </a:spcAft>
        <a:buFont typeface="Wingdings" pitchFamily="2" charset="2"/>
        <a:buChar char="p"/>
        <a:defRPr sz="2000" b="1">
          <a:solidFill>
            <a:schemeClr val="tx1"/>
          </a:solidFill>
          <a:latin typeface="+mn-lt"/>
          <a:ea typeface="+mn-ea"/>
        </a:defRPr>
      </a:lvl7pPr>
      <a:lvl8pPr marL="3429000" indent="-228600" algn="just" rtl="0" fontAlgn="base">
        <a:lnSpc>
          <a:spcPct val="130000"/>
        </a:lnSpc>
        <a:spcBef>
          <a:spcPct val="20000"/>
        </a:spcBef>
        <a:spcAft>
          <a:spcPct val="0"/>
        </a:spcAft>
        <a:buFont typeface="Wingdings" pitchFamily="2" charset="2"/>
        <a:buChar char="p"/>
        <a:defRPr sz="2000" b="1">
          <a:solidFill>
            <a:schemeClr val="tx1"/>
          </a:solidFill>
          <a:latin typeface="+mn-lt"/>
          <a:ea typeface="+mn-ea"/>
        </a:defRPr>
      </a:lvl8pPr>
      <a:lvl9pPr marL="3886200" indent="-228600" algn="just" rtl="0" fontAlgn="base">
        <a:lnSpc>
          <a:spcPct val="130000"/>
        </a:lnSpc>
        <a:spcBef>
          <a:spcPct val="20000"/>
        </a:spcBef>
        <a:spcAft>
          <a:spcPct val="0"/>
        </a:spcAft>
        <a:buFont typeface="Wingdings" pitchFamily="2" charset="2"/>
        <a:buChar char="p"/>
        <a:defRPr sz="2000" b="1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jpeg"/><Relationship Id="rId13" Type="http://schemas.openxmlformats.org/officeDocument/2006/relationships/hyperlink" Target="http://images.google.cn/imgres?imgurl=http://www.js-dh.com.cn/productimg/%E8%BD%AE%E8%88%B9.jpg&amp;imgrefurl=http://www.js-dh.com.cn/product/2008-6-29/2008629120707.html&amp;usg=__3S2nDDTCiPbcNtZdpuPXCRSpnU0=&amp;h=768&amp;w=1024&amp;sz=129&amp;hl=zh-CN&amp;start=3&amp;um=1&amp;itbs=1&amp;tbnid=ZgSBZOBZwknEcM:&amp;tbnh=113&amp;tbnw=150&amp;prev=/images?q=%E8%BD%AE%E8%88%B9&amp;um=1&amp;hl=zh-CN&amp;newwindow=1&amp;rlz=1T4SUNA_zh-CNCN250CN250&amp;tbs=isch:1" TargetMode="External"/><Relationship Id="rId18" Type="http://schemas.openxmlformats.org/officeDocument/2006/relationships/image" Target="../media/image29.jpeg"/><Relationship Id="rId3" Type="http://schemas.openxmlformats.org/officeDocument/2006/relationships/image" Target="../media/image21.jpeg"/><Relationship Id="rId21" Type="http://schemas.openxmlformats.org/officeDocument/2006/relationships/image" Target="../media/image31.jpeg"/><Relationship Id="rId7" Type="http://schemas.openxmlformats.org/officeDocument/2006/relationships/image" Target="../media/image23.jpeg"/><Relationship Id="rId12" Type="http://schemas.openxmlformats.org/officeDocument/2006/relationships/image" Target="../media/image26.jpeg"/><Relationship Id="rId17" Type="http://schemas.openxmlformats.org/officeDocument/2006/relationships/hyperlink" Target="http://images.google.cn/imgres?imgurl=http://i3.sinaimg.cn/dy/c/p/2007-12-06/U2342P1T1D14465347F23DT20071206220040.jpg&amp;imgrefurl=http://news.sina.com.cn/c/p/2007-12-06/182814465347.shtml&amp;usg=__ZIzCVKVvtmV14brH-fWLFh57I1Q=&amp;h=327&amp;w=450&amp;sz=22&amp;hl=zh-CN&amp;start=45&amp;um=1&amp;itbs=1&amp;tbnid=aVlddzdMmEKaIM:&amp;tbnh=92&amp;tbnw=127&amp;prev=/images?q=%E5%8C%BB%E9%99%A2&amp;start=40&amp;um=1&amp;hl=zh-CN&amp;newwindow=1&amp;sa=N&amp;rlz=1T4SUNA_zh-CNCN250CN250&amp;ndsp=20&amp;tbs=isch:1" TargetMode="External"/><Relationship Id="rId2" Type="http://schemas.openxmlformats.org/officeDocument/2006/relationships/notesSlide" Target="../notesSlides/notesSlide6.xml"/><Relationship Id="rId16" Type="http://schemas.openxmlformats.org/officeDocument/2006/relationships/image" Target="../media/image28.jpeg"/><Relationship Id="rId20" Type="http://schemas.openxmlformats.org/officeDocument/2006/relationships/hyperlink" Target="http://images.google.cn/imgres?imgurl=http://images.enet.com.cn/2009/0211/29/3331684.jpg&amp;imgrefurl=http://www.enet.com.cn/article/2009/0211/A20090211426610_4.shtml&amp;usg=__X9SoFMOWjfA2TKAuQXteIXaM3w0=&amp;h=325&amp;w=488&amp;sz=166&amp;hl=zh-CN&amp;start=10&amp;um=1&amp;itbs=1&amp;tbnid=chm9rZm2EQNGAM:&amp;tbnh=87&amp;tbnw=130&amp;prev=/images?q=%E4%BA%A4%E9%80%9A&amp;um=1&amp;hl=zh-CN&amp;newwindow=1&amp;rlz=1T4SUNA_zh-CNCN250CN250&amp;tbs=isch:1" TargetMode="External"/><Relationship Id="rId1" Type="http://schemas.openxmlformats.org/officeDocument/2006/relationships/slideLayout" Target="../slideLayouts/slideLayout42.xml"/><Relationship Id="rId6" Type="http://schemas.openxmlformats.org/officeDocument/2006/relationships/hyperlink" Target="http://images.google.cn/imgres?imgurl=http://www.c-p-p.co.uk/blog/wp-content/uploads/2009/06/heatwave.jpg&amp;imgrefurl=http://www.c-p-p.co.uk/blog/heat-wave-crime-opportunities.html&amp;usg=___OYBhpULu_FWW_6Fd6x0aTA5hgE=&amp;h=240&amp;w=320&amp;sz=38&amp;hl=zh-CN&amp;start=3&amp;um=1&amp;itbs=1&amp;tbnid=EZeNWAJtDTuSmM:&amp;tbnh=89&amp;tbnw=118&amp;prev=/images?q=heatwave&amp;um=1&amp;hl=zh-CN&amp;newwindow=1&amp;rlz=1T4SUNA_zh-CNCN250CN250&amp;tbs=isch:1" TargetMode="External"/><Relationship Id="rId11" Type="http://schemas.openxmlformats.org/officeDocument/2006/relationships/hyperlink" Target="http://images.google.cn/imgres?imgurl=http://pic1.nipic.com/2009-02-03/20092322153606_2.jpg&amp;imgrefurl=http://www.nipic.com/show/1/20/075e1f2e63e4e325.html&amp;usg=__hAdPMHbnWuS5KhqE8bsLogc1HXM=&amp;h=803&amp;w=1024&amp;sz=183&amp;hl=zh-CN&amp;start=8&amp;um=1&amp;itbs=1&amp;tbnid=Co6TyqmFb_FeMM:&amp;tbnh=118&amp;tbnw=150&amp;prev=/images?q=%E7%94%B5%E5%8A%9B&amp;um=1&amp;hl=zh-CN&amp;newwindow=1&amp;rlz=1T4SUNA_zh-CNCN250CN250&amp;tbs=isch:1" TargetMode="External"/><Relationship Id="rId5" Type="http://schemas.openxmlformats.org/officeDocument/2006/relationships/image" Target="../media/image22.jpeg"/><Relationship Id="rId15" Type="http://schemas.openxmlformats.org/officeDocument/2006/relationships/hyperlink" Target="http://images.google.cn/imgres?imgurl=http://pic.carnoc.com/news/070315/07031510583236.jpg&amp;imgrefurl=http://news.carnoc.com/list/82/82540.html&amp;usg=__0PLlvILCtdjKlqIT3h6BAPl1oxg=&amp;h=360&amp;w=540&amp;sz=38&amp;hl=zh-CN&amp;start=2&amp;um=1&amp;itbs=1&amp;tbnid=LAKLSouMpCCJ5M:&amp;tbnh=88&amp;tbnw=132&amp;prev=/images?q=%E8%88%AA%E7%A9%BA&amp;um=1&amp;hl=zh-CN&amp;newwindow=1&amp;rlz=1T4SUNA_zh-CNCN250CN250&amp;tbs=isch:1" TargetMode="External"/><Relationship Id="rId10" Type="http://schemas.openxmlformats.org/officeDocument/2006/relationships/image" Target="../media/image25.jpeg"/><Relationship Id="rId19" Type="http://schemas.openxmlformats.org/officeDocument/2006/relationships/image" Target="../media/image30.jpeg"/><Relationship Id="rId4" Type="http://schemas.openxmlformats.org/officeDocument/2006/relationships/hyperlink" Target="http://images.google.cn/imgres?imgurl=http://sh.eastday.com/qtmt/20081106/images/00111077.jpg&amp;imgrefurl=http://sh.eastday.com/qtmt/20081106/u1a496872.html&amp;usg=__yHeaoec81pUqlnDXbArT4LbstYk=&amp;h=322&amp;w=500&amp;sz=23&amp;hl=zh-CN&amp;start=14&amp;um=1&amp;itbs=1&amp;tbnid=o8z26dU7c9nyxM:&amp;tbnh=84&amp;tbnw=130&amp;prev=/images?q=%E5%A4%A7%E9%9B%BE+%E4%B8%8A%E6%B5%B7&amp;um=1&amp;hl=zh-CN&amp;newwindow=1&amp;rlz=1T4SUNA_zh-CNCN250CN250&amp;tbs=isch:1" TargetMode="External"/><Relationship Id="rId9" Type="http://schemas.openxmlformats.org/officeDocument/2006/relationships/hyperlink" Target="http://images.google.cn/imgres?imgurl=http://tzsyw.gov.cn/UserFiles/Image/%E5%8F%B0%E5%B7%9E%E5%86%9B%E5%88%86%E5%8C%BA%E5%AE%98%E5%85%B5%E5%8F%82%E5%8A%A0%E9%98%B2%E6%B1%9B%E5%BA%94%E6%80%A5%E6%BC%94%E7%BB%83.JPG&amp;imgrefurl=http://tzsyw.gov.cn/newsdetail.asp?id=164&amp;usg=__fhGcnrUtKo_IQ_rR7Nl7WZHlDgo=&amp;h=1605&amp;w=2100&amp;sz=1905&amp;hl=zh-CN&amp;start=1&amp;um=1&amp;itbs=1&amp;tbnid=3mMJbyRiMUjDJM:&amp;tbnh=115&amp;tbnw=150&amp;prev=/images?q=%E9%98%B2%E6%B1%9B&amp;um=1&amp;hl=zh-CN&amp;newwindow=1&amp;rlz=1T4SUNA_zh-CNCN250CN250&amp;tbs=isch:1" TargetMode="External"/><Relationship Id="rId14" Type="http://schemas.openxmlformats.org/officeDocument/2006/relationships/image" Target="../media/image27.jpeg"/><Relationship Id="rId22" Type="http://schemas.openxmlformats.org/officeDocument/2006/relationships/image" Target="../media/image32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emf"/><Relationship Id="rId3" Type="http://schemas.openxmlformats.org/officeDocument/2006/relationships/image" Target="../media/image36.png"/><Relationship Id="rId7" Type="http://schemas.openxmlformats.org/officeDocument/2006/relationships/image" Target="../media/image40.wmf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9.emf"/><Relationship Id="rId5" Type="http://schemas.openxmlformats.org/officeDocument/2006/relationships/image" Target="../media/image38.gif"/><Relationship Id="rId4" Type="http://schemas.openxmlformats.org/officeDocument/2006/relationships/image" Target="../media/image37.gif"/><Relationship Id="rId9" Type="http://schemas.openxmlformats.org/officeDocument/2006/relationships/image" Target="../media/image42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6.png"/><Relationship Id="rId5" Type="http://schemas.openxmlformats.org/officeDocument/2006/relationships/image" Target="../media/image45.png"/><Relationship Id="rId4" Type="http://schemas.openxmlformats.org/officeDocument/2006/relationships/image" Target="../media/image44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8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0.jpe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3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7" Type="http://schemas.openxmlformats.org/officeDocument/2006/relationships/image" Target="../media/image58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7.emf"/><Relationship Id="rId5" Type="http://schemas.openxmlformats.org/officeDocument/2006/relationships/image" Target="../media/image56.emf"/><Relationship Id="rId4" Type="http://schemas.openxmlformats.org/officeDocument/2006/relationships/image" Target="../media/image55.emf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gif"/><Relationship Id="rId2" Type="http://schemas.openxmlformats.org/officeDocument/2006/relationships/image" Target="../media/image59.gif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7" Type="http://schemas.openxmlformats.org/officeDocument/2006/relationships/image" Target="../media/image65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4.png"/><Relationship Id="rId5" Type="http://schemas.openxmlformats.org/officeDocument/2006/relationships/image" Target="../media/image63.emf"/><Relationship Id="rId4" Type="http://schemas.openxmlformats.org/officeDocument/2006/relationships/image" Target="../media/image62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8.png"/><Relationship Id="rId4" Type="http://schemas.openxmlformats.org/officeDocument/2006/relationships/image" Target="../media/image67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7.xml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Relationship Id="rId5" Type="http://schemas.openxmlformats.org/officeDocument/2006/relationships/oleObject" Target="../embeddings/oleObject1.bin"/><Relationship Id="rId4" Type="http://schemas.openxmlformats.org/officeDocument/2006/relationships/image" Target="../media/image70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3.png"/><Relationship Id="rId4" Type="http://schemas.openxmlformats.org/officeDocument/2006/relationships/image" Target="../media/image72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chart" Target="../charts/chart3.xml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Relationship Id="rId4" Type="http://schemas.openxmlformats.org/officeDocument/2006/relationships/chart" Target="../charts/chart4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5.emf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8.gif"/><Relationship Id="rId4" Type="http://schemas.openxmlformats.org/officeDocument/2006/relationships/image" Target="../media/image77.gif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5.png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2.xml"/><Relationship Id="rId6" Type="http://schemas.openxmlformats.org/officeDocument/2006/relationships/image" Target="../media/image7.jpeg"/><Relationship Id="rId5" Type="http://schemas.openxmlformats.org/officeDocument/2006/relationships/hyperlink" Target="http://www.muqin.com.cn/upload/forum/2006101902063362.jpg" TargetMode="External"/><Relationship Id="rId4" Type="http://schemas.openxmlformats.org/officeDocument/2006/relationships/image" Target="../media/image6.jpe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6.png"/><Relationship Id="rId3" Type="http://schemas.openxmlformats.org/officeDocument/2006/relationships/image" Target="../media/image81.jpeg"/><Relationship Id="rId7" Type="http://schemas.openxmlformats.org/officeDocument/2006/relationships/image" Target="../media/image85.jpeg"/><Relationship Id="rId2" Type="http://schemas.openxmlformats.org/officeDocument/2006/relationships/image" Target="../media/image80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4.wmf"/><Relationship Id="rId5" Type="http://schemas.openxmlformats.org/officeDocument/2006/relationships/image" Target="../media/image83.emf"/><Relationship Id="rId10" Type="http://schemas.openxmlformats.org/officeDocument/2006/relationships/image" Target="../media/image88.gif"/><Relationship Id="rId4" Type="http://schemas.openxmlformats.org/officeDocument/2006/relationships/image" Target="../media/image82.png"/><Relationship Id="rId9" Type="http://schemas.openxmlformats.org/officeDocument/2006/relationships/image" Target="../media/image87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1.jpeg"/><Relationship Id="rId5" Type="http://schemas.openxmlformats.org/officeDocument/2006/relationships/image" Target="../media/image90.jpeg"/><Relationship Id="rId4" Type="http://schemas.openxmlformats.org/officeDocument/2006/relationships/hyperlink" Target="http://society.people.com.cn/n/2015/0618/c136657-27173099-2.html" TargetMode="Externa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jpeg"/><Relationship Id="rId7" Type="http://schemas.openxmlformats.org/officeDocument/2006/relationships/image" Target="../media/image96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5.png"/><Relationship Id="rId5" Type="http://schemas.openxmlformats.org/officeDocument/2006/relationships/image" Target="../media/image94.png"/><Relationship Id="rId4" Type="http://schemas.openxmlformats.org/officeDocument/2006/relationships/image" Target="../media/image93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9.jpeg"/><Relationship Id="rId4" Type="http://schemas.openxmlformats.org/officeDocument/2006/relationships/image" Target="../media/image98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jpeg"/><Relationship Id="rId7" Type="http://schemas.openxmlformats.org/officeDocument/2006/relationships/image" Target="../media/image104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3.jpeg"/><Relationship Id="rId5" Type="http://schemas.openxmlformats.org/officeDocument/2006/relationships/image" Target="../media/image102.jpeg"/><Relationship Id="rId4" Type="http://schemas.openxmlformats.org/officeDocument/2006/relationships/image" Target="../media/image101.jpe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5.gif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6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09.emf"/><Relationship Id="rId4" Type="http://schemas.openxmlformats.org/officeDocument/2006/relationships/image" Target="../media/image108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0.emf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1.emf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2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3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7.xml"/><Relationship Id="rId6" Type="http://schemas.openxmlformats.org/officeDocument/2006/relationships/image" Target="../media/image13.jpe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5.jpeg"/><Relationship Id="rId2" Type="http://schemas.openxmlformats.org/officeDocument/2006/relationships/image" Target="../media/image11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6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8.jpeg"/><Relationship Id="rId2" Type="http://schemas.openxmlformats.org/officeDocument/2006/relationships/image" Target="../media/image11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9.jpe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1.png"/><Relationship Id="rId2" Type="http://schemas.openxmlformats.org/officeDocument/2006/relationships/image" Target="../media/image120.emf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3.png"/><Relationship Id="rId2" Type="http://schemas.openxmlformats.org/officeDocument/2006/relationships/image" Target="../media/image122.png"/><Relationship Id="rId1" Type="http://schemas.openxmlformats.org/officeDocument/2006/relationships/slideLayout" Target="../slideLayouts/slideLayout1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4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5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7.png"/><Relationship Id="rId2" Type="http://schemas.openxmlformats.org/officeDocument/2006/relationships/image" Target="../media/image126.jpe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4.png"/><Relationship Id="rId3" Type="http://schemas.openxmlformats.org/officeDocument/2006/relationships/image" Target="../media/image129.png"/><Relationship Id="rId7" Type="http://schemas.openxmlformats.org/officeDocument/2006/relationships/image" Target="../media/image133.png"/><Relationship Id="rId2" Type="http://schemas.openxmlformats.org/officeDocument/2006/relationships/image" Target="../media/image128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2.png"/><Relationship Id="rId5" Type="http://schemas.openxmlformats.org/officeDocument/2006/relationships/image" Target="../media/image131.png"/><Relationship Id="rId4" Type="http://schemas.openxmlformats.org/officeDocument/2006/relationships/image" Target="../media/image130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emf"/><Relationship Id="rId1" Type="http://schemas.openxmlformats.org/officeDocument/2006/relationships/slideLayout" Target="../slideLayouts/slideLayout42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em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emf"/><Relationship Id="rId1" Type="http://schemas.openxmlformats.org/officeDocument/2006/relationships/slideLayout" Target="../slideLayouts/slideLayout3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1.xml"/><Relationship Id="rId4" Type="http://schemas.openxmlformats.org/officeDocument/2006/relationships/image" Target="../media/image19.em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37.xml"/><Relationship Id="rId4" Type="http://schemas.openxmlformats.org/officeDocument/2006/relationships/chart" Target="../charts/char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1794" name="Picture 2" descr="http://www.mansuno.com/user/i/140218/103114N51-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solidFill>
            <a:srgbClr val="FFFFFF">
              <a:alpha val="52157"/>
            </a:srgbClr>
          </a:solidFill>
        </p:spPr>
      </p:pic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0" y="0"/>
            <a:ext cx="9144000" cy="6858000"/>
          </a:xfrm>
          <a:solidFill>
            <a:srgbClr val="FFFFFF">
              <a:alpha val="30196"/>
            </a:srgbClr>
          </a:solidFill>
        </p:spPr>
        <p:txBody>
          <a:bodyPr>
            <a:no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n-US" altLang="zh-CN" sz="3200" b="1" kern="1200" spc="50" dirty="0" smtClean="0">
                <a:ln w="11430"/>
              </a:rPr>
              <a:t/>
            </a:r>
            <a:br>
              <a:rPr lang="en-US" altLang="zh-CN" sz="3200" b="1" kern="1200" spc="50" dirty="0" smtClean="0">
                <a:ln w="11430"/>
              </a:rPr>
            </a:br>
            <a:r>
              <a:rPr lang="en-US" altLang="zh-CN" sz="3200" b="1" kern="1200" spc="50" dirty="0" smtClean="0">
                <a:ln w="11430"/>
              </a:rPr>
              <a:t/>
            </a:r>
            <a:br>
              <a:rPr lang="en-US" altLang="zh-CN" sz="3200" b="1" kern="1200" spc="50" dirty="0" smtClean="0">
                <a:ln w="11430"/>
              </a:rPr>
            </a:br>
            <a:r>
              <a:rPr lang="en-US" altLang="zh-CN" sz="3200" b="1" kern="1200" spc="50" dirty="0" smtClean="0">
                <a:ln w="11430"/>
              </a:rPr>
              <a:t>Climate Service for Mega City : </a:t>
            </a:r>
            <a:br>
              <a:rPr lang="en-US" altLang="zh-CN" sz="3200" b="1" kern="1200" spc="50" dirty="0" smtClean="0">
                <a:ln w="11430"/>
              </a:rPr>
            </a:br>
            <a:r>
              <a:rPr lang="en-US" altLang="zh-CN" sz="3200" b="1" kern="1200" spc="50" dirty="0" smtClean="0">
                <a:ln w="11430"/>
              </a:rPr>
              <a:t>A Case of Shanghai</a:t>
            </a:r>
            <a:br>
              <a:rPr lang="en-US" altLang="zh-CN" sz="3200" b="1" kern="1200" spc="50" dirty="0" smtClean="0">
                <a:ln w="11430"/>
              </a:rPr>
            </a:br>
            <a:r>
              <a:rPr lang="en-US" altLang="zh-CN" sz="3200" b="1" kern="1200" spc="50" dirty="0" smtClean="0">
                <a:ln w="11430"/>
              </a:rPr>
              <a:t/>
            </a:r>
            <a:br>
              <a:rPr lang="en-US" altLang="zh-CN" sz="3200" b="1" kern="1200" spc="50" dirty="0" smtClean="0">
                <a:ln w="11430"/>
              </a:rPr>
            </a:br>
            <a:r>
              <a:rPr lang="en-US" altLang="zh-CN" sz="3200" b="1" kern="1200" spc="50" dirty="0" smtClean="0">
                <a:ln w="11430"/>
              </a:rPr>
              <a:t/>
            </a:r>
            <a:br>
              <a:rPr lang="en-US" altLang="zh-CN" sz="3200" b="1" kern="1200" spc="50" dirty="0" smtClean="0">
                <a:ln w="11430"/>
              </a:rPr>
            </a:br>
            <a:r>
              <a:rPr lang="en-US" altLang="zh-CN" sz="2400" b="1" kern="1200" spc="50" dirty="0" smtClean="0">
                <a:ln w="11430"/>
              </a:rPr>
              <a:t>LIANG Ping, LIU </a:t>
            </a:r>
            <a:r>
              <a:rPr lang="en-US" altLang="zh-CN" sz="2400" b="1" kern="1200" spc="50" dirty="0" err="1" smtClean="0">
                <a:ln w="11430"/>
              </a:rPr>
              <a:t>Xiaochen</a:t>
            </a:r>
            <a:r>
              <a:rPr lang="en-US" altLang="zh-CN" sz="2400" b="1" kern="1200" spc="50" dirty="0" smtClean="0">
                <a:ln w="11430"/>
              </a:rPr>
              <a:t>, Sun </a:t>
            </a:r>
            <a:r>
              <a:rPr lang="en-US" altLang="zh-CN" sz="2400" b="1" kern="1200" spc="50" dirty="0" err="1" smtClean="0">
                <a:ln w="11430"/>
              </a:rPr>
              <a:t>Landong</a:t>
            </a:r>
            <a:r>
              <a:rPr lang="en-US" altLang="zh-CN" sz="2400" b="1" kern="1200" spc="50" dirty="0" smtClean="0">
                <a:ln w="11430"/>
              </a:rPr>
              <a:t/>
            </a:r>
            <a:br>
              <a:rPr lang="en-US" altLang="zh-CN" sz="2400" b="1" kern="1200" spc="50" dirty="0" smtClean="0">
                <a:ln w="11430"/>
              </a:rPr>
            </a:br>
            <a:r>
              <a:rPr lang="en-US" altLang="zh-CN" sz="2400" b="1" kern="1200" spc="50" dirty="0" smtClean="0">
                <a:ln w="11430"/>
              </a:rPr>
              <a:t>Shanghai Climate Center</a:t>
            </a:r>
            <a:r>
              <a:rPr lang="en-US" altLang="zh-CN" sz="3200" b="1" kern="1200" spc="50" dirty="0" smtClean="0">
                <a:ln w="11430"/>
              </a:rPr>
              <a:t/>
            </a:r>
            <a:br>
              <a:rPr lang="en-US" altLang="zh-CN" sz="3200" b="1" kern="1200" spc="50" dirty="0" smtClean="0">
                <a:ln w="11430"/>
              </a:rPr>
            </a:br>
            <a:r>
              <a:rPr lang="en-US" altLang="zh-CN" sz="2400" b="1" kern="1200" spc="50" dirty="0" smtClean="0">
                <a:ln w="11430"/>
              </a:rPr>
              <a:t>Shanghai Meteorological Service</a:t>
            </a:r>
            <a:br>
              <a:rPr lang="en-US" altLang="zh-CN" sz="2400" b="1" kern="1200" spc="50" dirty="0" smtClean="0">
                <a:ln w="11430"/>
              </a:rPr>
            </a:br>
            <a:r>
              <a:rPr lang="en-US" altLang="zh-CN" sz="2400" b="1" kern="1200" spc="50" dirty="0" smtClean="0">
                <a:ln w="11430"/>
              </a:rPr>
              <a:t/>
            </a:r>
            <a:br>
              <a:rPr lang="en-US" altLang="zh-CN" sz="2400" b="1" kern="1200" spc="50" dirty="0" smtClean="0">
                <a:ln w="11430"/>
              </a:rPr>
            </a:br>
            <a:r>
              <a:rPr lang="en-US" altLang="zh-CN" sz="2400" b="1" kern="1200" spc="50" dirty="0" smtClean="0">
                <a:ln w="11430"/>
              </a:rPr>
              <a:t>Shanghai, 18</a:t>
            </a:r>
            <a:r>
              <a:rPr lang="en-US" altLang="zh-CN" sz="2400" b="1" kern="1200" spc="50" baseline="30000" dirty="0" smtClean="0">
                <a:ln w="11430"/>
              </a:rPr>
              <a:t>th</a:t>
            </a:r>
            <a:r>
              <a:rPr lang="en-US" altLang="zh-CN" sz="2400" b="1" kern="1200" spc="50" dirty="0" smtClean="0">
                <a:ln w="11430"/>
              </a:rPr>
              <a:t> May 2018</a:t>
            </a:r>
            <a:endParaRPr lang="zh-CN" altLang="en-US" sz="3200" b="1" kern="1200" spc="50" dirty="0">
              <a:ln w="11430"/>
            </a:endParaRPr>
          </a:p>
        </p:txBody>
      </p:sp>
      <p:sp>
        <p:nvSpPr>
          <p:cNvPr id="5" name="矩形 4"/>
          <p:cNvSpPr/>
          <p:nvPr/>
        </p:nvSpPr>
        <p:spPr>
          <a:xfrm>
            <a:off x="3096344" y="6237312"/>
            <a:ext cx="6047656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altLang="zh-CN" sz="1600" dirty="0" smtClean="0">
                <a:solidFill>
                  <a:srgbClr val="FFC000"/>
                </a:solidFill>
                <a:latin typeface="+mj-lt"/>
              </a:rPr>
              <a:t>World Energy &amp; Meteorology Council</a:t>
            </a:r>
          </a:p>
          <a:p>
            <a:pPr algn="r"/>
            <a:r>
              <a:rPr lang="en-US" altLang="zh-CN" sz="1600" dirty="0" err="1" smtClean="0">
                <a:solidFill>
                  <a:srgbClr val="FFC000"/>
                </a:solidFill>
                <a:latin typeface="+mj-lt"/>
              </a:rPr>
              <a:t>Trainning</a:t>
            </a:r>
            <a:r>
              <a:rPr lang="en-US" altLang="zh-CN" sz="1600" dirty="0" smtClean="0">
                <a:solidFill>
                  <a:srgbClr val="FFC000"/>
                </a:solidFill>
                <a:latin typeface="+mj-lt"/>
              </a:rPr>
              <a:t> Course: </a:t>
            </a:r>
            <a:r>
              <a:rPr lang="en-US" altLang="zh-CN" sz="1600" dirty="0" err="1" smtClean="0">
                <a:solidFill>
                  <a:srgbClr val="FFC000"/>
                </a:solidFill>
                <a:latin typeface="+mj-lt"/>
              </a:rPr>
              <a:t>Buliding</a:t>
            </a:r>
            <a:r>
              <a:rPr lang="en-US" altLang="zh-CN" sz="1600" dirty="0" smtClean="0">
                <a:solidFill>
                  <a:srgbClr val="FFC000"/>
                </a:solidFill>
                <a:latin typeface="+mj-lt"/>
              </a:rPr>
              <a:t> Weather &amp; Climate Services</a:t>
            </a:r>
          </a:p>
          <a:p>
            <a:endParaRPr lang="en-US" altLang="zh-CN" sz="1600" dirty="0" smtClean="0">
              <a:solidFill>
                <a:srgbClr val="FFC000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4009001649"/>
      </p:ext>
    </p:extLst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4"/>
          <p:cNvSpPr>
            <a:spLocks noChangeArrowheads="1"/>
          </p:cNvSpPr>
          <p:nvPr/>
        </p:nvSpPr>
        <p:spPr bwMode="auto">
          <a:xfrm>
            <a:off x="642878" y="529516"/>
            <a:ext cx="8501122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prstShdw prst="shdw17" dist="17961" dir="2700000">
              <a:srgbClr val="999999">
                <a:alpha val="74997"/>
              </a:srgbClr>
            </a:prstShdw>
          </a:effectLst>
        </p:spPr>
        <p:txBody>
          <a:bodyPr wrap="square">
            <a:spAutoFit/>
          </a:bodyPr>
          <a:lstStyle/>
          <a:p>
            <a:pPr algn="ctr" eaLnBrk="0" hangingPunct="0">
              <a:spcBef>
                <a:spcPct val="20000"/>
              </a:spcBef>
            </a:pPr>
            <a:r>
              <a:rPr lang="en-US" altLang="zh-CN" sz="2400" b="1" kern="0" dirty="0" smtClean="0">
                <a:ln w="11430"/>
                <a:latin typeface="Arial" pitchFamily="34" charset="0"/>
                <a:ea typeface="Arial Unicode MS" pitchFamily="34" charset="-122"/>
                <a:cs typeface="Arial" pitchFamily="34" charset="0"/>
              </a:rPr>
              <a:t>Requirements for climate service</a:t>
            </a:r>
            <a:endParaRPr lang="en-US" altLang="zh-CN" sz="2400" b="1" kern="0" dirty="0">
              <a:ln w="11430"/>
              <a:latin typeface="Arial" pitchFamily="34" charset="0"/>
              <a:ea typeface="Arial Unicode MS" pitchFamily="34" charset="-122"/>
              <a:cs typeface="Arial" pitchFamily="34" charset="0"/>
            </a:endParaRPr>
          </a:p>
        </p:txBody>
      </p:sp>
      <p:grpSp>
        <p:nvGrpSpPr>
          <p:cNvPr id="2" name="组合 40"/>
          <p:cNvGrpSpPr/>
          <p:nvPr/>
        </p:nvGrpSpPr>
        <p:grpSpPr>
          <a:xfrm>
            <a:off x="1714480" y="1357298"/>
            <a:ext cx="1620000" cy="1260000"/>
            <a:chOff x="1214414" y="1555749"/>
            <a:chExt cx="1620000" cy="1260000"/>
          </a:xfrm>
        </p:grpSpPr>
        <p:pic>
          <p:nvPicPr>
            <p:cNvPr id="6" name="Picture 43" descr="oZ8Nfhy6b2TePM"/>
            <p:cNvPicPr preferRelativeResize="0">
              <a:picLocks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1214414" y="1555749"/>
              <a:ext cx="1620000" cy="1260000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sp>
          <p:nvSpPr>
            <p:cNvPr id="7" name="Text Box 44"/>
            <p:cNvSpPr txBox="1">
              <a:spLocks noChangeArrowheads="1"/>
            </p:cNvSpPr>
            <p:nvPr/>
          </p:nvSpPr>
          <p:spPr bwMode="auto">
            <a:xfrm>
              <a:off x="1357290" y="1698625"/>
              <a:ext cx="1223962" cy="36036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algn="ctr">
                <a:spcBef>
                  <a:spcPct val="50000"/>
                </a:spcBef>
              </a:pPr>
              <a:r>
                <a:rPr lang="en-US" altLang="zh-CN" sz="1400" b="1" dirty="0">
                  <a:latin typeface="Arial" pitchFamily="34" charset="0"/>
                  <a:cs typeface="Arial" pitchFamily="34" charset="0"/>
                </a:rPr>
                <a:t>Typhoon</a:t>
              </a:r>
            </a:p>
          </p:txBody>
        </p:sp>
      </p:grpSp>
      <p:sp>
        <p:nvSpPr>
          <p:cNvPr id="8" name="Rectangle 55"/>
          <p:cNvSpPr>
            <a:spLocks noChangeArrowheads="1"/>
          </p:cNvSpPr>
          <p:nvPr/>
        </p:nvSpPr>
        <p:spPr bwMode="auto">
          <a:xfrm>
            <a:off x="3357554" y="3500438"/>
            <a:ext cx="2500330" cy="1000132"/>
          </a:xfrm>
          <a:prstGeom prst="rect">
            <a:avLst/>
          </a:prstGeom>
          <a:solidFill>
            <a:srgbClr val="CCFFFF"/>
          </a:solidFill>
          <a:ln w="9525">
            <a:miter lim="800000"/>
            <a:headEnd/>
            <a:tailEnd/>
          </a:ln>
          <a:scene3d>
            <a:camera prst="legacyObliqueTopRight"/>
            <a:lightRig rig="legacyFlat3" dir="b"/>
          </a:scene3d>
          <a:sp3d extrusionH="430200" prstMaterial="legacyMatte">
            <a:bevelT w="13500" h="13500" prst="angle"/>
            <a:bevelB w="13500" h="13500" prst="angle"/>
            <a:extrusionClr>
              <a:srgbClr val="CCFFFF"/>
            </a:extrusionClr>
          </a:sp3d>
        </p:spPr>
        <p:txBody>
          <a:bodyPr wrap="none" anchor="ctr">
            <a:flatTx/>
          </a:bodyPr>
          <a:lstStyle/>
          <a:p>
            <a:pPr algn="ctr"/>
            <a:r>
              <a:rPr lang="en-US" altLang="zh-CN" b="1" dirty="0">
                <a:solidFill>
                  <a:srgbClr val="800000"/>
                </a:solidFill>
                <a:latin typeface="Arial" pitchFamily="34" charset="0"/>
                <a:ea typeface="Arial Unicode MS" pitchFamily="34" charset="-122"/>
                <a:cs typeface="Arial" pitchFamily="34" charset="0"/>
              </a:rPr>
              <a:t>High-impact </a:t>
            </a:r>
          </a:p>
          <a:p>
            <a:pPr algn="ctr"/>
            <a:r>
              <a:rPr lang="en-US" altLang="zh-CN" b="1" dirty="0">
                <a:solidFill>
                  <a:srgbClr val="800000"/>
                </a:solidFill>
                <a:latin typeface="Arial" pitchFamily="34" charset="0"/>
                <a:ea typeface="Arial Unicode MS" pitchFamily="34" charset="-122"/>
                <a:cs typeface="Arial" pitchFamily="34" charset="0"/>
              </a:rPr>
              <a:t>climate events</a:t>
            </a:r>
          </a:p>
          <a:p>
            <a:pPr algn="ctr"/>
            <a:r>
              <a:rPr lang="en-US" altLang="zh-CN" b="1" dirty="0">
                <a:solidFill>
                  <a:srgbClr val="800000"/>
                </a:solidFill>
                <a:latin typeface="Arial" pitchFamily="34" charset="0"/>
                <a:ea typeface="Arial Unicode MS" pitchFamily="34" charset="-122"/>
                <a:cs typeface="Arial" pitchFamily="34" charset="0"/>
              </a:rPr>
              <a:t> and </a:t>
            </a:r>
            <a:r>
              <a:rPr lang="en-US" altLang="zh-CN" b="1" dirty="0" smtClean="0">
                <a:solidFill>
                  <a:srgbClr val="800000"/>
                </a:solidFill>
                <a:latin typeface="Arial" pitchFamily="34" charset="0"/>
                <a:ea typeface="Arial Unicode MS" pitchFamily="34" charset="-122"/>
                <a:cs typeface="Arial" pitchFamily="34" charset="0"/>
              </a:rPr>
              <a:t>urban  </a:t>
            </a:r>
            <a:r>
              <a:rPr lang="en-US" altLang="zh-CN" b="1" dirty="0">
                <a:solidFill>
                  <a:srgbClr val="800000"/>
                </a:solidFill>
                <a:latin typeface="Arial" pitchFamily="34" charset="0"/>
                <a:ea typeface="Arial Unicode MS" pitchFamily="34" charset="-122"/>
                <a:cs typeface="Arial" pitchFamily="34" charset="0"/>
              </a:rPr>
              <a:t>sectors</a:t>
            </a:r>
          </a:p>
        </p:txBody>
      </p:sp>
      <p:grpSp>
        <p:nvGrpSpPr>
          <p:cNvPr id="3" name="组合 37"/>
          <p:cNvGrpSpPr/>
          <p:nvPr/>
        </p:nvGrpSpPr>
        <p:grpSpPr>
          <a:xfrm>
            <a:off x="857224" y="4410938"/>
            <a:ext cx="1868521" cy="1260000"/>
            <a:chOff x="1357290" y="5143512"/>
            <a:chExt cx="1868521" cy="1260000"/>
          </a:xfrm>
        </p:grpSpPr>
        <p:pic>
          <p:nvPicPr>
            <p:cNvPr id="10" name="Picture 47">
              <a:hlinkClick r:id="rId4"/>
            </p:cNvPr>
            <p:cNvPicPr preferRelativeResize="0">
              <a:picLocks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1500166" y="5143512"/>
              <a:ext cx="1620000" cy="1260000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sp>
          <p:nvSpPr>
            <p:cNvPr id="11" name="Text Box 42"/>
            <p:cNvSpPr txBox="1">
              <a:spLocks noChangeArrowheads="1"/>
            </p:cNvSpPr>
            <p:nvPr/>
          </p:nvSpPr>
          <p:spPr bwMode="auto">
            <a:xfrm>
              <a:off x="1357290" y="5214950"/>
              <a:ext cx="1868521" cy="3937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algn="ctr">
                <a:spcBef>
                  <a:spcPct val="50000"/>
                </a:spcBef>
              </a:pPr>
              <a:r>
                <a:rPr lang="en-US" altLang="zh-CN" sz="1400" b="1" dirty="0">
                  <a:latin typeface="Arial" pitchFamily="34" charset="0"/>
                  <a:cs typeface="Arial" pitchFamily="34" charset="0"/>
                </a:rPr>
                <a:t>Heavy </a:t>
              </a:r>
              <a:r>
                <a:rPr lang="en-US" altLang="zh-CN" sz="1400" b="1" dirty="0" smtClean="0">
                  <a:latin typeface="Arial" pitchFamily="34" charset="0"/>
                  <a:cs typeface="Arial" pitchFamily="34" charset="0"/>
                </a:rPr>
                <a:t>fog</a:t>
              </a:r>
            </a:p>
          </p:txBody>
        </p:sp>
      </p:grpSp>
      <p:grpSp>
        <p:nvGrpSpPr>
          <p:cNvPr id="5" name="组合 38"/>
          <p:cNvGrpSpPr/>
          <p:nvPr/>
        </p:nvGrpSpPr>
        <p:grpSpPr>
          <a:xfrm>
            <a:off x="428596" y="3267930"/>
            <a:ext cx="1620000" cy="1260000"/>
            <a:chOff x="1000100" y="3929066"/>
            <a:chExt cx="1620000" cy="1260000"/>
          </a:xfrm>
        </p:grpSpPr>
        <p:pic>
          <p:nvPicPr>
            <p:cNvPr id="13" name="Picture 46">
              <a:hlinkClick r:id="rId6"/>
            </p:cNvPr>
            <p:cNvPicPr preferRelativeResize="0">
              <a:picLocks noChangeArrowheads="1"/>
            </p:cNvPicPr>
            <p:nvPr/>
          </p:nvPicPr>
          <p:blipFill>
            <a:blip r:embed="rId7" cstate="print"/>
            <a:srcRect/>
            <a:stretch>
              <a:fillRect/>
            </a:stretch>
          </p:blipFill>
          <p:spPr bwMode="auto">
            <a:xfrm>
              <a:off x="1000100" y="3929066"/>
              <a:ext cx="1620000" cy="1260000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sp>
          <p:nvSpPr>
            <p:cNvPr id="14" name="Text Box 41"/>
            <p:cNvSpPr txBox="1">
              <a:spLocks noChangeArrowheads="1"/>
            </p:cNvSpPr>
            <p:nvPr/>
          </p:nvSpPr>
          <p:spPr bwMode="auto">
            <a:xfrm>
              <a:off x="1000100" y="4221163"/>
              <a:ext cx="1603357" cy="64928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algn="ctr">
                <a:spcBef>
                  <a:spcPct val="50000"/>
                </a:spcBef>
              </a:pPr>
              <a:r>
                <a:rPr lang="en-US" altLang="zh-CN" sz="1400" b="1" dirty="0">
                  <a:latin typeface="Arial" pitchFamily="34" charset="0"/>
                  <a:cs typeface="Arial" pitchFamily="34" charset="0"/>
                </a:rPr>
                <a:t>Heat wave</a:t>
              </a:r>
            </a:p>
          </p:txBody>
        </p:sp>
      </p:grpSp>
      <p:grpSp>
        <p:nvGrpSpPr>
          <p:cNvPr id="9" name="组合 39"/>
          <p:cNvGrpSpPr/>
          <p:nvPr/>
        </p:nvGrpSpPr>
        <p:grpSpPr>
          <a:xfrm>
            <a:off x="428596" y="2053484"/>
            <a:ext cx="1834314" cy="1260000"/>
            <a:chOff x="1000100" y="2512276"/>
            <a:chExt cx="1834314" cy="1260000"/>
          </a:xfrm>
        </p:grpSpPr>
        <p:pic>
          <p:nvPicPr>
            <p:cNvPr id="16" name="Picture 45" descr="kJa5oRWkXwhimM"/>
            <p:cNvPicPr preferRelativeResize="0">
              <a:picLocks noChangeArrowheads="1"/>
            </p:cNvPicPr>
            <p:nvPr/>
          </p:nvPicPr>
          <p:blipFill>
            <a:blip r:embed="rId8" cstate="print"/>
            <a:srcRect/>
            <a:stretch>
              <a:fillRect/>
            </a:stretch>
          </p:blipFill>
          <p:spPr bwMode="auto">
            <a:xfrm>
              <a:off x="1214414" y="2512276"/>
              <a:ext cx="1620000" cy="1260000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sp>
          <p:nvSpPr>
            <p:cNvPr id="17" name="Text Box 40"/>
            <p:cNvSpPr txBox="1">
              <a:spLocks noChangeArrowheads="1"/>
            </p:cNvSpPr>
            <p:nvPr/>
          </p:nvSpPr>
          <p:spPr bwMode="auto">
            <a:xfrm>
              <a:off x="1000100" y="2714620"/>
              <a:ext cx="1524000" cy="57626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algn="ctr">
                <a:spcBef>
                  <a:spcPct val="50000"/>
                </a:spcBef>
              </a:pPr>
              <a:r>
                <a:rPr lang="en-US" altLang="zh-CN" sz="1400" b="1" dirty="0">
                  <a:solidFill>
                    <a:schemeClr val="bg1"/>
                  </a:solidFill>
                  <a:latin typeface="Arial" pitchFamily="34" charset="0"/>
                  <a:cs typeface="Arial" pitchFamily="34" charset="0"/>
                </a:rPr>
                <a:t>Severe Convective </a:t>
              </a:r>
              <a:r>
                <a:rPr lang="en-US" altLang="zh-CN" sz="1400" b="1" dirty="0" smtClean="0">
                  <a:solidFill>
                    <a:schemeClr val="bg1"/>
                  </a:solidFill>
                  <a:latin typeface="Arial" pitchFamily="34" charset="0"/>
                  <a:cs typeface="Arial" pitchFamily="34" charset="0"/>
                </a:rPr>
                <a:t>Weather</a:t>
              </a:r>
              <a:endParaRPr lang="en-US" altLang="zh-CN" sz="14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endParaRPr>
            </a:p>
          </p:txBody>
        </p:sp>
      </p:grpSp>
      <p:grpSp>
        <p:nvGrpSpPr>
          <p:cNvPr id="12" name="组合 41"/>
          <p:cNvGrpSpPr/>
          <p:nvPr/>
        </p:nvGrpSpPr>
        <p:grpSpPr>
          <a:xfrm>
            <a:off x="5286380" y="1428736"/>
            <a:ext cx="1943100" cy="1260000"/>
            <a:chOff x="4340241" y="1108517"/>
            <a:chExt cx="1943100" cy="1260000"/>
          </a:xfrm>
        </p:grpSpPr>
        <p:pic>
          <p:nvPicPr>
            <p:cNvPr id="19" name="Picture 48">
              <a:hlinkClick r:id="rId9"/>
            </p:cNvPr>
            <p:cNvPicPr preferRelativeResize="0">
              <a:picLocks noChangeArrowheads="1"/>
            </p:cNvPicPr>
            <p:nvPr/>
          </p:nvPicPr>
          <p:blipFill>
            <a:blip r:embed="rId10" cstate="print"/>
            <a:srcRect/>
            <a:stretch>
              <a:fillRect/>
            </a:stretch>
          </p:blipFill>
          <p:spPr bwMode="auto">
            <a:xfrm>
              <a:off x="4497391" y="1108517"/>
              <a:ext cx="1620000" cy="1260000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sp>
          <p:nvSpPr>
            <p:cNvPr id="20" name="Text Box 33"/>
            <p:cNvSpPr txBox="1">
              <a:spLocks noChangeArrowheads="1"/>
            </p:cNvSpPr>
            <p:nvPr/>
          </p:nvSpPr>
          <p:spPr bwMode="auto">
            <a:xfrm>
              <a:off x="4340241" y="1211692"/>
              <a:ext cx="1943100" cy="36036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algn="ctr">
                <a:spcBef>
                  <a:spcPct val="50000"/>
                </a:spcBef>
              </a:pPr>
              <a:r>
                <a:rPr lang="en-US" altLang="zh-CN" sz="1400" b="1" dirty="0">
                  <a:solidFill>
                    <a:srgbClr val="FF0000"/>
                  </a:solidFill>
                  <a:latin typeface="Arial" pitchFamily="34" charset="0"/>
                  <a:ea typeface="MS PGothic" pitchFamily="34" charset="-128"/>
                  <a:cs typeface="Arial" pitchFamily="34" charset="0"/>
                </a:rPr>
                <a:t>Flood Control</a:t>
              </a:r>
            </a:p>
          </p:txBody>
        </p:sp>
      </p:grpSp>
      <p:grpSp>
        <p:nvGrpSpPr>
          <p:cNvPr id="15" name="组合 42"/>
          <p:cNvGrpSpPr/>
          <p:nvPr/>
        </p:nvGrpSpPr>
        <p:grpSpPr>
          <a:xfrm>
            <a:off x="4714876" y="5429264"/>
            <a:ext cx="1928098" cy="1260000"/>
            <a:chOff x="4342520" y="4974776"/>
            <a:chExt cx="1928098" cy="1260000"/>
          </a:xfrm>
        </p:grpSpPr>
        <p:pic>
          <p:nvPicPr>
            <p:cNvPr id="22" name="Picture 54">
              <a:hlinkClick r:id="rId11"/>
            </p:cNvPr>
            <p:cNvPicPr preferRelativeResize="0">
              <a:picLocks noChangeArrowheads="1"/>
            </p:cNvPicPr>
            <p:nvPr/>
          </p:nvPicPr>
          <p:blipFill>
            <a:blip r:embed="rId12" cstate="print"/>
            <a:srcRect/>
            <a:stretch>
              <a:fillRect/>
            </a:stretch>
          </p:blipFill>
          <p:spPr bwMode="auto">
            <a:xfrm>
              <a:off x="4556834" y="4974776"/>
              <a:ext cx="1620000" cy="1260000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sp>
          <p:nvSpPr>
            <p:cNvPr id="23" name="Text Box 39"/>
            <p:cNvSpPr txBox="1">
              <a:spLocks noChangeArrowheads="1"/>
            </p:cNvSpPr>
            <p:nvPr/>
          </p:nvSpPr>
          <p:spPr bwMode="auto">
            <a:xfrm>
              <a:off x="4342520" y="5832032"/>
              <a:ext cx="1928098" cy="36036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algn="ctr">
                <a:spcBef>
                  <a:spcPct val="50000"/>
                </a:spcBef>
              </a:pPr>
              <a:r>
                <a:rPr lang="en-US" altLang="zh-CN" sz="1400" b="1" dirty="0">
                  <a:solidFill>
                    <a:srgbClr val="FF0000"/>
                  </a:solidFill>
                  <a:latin typeface="Arial" pitchFamily="34" charset="0"/>
                  <a:ea typeface="MS PGothic" pitchFamily="34" charset="-128"/>
                  <a:cs typeface="Arial" pitchFamily="34" charset="0"/>
                </a:rPr>
                <a:t>Power Supply</a:t>
              </a:r>
            </a:p>
          </p:txBody>
        </p:sp>
      </p:grpSp>
      <p:grpSp>
        <p:nvGrpSpPr>
          <p:cNvPr id="18" name="组合 46"/>
          <p:cNvGrpSpPr/>
          <p:nvPr/>
        </p:nvGrpSpPr>
        <p:grpSpPr>
          <a:xfrm>
            <a:off x="6357950" y="5143512"/>
            <a:ext cx="1728788" cy="1260000"/>
            <a:chOff x="6167438" y="5469421"/>
            <a:chExt cx="1728788" cy="1260000"/>
          </a:xfrm>
        </p:grpSpPr>
        <p:pic>
          <p:nvPicPr>
            <p:cNvPr id="25" name="Picture 53">
              <a:hlinkClick r:id="rId13"/>
            </p:cNvPr>
            <p:cNvPicPr preferRelativeResize="0">
              <a:picLocks noChangeArrowheads="1"/>
            </p:cNvPicPr>
            <p:nvPr/>
          </p:nvPicPr>
          <p:blipFill>
            <a:blip r:embed="rId14" cstate="print"/>
            <a:srcRect/>
            <a:stretch>
              <a:fillRect/>
            </a:stretch>
          </p:blipFill>
          <p:spPr bwMode="auto">
            <a:xfrm>
              <a:off x="6167438" y="5469421"/>
              <a:ext cx="1620000" cy="1260000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sp>
          <p:nvSpPr>
            <p:cNvPr id="26" name="Text Box 38"/>
            <p:cNvSpPr txBox="1">
              <a:spLocks noChangeArrowheads="1"/>
            </p:cNvSpPr>
            <p:nvPr/>
          </p:nvSpPr>
          <p:spPr bwMode="auto">
            <a:xfrm>
              <a:off x="6238876" y="6326677"/>
              <a:ext cx="1657350" cy="36036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algn="ctr">
                <a:spcBef>
                  <a:spcPct val="50000"/>
                </a:spcBef>
              </a:pPr>
              <a:r>
                <a:rPr lang="en-US" altLang="zh-CN" sz="1400" b="1" dirty="0">
                  <a:solidFill>
                    <a:srgbClr val="FF0000"/>
                  </a:solidFill>
                  <a:latin typeface="Arial" pitchFamily="34" charset="0"/>
                  <a:ea typeface="MS PGothic" pitchFamily="34" charset="-128"/>
                  <a:cs typeface="Arial" pitchFamily="34" charset="0"/>
                </a:rPr>
                <a:t>Navigation</a:t>
              </a:r>
            </a:p>
          </p:txBody>
        </p:sp>
      </p:grpSp>
      <p:grpSp>
        <p:nvGrpSpPr>
          <p:cNvPr id="21" name="组合 49"/>
          <p:cNvGrpSpPr/>
          <p:nvPr/>
        </p:nvGrpSpPr>
        <p:grpSpPr>
          <a:xfrm>
            <a:off x="7238248" y="4482376"/>
            <a:ext cx="1631135" cy="1260000"/>
            <a:chOff x="6659562" y="4579938"/>
            <a:chExt cx="1631135" cy="1260000"/>
          </a:xfrm>
        </p:grpSpPr>
        <p:pic>
          <p:nvPicPr>
            <p:cNvPr id="28" name="Picture 52">
              <a:hlinkClick r:id="rId15"/>
            </p:cNvPr>
            <p:cNvPicPr preferRelativeResize="0">
              <a:picLocks noChangeArrowheads="1"/>
            </p:cNvPicPr>
            <p:nvPr/>
          </p:nvPicPr>
          <p:blipFill>
            <a:blip r:embed="rId16" cstate="print"/>
            <a:srcRect/>
            <a:stretch>
              <a:fillRect/>
            </a:stretch>
          </p:blipFill>
          <p:spPr bwMode="auto">
            <a:xfrm>
              <a:off x="6659562" y="4579938"/>
              <a:ext cx="1620000" cy="12600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29" name="Text Box 37"/>
            <p:cNvSpPr txBox="1">
              <a:spLocks noChangeArrowheads="1"/>
            </p:cNvSpPr>
            <p:nvPr/>
          </p:nvSpPr>
          <p:spPr bwMode="auto">
            <a:xfrm>
              <a:off x="6850834" y="5365756"/>
              <a:ext cx="1439863" cy="36036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algn="ctr">
                <a:spcBef>
                  <a:spcPct val="50000"/>
                </a:spcBef>
              </a:pPr>
              <a:r>
                <a:rPr lang="en-US" altLang="zh-CN" sz="1400" b="1" dirty="0">
                  <a:solidFill>
                    <a:srgbClr val="FF0000"/>
                  </a:solidFill>
                  <a:latin typeface="Arial" pitchFamily="34" charset="0"/>
                  <a:ea typeface="MS PGothic" pitchFamily="34" charset="-128"/>
                  <a:cs typeface="Arial" pitchFamily="34" charset="0"/>
                </a:rPr>
                <a:t>Aviation</a:t>
              </a:r>
            </a:p>
          </p:txBody>
        </p:sp>
      </p:grpSp>
      <p:grpSp>
        <p:nvGrpSpPr>
          <p:cNvPr id="24" name="组合 50"/>
          <p:cNvGrpSpPr/>
          <p:nvPr/>
        </p:nvGrpSpPr>
        <p:grpSpPr>
          <a:xfrm>
            <a:off x="6561161" y="1864300"/>
            <a:ext cx="1725615" cy="1331438"/>
            <a:chOff x="6643702" y="2357430"/>
            <a:chExt cx="1725615" cy="1331438"/>
          </a:xfrm>
        </p:grpSpPr>
        <p:pic>
          <p:nvPicPr>
            <p:cNvPr id="31" name="Picture 50">
              <a:hlinkClick r:id="rId17"/>
            </p:cNvPr>
            <p:cNvPicPr preferRelativeResize="0">
              <a:picLocks noChangeArrowheads="1"/>
            </p:cNvPicPr>
            <p:nvPr/>
          </p:nvPicPr>
          <p:blipFill>
            <a:blip r:embed="rId18" cstate="print"/>
            <a:srcRect/>
            <a:stretch>
              <a:fillRect/>
            </a:stretch>
          </p:blipFill>
          <p:spPr bwMode="auto">
            <a:xfrm>
              <a:off x="6643702" y="2428868"/>
              <a:ext cx="1620000" cy="12600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32" name="Text Box 35"/>
            <p:cNvSpPr txBox="1">
              <a:spLocks noChangeArrowheads="1"/>
            </p:cNvSpPr>
            <p:nvPr/>
          </p:nvSpPr>
          <p:spPr bwMode="auto">
            <a:xfrm>
              <a:off x="6786578" y="2357430"/>
              <a:ext cx="1582739" cy="36036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algn="ctr">
                <a:spcBef>
                  <a:spcPct val="50000"/>
                </a:spcBef>
              </a:pPr>
              <a:r>
                <a:rPr lang="en-US" altLang="zh-CN" sz="1400" b="1" dirty="0">
                  <a:solidFill>
                    <a:srgbClr val="FF0000"/>
                  </a:solidFill>
                  <a:latin typeface="Arial" pitchFamily="34" charset="0"/>
                  <a:ea typeface="MS PGothic" pitchFamily="34" charset="-128"/>
                  <a:cs typeface="Arial" pitchFamily="34" charset="0"/>
                </a:rPr>
                <a:t>Public Health</a:t>
              </a:r>
            </a:p>
          </p:txBody>
        </p:sp>
      </p:grpSp>
      <p:grpSp>
        <p:nvGrpSpPr>
          <p:cNvPr id="27" name="组合 48"/>
          <p:cNvGrpSpPr/>
          <p:nvPr/>
        </p:nvGrpSpPr>
        <p:grpSpPr>
          <a:xfrm>
            <a:off x="7000892" y="2699156"/>
            <a:ext cx="1620000" cy="1260000"/>
            <a:chOff x="6715140" y="3357562"/>
            <a:chExt cx="1620000" cy="1332000"/>
          </a:xfrm>
        </p:grpSpPr>
        <p:pic>
          <p:nvPicPr>
            <p:cNvPr id="34" name="Picture 4" descr="DSC05827"/>
            <p:cNvPicPr preferRelativeResize="0">
              <a:picLocks noChangeArrowheads="1"/>
            </p:cNvPicPr>
            <p:nvPr/>
          </p:nvPicPr>
          <p:blipFill>
            <a:blip r:embed="rId19" cstate="print"/>
            <a:srcRect/>
            <a:stretch>
              <a:fillRect/>
            </a:stretch>
          </p:blipFill>
          <p:spPr bwMode="auto">
            <a:xfrm>
              <a:off x="6715140" y="3357562"/>
              <a:ext cx="1620000" cy="1332000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sp>
          <p:nvSpPr>
            <p:cNvPr id="35" name="Text Box 36"/>
            <p:cNvSpPr txBox="1">
              <a:spLocks noChangeArrowheads="1"/>
            </p:cNvSpPr>
            <p:nvPr/>
          </p:nvSpPr>
          <p:spPr bwMode="auto">
            <a:xfrm>
              <a:off x="6775476" y="3433082"/>
              <a:ext cx="1439862" cy="36036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algn="r">
                <a:spcBef>
                  <a:spcPct val="50000"/>
                </a:spcBef>
              </a:pPr>
              <a:r>
                <a:rPr lang="en-US" altLang="zh-CN" sz="1400" b="1" dirty="0">
                  <a:solidFill>
                    <a:srgbClr val="FF0000"/>
                  </a:solidFill>
                  <a:latin typeface="Arial" pitchFamily="34" charset="0"/>
                  <a:ea typeface="MS PGothic" pitchFamily="34" charset="-128"/>
                  <a:cs typeface="Arial" pitchFamily="34" charset="0"/>
                </a:rPr>
                <a:t>Agriculture</a:t>
              </a:r>
            </a:p>
          </p:txBody>
        </p:sp>
      </p:grpSp>
      <p:grpSp>
        <p:nvGrpSpPr>
          <p:cNvPr id="30" name="组合 47"/>
          <p:cNvGrpSpPr/>
          <p:nvPr/>
        </p:nvGrpSpPr>
        <p:grpSpPr>
          <a:xfrm>
            <a:off x="7215206" y="3553682"/>
            <a:ext cx="1714512" cy="1263172"/>
            <a:chOff x="6084886" y="1912940"/>
            <a:chExt cx="1714512" cy="1263172"/>
          </a:xfrm>
        </p:grpSpPr>
        <p:pic>
          <p:nvPicPr>
            <p:cNvPr id="37" name="Picture 49">
              <a:hlinkClick r:id="rId20"/>
            </p:cNvPr>
            <p:cNvPicPr preferRelativeResize="0">
              <a:picLocks noChangeArrowheads="1"/>
            </p:cNvPicPr>
            <p:nvPr/>
          </p:nvPicPr>
          <p:blipFill>
            <a:blip r:embed="rId21" cstate="print"/>
            <a:srcRect/>
            <a:stretch>
              <a:fillRect/>
            </a:stretch>
          </p:blipFill>
          <p:spPr bwMode="auto">
            <a:xfrm>
              <a:off x="6156324" y="1916112"/>
              <a:ext cx="1620000" cy="1260000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sp>
          <p:nvSpPr>
            <p:cNvPr id="38" name="Text Box 34"/>
            <p:cNvSpPr txBox="1">
              <a:spLocks noChangeArrowheads="1"/>
            </p:cNvSpPr>
            <p:nvPr/>
          </p:nvSpPr>
          <p:spPr bwMode="auto">
            <a:xfrm>
              <a:off x="6084886" y="1912940"/>
              <a:ext cx="1714512" cy="36036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algn="ctr">
                <a:spcBef>
                  <a:spcPct val="50000"/>
                </a:spcBef>
              </a:pPr>
              <a:r>
                <a:rPr lang="en-US" altLang="zh-CN" sz="1400" b="1" dirty="0" smtClean="0">
                  <a:solidFill>
                    <a:srgbClr val="FF0000"/>
                  </a:solidFill>
                  <a:latin typeface="Arial" pitchFamily="34" charset="0"/>
                  <a:ea typeface="MS PGothic" pitchFamily="34" charset="-128"/>
                  <a:cs typeface="Arial" pitchFamily="34" charset="0"/>
                </a:rPr>
                <a:t>Transportation </a:t>
              </a:r>
              <a:endParaRPr lang="en-US" altLang="zh-CN" sz="1400" b="1" dirty="0">
                <a:solidFill>
                  <a:srgbClr val="FF0000"/>
                </a:solidFill>
                <a:latin typeface="Arial" pitchFamily="34" charset="0"/>
                <a:ea typeface="MS PGothic" pitchFamily="34" charset="-128"/>
                <a:cs typeface="Arial" pitchFamily="34" charset="0"/>
              </a:endParaRPr>
            </a:p>
          </p:txBody>
        </p:sp>
      </p:grp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22" cstate="print"/>
          <a:srcRect/>
          <a:stretch>
            <a:fillRect/>
          </a:stretch>
        </p:blipFill>
        <p:spPr bwMode="auto">
          <a:xfrm>
            <a:off x="1714480" y="5429264"/>
            <a:ext cx="1787381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2" name="Text Box 42"/>
          <p:cNvSpPr txBox="1">
            <a:spLocks noChangeArrowheads="1"/>
          </p:cNvSpPr>
          <p:nvPr/>
        </p:nvSpPr>
        <p:spPr bwMode="auto">
          <a:xfrm>
            <a:off x="1785918" y="6286520"/>
            <a:ext cx="1868521" cy="393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>
              <a:spcBef>
                <a:spcPct val="50000"/>
              </a:spcBef>
            </a:pPr>
            <a:r>
              <a:rPr lang="en-US" altLang="zh-CN" sz="14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Strong Wind</a:t>
            </a:r>
          </a:p>
        </p:txBody>
      </p:sp>
    </p:spTree>
    <p:extLst>
      <p:ext uri="{BB962C8B-B14F-4D97-AF65-F5344CB8AC3E}">
        <p14:creationId xmlns:p14="http://schemas.microsoft.com/office/powerpoint/2010/main" xmlns="" val="110235576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4"/>
          <p:cNvSpPr txBox="1">
            <a:spLocks noChangeArrowheads="1"/>
          </p:cNvSpPr>
          <p:nvPr/>
        </p:nvSpPr>
        <p:spPr>
          <a:xfrm>
            <a:off x="611560" y="692696"/>
            <a:ext cx="7920880" cy="3456384"/>
          </a:xfrm>
          <a:prstGeom prst="rect">
            <a:avLst/>
          </a:prstGeom>
          <a:noFill/>
        </p:spPr>
        <p:txBody>
          <a:bodyPr/>
          <a:lstStyle>
            <a:lvl1pPr marL="342900" indent="-342900" algn="l" rtl="0" eaLnBrk="0" fontAlgn="base" latinLnBrk="1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rgbClr val="333333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latinLnBrk="1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rgbClr val="333333"/>
                </a:solidFill>
                <a:latin typeface="+mn-lt"/>
                <a:ea typeface="+mn-ea"/>
              </a:defRPr>
            </a:lvl2pPr>
            <a:lvl3pPr marL="1143000" indent="-228600" algn="l" rtl="0" eaLnBrk="0" fontAlgn="base" latinLnBrk="1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rgbClr val="333333"/>
                </a:solidFill>
                <a:latin typeface="+mn-lt"/>
                <a:ea typeface="+mn-ea"/>
              </a:defRPr>
            </a:lvl3pPr>
            <a:lvl4pPr marL="1600200" indent="-228600" algn="l" rtl="0" eaLnBrk="0" fontAlgn="base" latinLnBrk="1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rgbClr val="333333"/>
                </a:solidFill>
                <a:latin typeface="+mn-lt"/>
                <a:ea typeface="+mn-ea"/>
              </a:defRPr>
            </a:lvl4pPr>
            <a:lvl5pPr marL="2057400" indent="-228600" algn="l" rtl="0" eaLnBrk="0" fontAlgn="base" latinLnBrk="1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333333"/>
                </a:solidFill>
                <a:latin typeface="+mn-lt"/>
                <a:ea typeface="+mn-ea"/>
              </a:defRPr>
            </a:lvl5pPr>
            <a:lvl6pPr marL="2514600" indent="-228600" algn="l" rtl="0" eaLnBrk="0" fontAlgn="base" latinLnBrk="1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333333"/>
                </a:solidFill>
                <a:latin typeface="+mn-lt"/>
                <a:ea typeface="+mn-ea"/>
              </a:defRPr>
            </a:lvl6pPr>
            <a:lvl7pPr marL="2971800" indent="-228600" algn="l" rtl="0" eaLnBrk="0" fontAlgn="base" latinLnBrk="1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333333"/>
                </a:solidFill>
                <a:latin typeface="+mn-lt"/>
                <a:ea typeface="+mn-ea"/>
              </a:defRPr>
            </a:lvl7pPr>
            <a:lvl8pPr marL="3429000" indent="-228600" algn="l" rtl="0" eaLnBrk="0" fontAlgn="base" latinLnBrk="1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333333"/>
                </a:solidFill>
                <a:latin typeface="+mn-lt"/>
                <a:ea typeface="+mn-ea"/>
              </a:defRPr>
            </a:lvl8pPr>
            <a:lvl9pPr marL="3886200" indent="-228600" algn="l" rtl="0" eaLnBrk="0" fontAlgn="base" latinLnBrk="1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333333"/>
                </a:solidFill>
                <a:latin typeface="+mn-lt"/>
                <a:ea typeface="+mn-ea"/>
              </a:defRPr>
            </a:lvl9pPr>
          </a:lstStyle>
          <a:p>
            <a:pPr eaLnBrk="1" hangingPunct="1">
              <a:lnSpc>
                <a:spcPct val="110000"/>
              </a:lnSpc>
              <a:spcBef>
                <a:spcPct val="0"/>
              </a:spcBef>
              <a:buFontTx/>
              <a:buNone/>
            </a:pPr>
            <a:endParaRPr lang="zh-CN" altLang="en-US" sz="3600" b="1" dirty="0" smtClean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  <a:p>
            <a:pPr eaLnBrk="1" hangingPunct="1">
              <a:lnSpc>
                <a:spcPct val="110000"/>
              </a:lnSpc>
              <a:spcBef>
                <a:spcPct val="0"/>
              </a:spcBef>
              <a:buFontTx/>
              <a:buNone/>
            </a:pPr>
            <a:endParaRPr lang="en-US" altLang="zh-CN" sz="2400" b="1" dirty="0" smtClean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  <a:p>
            <a:pPr>
              <a:lnSpc>
                <a:spcPct val="150000"/>
              </a:lnSpc>
              <a:buFont typeface="Arial" pitchFamily="34" charset="0"/>
              <a:buChar char="•"/>
            </a:pPr>
            <a:r>
              <a:rPr lang="en-US" altLang="zh-CN" sz="2800" b="1" dirty="0" smtClean="0">
                <a:solidFill>
                  <a:schemeClr val="tx1"/>
                </a:solidFill>
                <a:latin typeface="Arial" pitchFamily="34" charset="0"/>
                <a:ea typeface="微软雅黑" pitchFamily="34" charset="-122"/>
                <a:cs typeface="Arial" pitchFamily="34" charset="0"/>
              </a:rPr>
              <a:t>Challenges</a:t>
            </a:r>
          </a:p>
          <a:p>
            <a:pPr>
              <a:lnSpc>
                <a:spcPct val="150000"/>
              </a:lnSpc>
              <a:buFont typeface="Arial" pitchFamily="34" charset="0"/>
              <a:buChar char="•"/>
            </a:pPr>
            <a:r>
              <a:rPr lang="en-US" altLang="zh-CN" sz="2800" b="1" dirty="0" smtClean="0">
                <a:solidFill>
                  <a:srgbClr val="FF0000"/>
                </a:solidFill>
                <a:latin typeface="Arial" pitchFamily="34" charset="0"/>
                <a:ea typeface="微软雅黑" pitchFamily="34" charset="-122"/>
                <a:cs typeface="Arial" pitchFamily="34" charset="0"/>
              </a:rPr>
              <a:t>Climate services in Shanghai</a:t>
            </a:r>
          </a:p>
          <a:p>
            <a:pPr>
              <a:lnSpc>
                <a:spcPct val="150000"/>
              </a:lnSpc>
              <a:buFont typeface="Arial" pitchFamily="34" charset="0"/>
              <a:buChar char="•"/>
            </a:pPr>
            <a:r>
              <a:rPr lang="en-US" altLang="zh-CN" sz="2800" b="1" dirty="0" smtClean="0">
                <a:solidFill>
                  <a:schemeClr val="tx1"/>
                </a:solidFill>
                <a:latin typeface="Arial" pitchFamily="34" charset="0"/>
                <a:ea typeface="微软雅黑" pitchFamily="34" charset="-122"/>
                <a:cs typeface="Arial" pitchFamily="34" charset="0"/>
              </a:rPr>
              <a:t>Next steps</a:t>
            </a:r>
          </a:p>
        </p:txBody>
      </p:sp>
      <p:sp>
        <p:nvSpPr>
          <p:cNvPr id="3" name="Rectangle 19"/>
          <p:cNvSpPr>
            <a:spLocks noChangeArrowheads="1"/>
          </p:cNvSpPr>
          <p:nvPr/>
        </p:nvSpPr>
        <p:spPr bwMode="auto">
          <a:xfrm>
            <a:off x="611560" y="476672"/>
            <a:ext cx="7643834" cy="7143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 algn="ctr">
              <a:spcBef>
                <a:spcPct val="20000"/>
              </a:spcBef>
            </a:pPr>
            <a:r>
              <a:rPr lang="en-US" altLang="zh-CN" sz="4000" b="1" kern="0" dirty="0" smtClean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pitchFamily="34" charset="0"/>
                <a:ea typeface="Arial Unicode MS" pitchFamily="34" charset="-122"/>
                <a:cs typeface="Arial" pitchFamily="34" charset="0"/>
              </a:rPr>
              <a:t>Outline</a:t>
            </a:r>
            <a:endParaRPr lang="en-US" altLang="zh-CN" sz="4000" b="1" kern="0" dirty="0">
              <a:ln w="11430"/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Arial" pitchFamily="34" charset="0"/>
              <a:ea typeface="Arial Unicode MS" pitchFamily="34" charset="-122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4209095501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椭圆 5"/>
          <p:cNvSpPr/>
          <p:nvPr/>
        </p:nvSpPr>
        <p:spPr>
          <a:xfrm>
            <a:off x="1940225" y="1785902"/>
            <a:ext cx="5286411" cy="4643470"/>
          </a:xfrm>
          <a:prstGeom prst="ellipse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" name="圆角矩形 6"/>
          <p:cNvSpPr/>
          <p:nvPr/>
        </p:nvSpPr>
        <p:spPr>
          <a:xfrm rot="2597935">
            <a:off x="6026231" y="2275611"/>
            <a:ext cx="1468545" cy="574143"/>
          </a:xfrm>
          <a:prstGeom prst="round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zh-CN" sz="1600" b="1" dirty="0" smtClean="0">
                <a:latin typeface="Baskerville Old Face" pitchFamily="18" charset="0"/>
              </a:rPr>
              <a:t>Energy</a:t>
            </a:r>
            <a:endParaRPr lang="zh-CN" altLang="en-US" sz="1600" b="1" dirty="0">
              <a:latin typeface="Baskerville Old Face" pitchFamily="18" charset="0"/>
            </a:endParaRPr>
          </a:p>
        </p:txBody>
      </p:sp>
      <p:sp>
        <p:nvSpPr>
          <p:cNvPr id="8" name="圆角矩形 7"/>
          <p:cNvSpPr/>
          <p:nvPr/>
        </p:nvSpPr>
        <p:spPr>
          <a:xfrm rot="19133073">
            <a:off x="2138679" y="2130042"/>
            <a:ext cx="1328162" cy="593094"/>
          </a:xfrm>
          <a:prstGeom prst="round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zh-CN" sz="1600" b="1" dirty="0" smtClean="0">
                <a:latin typeface="Baskerville Old Face" pitchFamily="18" charset="0"/>
              </a:rPr>
              <a:t>Environment</a:t>
            </a:r>
            <a:endParaRPr lang="zh-CN" altLang="en-US" sz="1600" b="1" dirty="0">
              <a:latin typeface="Baskerville Old Face" pitchFamily="18" charset="0"/>
            </a:endParaRPr>
          </a:p>
        </p:txBody>
      </p:sp>
      <p:sp>
        <p:nvSpPr>
          <p:cNvPr id="17" name="圆角矩形 16"/>
          <p:cNvSpPr/>
          <p:nvPr/>
        </p:nvSpPr>
        <p:spPr>
          <a:xfrm>
            <a:off x="3643306" y="1248731"/>
            <a:ext cx="1944216" cy="822923"/>
          </a:xfrm>
          <a:prstGeom prst="roundRect">
            <a:avLst/>
          </a:prstGeom>
          <a:solidFill>
            <a:schemeClr val="accent5">
              <a:lumMod val="50000"/>
            </a:schemeClr>
          </a:solidFill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zh-CN" b="1" dirty="0" smtClean="0">
                <a:latin typeface="Baskerville Old Face" pitchFamily="18" charset="0"/>
              </a:rPr>
              <a:t>Disaster Reduction</a:t>
            </a:r>
            <a:r>
              <a:rPr lang="zh-CN" altLang="en-US" b="1" dirty="0" smtClean="0">
                <a:latin typeface="Baskerville Old Face" pitchFamily="18" charset="0"/>
              </a:rPr>
              <a:t>（</a:t>
            </a:r>
            <a:r>
              <a:rPr lang="en-US" altLang="zh-CN" b="1" dirty="0" smtClean="0">
                <a:latin typeface="Baskerville Old Face" pitchFamily="18" charset="0"/>
              </a:rPr>
              <a:t>MHEWS</a:t>
            </a:r>
            <a:r>
              <a:rPr lang="zh-CN" altLang="en-US" b="1" dirty="0" smtClean="0">
                <a:latin typeface="Baskerville Old Face" pitchFamily="18" charset="0"/>
              </a:rPr>
              <a:t>）</a:t>
            </a:r>
            <a:endParaRPr lang="zh-CN" altLang="en-US" b="1" dirty="0">
              <a:latin typeface="Baskerville Old Face" pitchFamily="18" charset="0"/>
            </a:endParaRPr>
          </a:p>
        </p:txBody>
      </p:sp>
      <p:sp>
        <p:nvSpPr>
          <p:cNvPr id="18" name="圆角矩形 17"/>
          <p:cNvSpPr/>
          <p:nvPr/>
        </p:nvSpPr>
        <p:spPr>
          <a:xfrm>
            <a:off x="3715313" y="6143620"/>
            <a:ext cx="1872209" cy="714380"/>
          </a:xfrm>
          <a:prstGeom prst="roundRect">
            <a:avLst>
              <a:gd name="adj" fmla="val 10370"/>
            </a:avLst>
          </a:prstGeom>
          <a:solidFill>
            <a:schemeClr val="accent5">
              <a:lumMod val="50000"/>
            </a:schemeClr>
          </a:solidFill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zh-CN" sz="2000" b="1" dirty="0" smtClean="0">
                <a:latin typeface="Baskerville Old Face" pitchFamily="18" charset="0"/>
              </a:rPr>
              <a:t>Public Health</a:t>
            </a:r>
            <a:endParaRPr lang="zh-CN" altLang="en-US" sz="2000" b="1" dirty="0">
              <a:latin typeface="Baskerville Old Face" pitchFamily="18" charset="0"/>
            </a:endParaRPr>
          </a:p>
        </p:txBody>
      </p:sp>
      <p:sp>
        <p:nvSpPr>
          <p:cNvPr id="19" name="下箭头 18"/>
          <p:cNvSpPr/>
          <p:nvPr/>
        </p:nvSpPr>
        <p:spPr>
          <a:xfrm flipV="1">
            <a:off x="4501525" y="2074212"/>
            <a:ext cx="317510" cy="331317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0" name="右箭头 19"/>
          <p:cNvSpPr/>
          <p:nvPr/>
        </p:nvSpPr>
        <p:spPr>
          <a:xfrm rot="18780000">
            <a:off x="6174714" y="2812551"/>
            <a:ext cx="459754" cy="31751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1" name="圆角矩形 20"/>
          <p:cNvSpPr/>
          <p:nvPr/>
        </p:nvSpPr>
        <p:spPr>
          <a:xfrm rot="5400000">
            <a:off x="6707083" y="3877092"/>
            <a:ext cx="1357322" cy="746841"/>
          </a:xfrm>
          <a:prstGeom prst="roundRect">
            <a:avLst/>
          </a:prstGeom>
          <a:solidFill>
            <a:schemeClr val="accent5">
              <a:lumMod val="50000"/>
            </a:schemeClr>
          </a:solidFill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zh-CN" sz="1600" b="1" dirty="0">
                <a:latin typeface="Baskerville Old Face" pitchFamily="18" charset="0"/>
              </a:rPr>
              <a:t>Agriculture </a:t>
            </a:r>
            <a:r>
              <a:rPr lang="en-US" altLang="zh-CN" sz="1600" b="1" dirty="0" smtClean="0">
                <a:latin typeface="Baskerville Old Face" pitchFamily="18" charset="0"/>
              </a:rPr>
              <a:t>&amp; </a:t>
            </a:r>
            <a:r>
              <a:rPr lang="en-US" altLang="zh-CN" sz="1600" b="1" dirty="0">
                <a:latin typeface="Baskerville Old Face" pitchFamily="18" charset="0"/>
              </a:rPr>
              <a:t>Eco-system</a:t>
            </a:r>
          </a:p>
        </p:txBody>
      </p:sp>
      <p:sp>
        <p:nvSpPr>
          <p:cNvPr id="22" name="右箭头 21"/>
          <p:cNvSpPr/>
          <p:nvPr/>
        </p:nvSpPr>
        <p:spPr>
          <a:xfrm rot="60000">
            <a:off x="6586039" y="4150184"/>
            <a:ext cx="442230" cy="276097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3" name="右箭头 22"/>
          <p:cNvSpPr/>
          <p:nvPr/>
        </p:nvSpPr>
        <p:spPr>
          <a:xfrm rot="2870534">
            <a:off x="6047953" y="5334277"/>
            <a:ext cx="404726" cy="276097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4" name="右箭头 23"/>
          <p:cNvSpPr/>
          <p:nvPr/>
        </p:nvSpPr>
        <p:spPr>
          <a:xfrm rot="13836232">
            <a:off x="2973078" y="2618301"/>
            <a:ext cx="404727" cy="276097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5" name="圆角矩形 24"/>
          <p:cNvSpPr/>
          <p:nvPr/>
        </p:nvSpPr>
        <p:spPr>
          <a:xfrm rot="16200000">
            <a:off x="1118674" y="3607589"/>
            <a:ext cx="1500198" cy="857223"/>
          </a:xfrm>
          <a:prstGeom prst="roundRect">
            <a:avLst/>
          </a:prstGeom>
          <a:solidFill>
            <a:schemeClr val="accent5">
              <a:lumMod val="50000"/>
            </a:schemeClr>
          </a:solidFill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zh-CN" sz="2000" b="1" dirty="0" smtClean="0">
                <a:latin typeface="Baskerville Old Face" pitchFamily="18" charset="0"/>
              </a:rPr>
              <a:t>Water</a:t>
            </a:r>
            <a:endParaRPr lang="en-US" altLang="zh-CN" sz="2000" b="1" dirty="0">
              <a:latin typeface="Baskerville Old Face" pitchFamily="18" charset="0"/>
            </a:endParaRPr>
          </a:p>
        </p:txBody>
      </p:sp>
      <p:sp>
        <p:nvSpPr>
          <p:cNvPr id="26" name="右箭头 25"/>
          <p:cNvSpPr/>
          <p:nvPr/>
        </p:nvSpPr>
        <p:spPr>
          <a:xfrm rot="60000" flipH="1">
            <a:off x="2340462" y="3935374"/>
            <a:ext cx="383168" cy="276097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7" name="圆角矩形 26"/>
          <p:cNvSpPr/>
          <p:nvPr/>
        </p:nvSpPr>
        <p:spPr>
          <a:xfrm rot="2691317">
            <a:off x="1752603" y="5388562"/>
            <a:ext cx="1623801" cy="778298"/>
          </a:xfrm>
          <a:prstGeom prst="round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zh-CN" sz="1600" b="1" dirty="0" smtClean="0">
                <a:latin typeface="Baskerville Old Face" pitchFamily="18" charset="0"/>
              </a:rPr>
              <a:t>Insurance industry</a:t>
            </a:r>
            <a:endParaRPr lang="zh-CN" altLang="en-US" sz="1600" b="1" dirty="0">
              <a:latin typeface="Baskerville Old Face" pitchFamily="18" charset="0"/>
            </a:endParaRPr>
          </a:p>
        </p:txBody>
      </p:sp>
      <p:sp>
        <p:nvSpPr>
          <p:cNvPr id="28" name="右箭头 27"/>
          <p:cNvSpPr/>
          <p:nvPr/>
        </p:nvSpPr>
        <p:spPr>
          <a:xfrm rot="8084389">
            <a:off x="2759291" y="5249261"/>
            <a:ext cx="404725" cy="276097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9" name="圆角矩形 28"/>
          <p:cNvSpPr/>
          <p:nvPr/>
        </p:nvSpPr>
        <p:spPr>
          <a:xfrm rot="18941937">
            <a:off x="5798396" y="5481458"/>
            <a:ext cx="1567244" cy="467655"/>
          </a:xfrm>
          <a:prstGeom prst="round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zh-CN" sz="1600" b="1" dirty="0" smtClean="0">
                <a:latin typeface="Baskerville Old Face" pitchFamily="18" charset="0"/>
              </a:rPr>
              <a:t>Infrastructure</a:t>
            </a:r>
            <a:endParaRPr lang="en-US" altLang="zh-CN" sz="1600" b="1" dirty="0">
              <a:latin typeface="Baskerville Old Face" pitchFamily="18" charset="0"/>
            </a:endParaRPr>
          </a:p>
        </p:txBody>
      </p:sp>
      <p:sp>
        <p:nvSpPr>
          <p:cNvPr id="30" name="下箭头 29"/>
          <p:cNvSpPr/>
          <p:nvPr/>
        </p:nvSpPr>
        <p:spPr>
          <a:xfrm>
            <a:off x="4507401" y="5857868"/>
            <a:ext cx="317510" cy="269668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1" name="椭圆 30"/>
          <p:cNvSpPr/>
          <p:nvPr/>
        </p:nvSpPr>
        <p:spPr>
          <a:xfrm>
            <a:off x="2707202" y="2428844"/>
            <a:ext cx="3876461" cy="3429024"/>
          </a:xfrm>
          <a:prstGeom prst="ellipse">
            <a:avLst/>
          </a:prstGeom>
          <a:solidFill>
            <a:srgbClr val="FFFF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2" name="TextBox 31"/>
          <p:cNvSpPr txBox="1"/>
          <p:nvPr/>
        </p:nvSpPr>
        <p:spPr>
          <a:xfrm>
            <a:off x="1367136" y="500042"/>
            <a:ext cx="777686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400" b="1" dirty="0" smtClean="0">
                <a:latin typeface="Arial" pitchFamily="34" charset="0"/>
                <a:ea typeface="Arial Unicode MS" pitchFamily="34" charset="-122"/>
                <a:cs typeface="Arial" pitchFamily="34" charset="0"/>
              </a:rPr>
              <a:t>Urban Framework for Climate Service (UFCS) </a:t>
            </a:r>
            <a:endParaRPr lang="zh-CN" altLang="en-US" sz="2400" b="1" dirty="0">
              <a:latin typeface="Arial" pitchFamily="34" charset="0"/>
              <a:ea typeface="Arial Unicode MS" pitchFamily="34" charset="-122"/>
              <a:cs typeface="Arial" pitchFamily="34" charset="0"/>
            </a:endParaRPr>
          </a:p>
        </p:txBody>
      </p:sp>
      <p:sp>
        <p:nvSpPr>
          <p:cNvPr id="33" name="矩形 32"/>
          <p:cNvSpPr/>
          <p:nvPr/>
        </p:nvSpPr>
        <p:spPr>
          <a:xfrm>
            <a:off x="7756008" y="497194"/>
            <a:ext cx="284052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2800" b="1" dirty="0" smtClean="0">
                <a:solidFill>
                  <a:srgbClr val="FFFFFF"/>
                </a:solidFill>
                <a:latin typeface="Arial Unicode MS" pitchFamily="34" charset="-122"/>
                <a:ea typeface="Arial Unicode MS" pitchFamily="34" charset="-122"/>
                <a:cs typeface="Arial Unicode MS" pitchFamily="34" charset="-122"/>
              </a:rPr>
              <a:t> </a:t>
            </a:r>
            <a:endParaRPr lang="zh-CN" altLang="en-US" dirty="0"/>
          </a:p>
        </p:txBody>
      </p:sp>
      <p:grpSp>
        <p:nvGrpSpPr>
          <p:cNvPr id="2" name="组合 11"/>
          <p:cNvGrpSpPr/>
          <p:nvPr/>
        </p:nvGrpSpPr>
        <p:grpSpPr>
          <a:xfrm>
            <a:off x="2551432" y="2448030"/>
            <a:ext cx="4032231" cy="2627898"/>
            <a:chOff x="1792131" y="1012661"/>
            <a:chExt cx="5174372" cy="3933424"/>
          </a:xfrm>
        </p:grpSpPr>
        <p:sp>
          <p:nvSpPr>
            <p:cNvPr id="10" name="等腰三角形 9"/>
            <p:cNvSpPr/>
            <p:nvPr/>
          </p:nvSpPr>
          <p:spPr>
            <a:xfrm>
              <a:off x="3122836" y="2392182"/>
              <a:ext cx="2716860" cy="1765059"/>
            </a:xfrm>
            <a:prstGeom prst="triangl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sz="1600" b="1" dirty="0" smtClean="0">
                  <a:ln w="900" cmpd="sng">
                    <a:solidFill>
                      <a:schemeClr val="accent1">
                        <a:satMod val="190000"/>
                        <a:alpha val="55000"/>
                      </a:schemeClr>
                    </a:solidFill>
                    <a:prstDash val="solid"/>
                  </a:ln>
                  <a:solidFill>
                    <a:schemeClr val="tx1">
                      <a:lumMod val="95000"/>
                      <a:lumOff val="5000"/>
                    </a:schemeClr>
                  </a:solidFill>
                  <a:effectLst>
                    <a:innerShdw blurRad="101600" dist="76200" dir="5400000">
                      <a:schemeClr val="accent1">
                        <a:satMod val="190000"/>
                        <a:tint val="100000"/>
                        <a:alpha val="74000"/>
                      </a:schemeClr>
                    </a:innerShdw>
                  </a:effectLst>
                  <a:latin typeface="微软雅黑" pitchFamily="34" charset="-122"/>
                  <a:ea typeface="微软雅黑" pitchFamily="34" charset="-122"/>
                </a:rPr>
                <a:t>Climate Service</a:t>
              </a:r>
              <a:endParaRPr lang="zh-CN" altLang="en-US" sz="1600" b="1" dirty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tx1">
                    <a:lumMod val="95000"/>
                    <a:lumOff val="5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微软雅黑" pitchFamily="34" charset="-122"/>
                <a:ea typeface="微软雅黑" pitchFamily="34" charset="-122"/>
              </a:endParaRPr>
            </a:p>
          </p:txBody>
        </p:sp>
        <p:sp>
          <p:nvSpPr>
            <p:cNvPr id="11" name="椭圆 10"/>
            <p:cNvSpPr/>
            <p:nvPr/>
          </p:nvSpPr>
          <p:spPr>
            <a:xfrm>
              <a:off x="3666378" y="1012661"/>
              <a:ext cx="1584176" cy="1584176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3574602" y="1304728"/>
              <a:ext cx="1685434" cy="78315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1400" b="1" dirty="0" smtClean="0"/>
                <a:t>Observation &amp; Monitoring</a:t>
              </a:r>
              <a:endParaRPr lang="zh-CN" altLang="en-US" sz="1400" b="1" dirty="0"/>
            </a:p>
          </p:txBody>
        </p:sp>
        <p:pic>
          <p:nvPicPr>
            <p:cNvPr id="13" name="Picture 3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96158" y="3336360"/>
              <a:ext cx="1609725" cy="160972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14" name="TextBox 13"/>
            <p:cNvSpPr txBox="1"/>
            <p:nvPr/>
          </p:nvSpPr>
          <p:spPr>
            <a:xfrm>
              <a:off x="5363571" y="3657144"/>
              <a:ext cx="1602932" cy="78315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1400" b="1" dirty="0" smtClean="0"/>
                <a:t>Prediction &amp; Projection</a:t>
              </a:r>
              <a:endParaRPr lang="zh-CN" altLang="en-US" sz="1400" b="1" dirty="0"/>
            </a:p>
          </p:txBody>
        </p:sp>
        <p:pic>
          <p:nvPicPr>
            <p:cNvPr id="15" name="Picture 4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036598" y="3322084"/>
              <a:ext cx="1609725" cy="160972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16" name="TextBox 15"/>
            <p:cNvSpPr txBox="1"/>
            <p:nvPr/>
          </p:nvSpPr>
          <p:spPr>
            <a:xfrm>
              <a:off x="1792131" y="3550216"/>
              <a:ext cx="2088231" cy="110562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1400" b="1" dirty="0" smtClean="0"/>
                <a:t>Information</a:t>
              </a:r>
            </a:p>
            <a:p>
              <a:pPr algn="ctr"/>
              <a:r>
                <a:rPr lang="en-US" altLang="zh-CN" sz="1400" b="1" dirty="0" smtClean="0"/>
                <a:t>System &amp;</a:t>
              </a:r>
            </a:p>
            <a:p>
              <a:pPr algn="ctr"/>
              <a:r>
                <a:rPr lang="en-US" altLang="zh-CN" sz="1400" b="1" dirty="0" smtClean="0"/>
                <a:t> Research</a:t>
              </a:r>
              <a:endParaRPr lang="zh-CN" altLang="en-US" sz="1400" b="1" dirty="0"/>
            </a:p>
          </p:txBody>
        </p:sp>
      </p:grpSp>
      <p:sp>
        <p:nvSpPr>
          <p:cNvPr id="34" name="TextBox 33"/>
          <p:cNvSpPr txBox="1"/>
          <p:nvPr/>
        </p:nvSpPr>
        <p:spPr>
          <a:xfrm>
            <a:off x="0" y="1527193"/>
            <a:ext cx="2547225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FF0000"/>
              </a:buClr>
            </a:pPr>
            <a:r>
              <a:rPr lang="en-US" sz="1400" b="1" dirty="0" smtClean="0">
                <a:latin typeface="Arial" pitchFamily="34" charset="0"/>
                <a:cs typeface="Arial" pitchFamily="34" charset="0"/>
              </a:rPr>
              <a:t>Almost all of Shanghai’s natural hazards are weather-related and likely to increase as climate changes.</a:t>
            </a:r>
          </a:p>
        </p:txBody>
      </p:sp>
      <p:sp>
        <p:nvSpPr>
          <p:cNvPr id="35" name="TextBox 34"/>
          <p:cNvSpPr txBox="1"/>
          <p:nvPr/>
        </p:nvSpPr>
        <p:spPr>
          <a:xfrm>
            <a:off x="6786578" y="1313473"/>
            <a:ext cx="2357422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altLang="zh-CN" sz="1400" b="1" dirty="0">
                <a:latin typeface="Arial" pitchFamily="34" charset="0"/>
                <a:cs typeface="Arial" pitchFamily="34" charset="0"/>
              </a:rPr>
              <a:t>For </a:t>
            </a:r>
            <a:r>
              <a:rPr lang="en-US" altLang="zh-CN" sz="1400" b="1" dirty="0" smtClean="0">
                <a:latin typeface="Arial" pitchFamily="34" charset="0"/>
                <a:cs typeface="Arial" pitchFamily="34" charset="0"/>
              </a:rPr>
              <a:t>Shanghai to be an int’l economic center it </a:t>
            </a:r>
            <a:r>
              <a:rPr lang="en-US" altLang="zh-CN" sz="1400" b="1" dirty="0">
                <a:latin typeface="Arial" pitchFamily="34" charset="0"/>
                <a:cs typeface="Arial" pitchFamily="34" charset="0"/>
              </a:rPr>
              <a:t>must </a:t>
            </a:r>
            <a:r>
              <a:rPr lang="en-US" altLang="zh-CN" sz="1400" b="1" dirty="0" smtClean="0">
                <a:latin typeface="Arial" pitchFamily="34" charset="0"/>
                <a:cs typeface="Arial" pitchFamily="34" charset="0"/>
              </a:rPr>
              <a:t>provide </a:t>
            </a:r>
            <a:r>
              <a:rPr lang="en-US" altLang="zh-CN" sz="1400" b="1" dirty="0">
                <a:latin typeface="Arial" pitchFamily="34" charset="0"/>
                <a:cs typeface="Arial" pitchFamily="34" charset="0"/>
              </a:rPr>
              <a:t>a safe and secure place to do business</a:t>
            </a:r>
            <a:endParaRPr lang="zh-CN" altLang="en-US" sz="14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36" name="TextBox 35"/>
          <p:cNvSpPr txBox="1"/>
          <p:nvPr/>
        </p:nvSpPr>
        <p:spPr>
          <a:xfrm>
            <a:off x="7072330" y="5357826"/>
            <a:ext cx="2071670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altLang="zh-CN" sz="1400" b="1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Resilience of city = engineering resilience + service resilience + coordination resilience</a:t>
            </a:r>
            <a:endParaRPr lang="zh-CN" altLang="en-US" sz="1400" b="1" dirty="0">
              <a:solidFill>
                <a:srgbClr val="C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7" name="TextBox 36"/>
          <p:cNvSpPr txBox="1"/>
          <p:nvPr/>
        </p:nvSpPr>
        <p:spPr>
          <a:xfrm>
            <a:off x="1" y="5534561"/>
            <a:ext cx="2214545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400" b="1" dirty="0" smtClean="0">
                <a:latin typeface="Arial" pitchFamily="34" charset="0"/>
                <a:cs typeface="Arial" pitchFamily="34" charset="0"/>
              </a:rPr>
              <a:t>Resilience </a:t>
            </a:r>
            <a:r>
              <a:rPr lang="en-US" altLang="zh-CN" sz="1400" b="1" dirty="0">
                <a:latin typeface="Arial" pitchFamily="34" charset="0"/>
                <a:cs typeface="Arial" pitchFamily="34" charset="0"/>
              </a:rPr>
              <a:t>of </a:t>
            </a:r>
            <a:r>
              <a:rPr lang="en-US" altLang="zh-CN" sz="1400" b="1" dirty="0" smtClean="0">
                <a:latin typeface="Arial" pitchFamily="34" charset="0"/>
                <a:cs typeface="Arial" pitchFamily="34" charset="0"/>
              </a:rPr>
              <a:t>city  depends </a:t>
            </a:r>
            <a:r>
              <a:rPr lang="en-US" altLang="zh-CN" sz="1400" b="1" dirty="0">
                <a:latin typeface="Arial" pitchFamily="34" charset="0"/>
                <a:cs typeface="Arial" pitchFamily="34" charset="0"/>
              </a:rPr>
              <a:t>on </a:t>
            </a:r>
            <a:r>
              <a:rPr lang="en-US" altLang="zh-CN" sz="1400" b="1" dirty="0" smtClean="0">
                <a:latin typeface="Arial" pitchFamily="34" charset="0"/>
                <a:cs typeface="Arial" pitchFamily="34" charset="0"/>
              </a:rPr>
              <a:t>resilience of individual systems and resilience </a:t>
            </a:r>
            <a:r>
              <a:rPr lang="en-US" altLang="zh-CN" sz="1400" b="1" dirty="0">
                <a:latin typeface="Arial" pitchFamily="34" charset="0"/>
                <a:cs typeface="Arial" pitchFamily="34" charset="0"/>
              </a:rPr>
              <a:t>between the systems. </a:t>
            </a:r>
            <a:endParaRPr lang="zh-CN" altLang="en-US" sz="1400" b="1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702451260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TextBox 31"/>
          <p:cNvSpPr txBox="1"/>
          <p:nvPr/>
        </p:nvSpPr>
        <p:spPr>
          <a:xfrm>
            <a:off x="357158" y="571480"/>
            <a:ext cx="842968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400" b="1" dirty="0" smtClean="0">
                <a:latin typeface="Arial" pitchFamily="34" charset="0"/>
                <a:ea typeface="Arial Unicode MS" pitchFamily="34" charset="-122"/>
                <a:cs typeface="Arial" pitchFamily="34" charset="0"/>
              </a:rPr>
              <a:t>Observation Networks</a:t>
            </a:r>
          </a:p>
        </p:txBody>
      </p:sp>
      <p:sp>
        <p:nvSpPr>
          <p:cNvPr id="33" name="矩形 32"/>
          <p:cNvSpPr/>
          <p:nvPr/>
        </p:nvSpPr>
        <p:spPr>
          <a:xfrm>
            <a:off x="7851957" y="211467"/>
            <a:ext cx="284052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2800" b="1" dirty="0" smtClean="0">
                <a:solidFill>
                  <a:srgbClr val="FFFFFF"/>
                </a:solidFill>
                <a:latin typeface="Arial Unicode MS" pitchFamily="34" charset="-122"/>
                <a:ea typeface="Arial Unicode MS" pitchFamily="34" charset="-122"/>
                <a:cs typeface="Arial Unicode MS" pitchFamily="34" charset="-122"/>
              </a:rPr>
              <a:t> </a:t>
            </a:r>
            <a:endParaRPr lang="zh-CN" altLang="en-US" dirty="0"/>
          </a:p>
        </p:txBody>
      </p:sp>
      <p:sp>
        <p:nvSpPr>
          <p:cNvPr id="9" name="矩形 8"/>
          <p:cNvSpPr/>
          <p:nvPr/>
        </p:nvSpPr>
        <p:spPr>
          <a:xfrm>
            <a:off x="5929322" y="1285860"/>
            <a:ext cx="2865101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CN" b="1" dirty="0" smtClean="0">
                <a:latin typeface="Arial" pitchFamily="34" charset="0"/>
                <a:ea typeface="黑体" pitchFamily="2" charset="-122"/>
                <a:cs typeface="Arial" pitchFamily="34" charset="0"/>
              </a:rPr>
              <a:t>Supporting for various service needs</a:t>
            </a:r>
            <a:endParaRPr lang="en-US" altLang="zh-CN" b="1" dirty="0">
              <a:latin typeface="Arial" pitchFamily="34" charset="0"/>
              <a:ea typeface="黑体" pitchFamily="2" charset="-122"/>
              <a:cs typeface="Arial" pitchFamily="34" charset="0"/>
            </a:endParaRPr>
          </a:p>
        </p:txBody>
      </p:sp>
      <p:pic>
        <p:nvPicPr>
          <p:cNvPr id="25" name="图片 24" descr="图片6.png"/>
          <p:cNvPicPr>
            <a:picLocks noChangeAspect="1"/>
          </p:cNvPicPr>
          <p:nvPr/>
        </p:nvPicPr>
        <p:blipFill>
          <a:blip r:embed="rId3" cstate="print"/>
          <a:srcRect l="1963" t="2399" r="35825" b="6447"/>
          <a:stretch>
            <a:fillRect/>
          </a:stretch>
        </p:blipFill>
        <p:spPr>
          <a:xfrm>
            <a:off x="357158" y="1428736"/>
            <a:ext cx="5372641" cy="5168616"/>
          </a:xfrm>
          <a:prstGeom prst="rect">
            <a:avLst/>
          </a:prstGeom>
        </p:spPr>
      </p:pic>
      <p:graphicFrame>
        <p:nvGraphicFramePr>
          <p:cNvPr id="27" name="Group 26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2881855722"/>
              </p:ext>
            </p:extLst>
          </p:nvPr>
        </p:nvGraphicFramePr>
        <p:xfrm>
          <a:off x="5803900" y="2285992"/>
          <a:ext cx="3125818" cy="3589040"/>
        </p:xfrm>
        <a:graphic>
          <a:graphicData uri="http://schemas.openxmlformats.org/drawingml/2006/table">
            <a:tbl>
              <a:tblPr/>
              <a:tblGrid>
                <a:gridCol w="1697058"/>
                <a:gridCol w="564109"/>
                <a:gridCol w="864651"/>
              </a:tblGrid>
              <a:tr h="274320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altLang="zh-CN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3399"/>
                          </a:solidFill>
                          <a:effectLst/>
                          <a:latin typeface="Arial" charset="0"/>
                          <a:ea typeface="宋体" charset="-122"/>
                        </a:rPr>
                        <a:t>AWS ( 5 – 6 km)</a:t>
                      </a:r>
                    </a:p>
                  </a:txBody>
                  <a:tcPr horzOverflow="overflow">
                    <a:lnL w="19050" cap="flat" cmpd="sng" algn="ctr">
                      <a:solidFill>
                        <a:srgbClr val="003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3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3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3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altLang="zh-CN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3399"/>
                          </a:solidFill>
                          <a:effectLst/>
                          <a:latin typeface="Arial" charset="0"/>
                          <a:ea typeface="宋体" charset="-122"/>
                        </a:rPr>
                        <a:t>256</a:t>
                      </a:r>
                    </a:p>
                  </a:txBody>
                  <a:tcPr horzOverflow="overflow">
                    <a:lnL w="19050" cap="flat" cmpd="sng" algn="ctr">
                      <a:solidFill>
                        <a:srgbClr val="003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3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3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3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altLang="zh-CN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3399"/>
                          </a:solidFill>
                          <a:effectLst/>
                          <a:latin typeface="Arial" charset="0"/>
                          <a:ea typeface="宋体" charset="-122"/>
                        </a:rPr>
                        <a:t>1 min</a:t>
                      </a:r>
                    </a:p>
                  </a:txBody>
                  <a:tcPr horzOverflow="overflow">
                    <a:lnL w="19050" cap="flat" cmpd="sng" algn="ctr">
                      <a:solidFill>
                        <a:srgbClr val="003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3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3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3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</a:tr>
              <a:tr h="274320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altLang="zh-CN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charset="0"/>
                          <a:ea typeface="宋体" charset="-122"/>
                        </a:rPr>
                        <a:t>Weather radar</a:t>
                      </a:r>
                    </a:p>
                  </a:txBody>
                  <a:tcPr horzOverflow="overflow">
                    <a:lnL w="19050" cap="flat" cmpd="sng" algn="ctr">
                      <a:solidFill>
                        <a:srgbClr val="003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3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3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3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altLang="zh-CN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3399"/>
                          </a:solidFill>
                          <a:effectLst/>
                          <a:latin typeface="Arial" charset="0"/>
                          <a:ea typeface="宋体" charset="-122"/>
                        </a:rPr>
                        <a:t>2</a:t>
                      </a:r>
                    </a:p>
                  </a:txBody>
                  <a:tcPr horzOverflow="overflow">
                    <a:lnL w="19050" cap="flat" cmpd="sng" algn="ctr">
                      <a:solidFill>
                        <a:srgbClr val="003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3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3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3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altLang="zh-CN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3399"/>
                          </a:solidFill>
                          <a:effectLst/>
                          <a:latin typeface="Arial" charset="0"/>
                          <a:ea typeface="宋体" charset="-122"/>
                        </a:rPr>
                        <a:t>6 min</a:t>
                      </a:r>
                    </a:p>
                  </a:txBody>
                  <a:tcPr horzOverflow="overflow">
                    <a:lnL w="19050" cap="flat" cmpd="sng" algn="ctr">
                      <a:solidFill>
                        <a:srgbClr val="003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3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3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3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</a:tr>
              <a:tr h="274320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altLang="zh-CN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charset="0"/>
                          <a:ea typeface="宋体" charset="-122"/>
                        </a:rPr>
                        <a:t>Wind profiler</a:t>
                      </a:r>
                    </a:p>
                  </a:txBody>
                  <a:tcPr horzOverflow="overflow">
                    <a:lnL w="19050" cap="flat" cmpd="sng" algn="ctr">
                      <a:solidFill>
                        <a:srgbClr val="003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3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3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3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altLang="zh-CN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3399"/>
                          </a:solidFill>
                          <a:effectLst/>
                          <a:latin typeface="Arial" charset="0"/>
                          <a:ea typeface="宋体" charset="-122"/>
                        </a:rPr>
                        <a:t>10</a:t>
                      </a:r>
                    </a:p>
                  </a:txBody>
                  <a:tcPr horzOverflow="overflow">
                    <a:lnL w="19050" cap="flat" cmpd="sng" algn="ctr">
                      <a:solidFill>
                        <a:srgbClr val="003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3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3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3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altLang="zh-CN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3399"/>
                          </a:solidFill>
                          <a:effectLst/>
                          <a:latin typeface="Arial" charset="0"/>
                          <a:ea typeface="宋体" charset="-122"/>
                        </a:rPr>
                        <a:t>30 min</a:t>
                      </a:r>
                    </a:p>
                  </a:txBody>
                  <a:tcPr horzOverflow="overflow">
                    <a:lnL w="19050" cap="flat" cmpd="sng" algn="ctr">
                      <a:solidFill>
                        <a:srgbClr val="003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3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3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3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</a:tr>
              <a:tr h="274320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altLang="zh-CN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3399"/>
                          </a:solidFill>
                          <a:effectLst/>
                          <a:latin typeface="Arial" charset="0"/>
                          <a:ea typeface="宋体" charset="-122"/>
                        </a:rPr>
                        <a:t>Met-towers</a:t>
                      </a:r>
                    </a:p>
                  </a:txBody>
                  <a:tcPr horzOverflow="overflow">
                    <a:lnL w="19050" cap="flat" cmpd="sng" algn="ctr">
                      <a:solidFill>
                        <a:srgbClr val="003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3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3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3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altLang="zh-CN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3399"/>
                          </a:solidFill>
                          <a:effectLst/>
                          <a:latin typeface="Arial" charset="0"/>
                          <a:ea typeface="宋体" charset="-122"/>
                        </a:rPr>
                        <a:t>13</a:t>
                      </a:r>
                    </a:p>
                  </a:txBody>
                  <a:tcPr horzOverflow="overflow">
                    <a:lnL w="19050" cap="flat" cmpd="sng" algn="ctr">
                      <a:solidFill>
                        <a:srgbClr val="003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3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3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3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altLang="zh-CN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3399"/>
                          </a:solidFill>
                          <a:effectLst/>
                          <a:latin typeface="Arial" charset="0"/>
                          <a:ea typeface="宋体" charset="-122"/>
                        </a:rPr>
                        <a:t>1 min</a:t>
                      </a:r>
                    </a:p>
                  </a:txBody>
                  <a:tcPr horzOverflow="overflow">
                    <a:lnL w="19050" cap="flat" cmpd="sng" algn="ctr">
                      <a:solidFill>
                        <a:srgbClr val="003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3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3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3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</a:tr>
              <a:tr h="274320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altLang="zh-CN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3399"/>
                          </a:solidFill>
                          <a:effectLst/>
                          <a:latin typeface="Arial" charset="0"/>
                          <a:ea typeface="宋体" charset="-122"/>
                        </a:rPr>
                        <a:t>L-band </a:t>
                      </a:r>
                      <a:r>
                        <a:rPr kumimoji="0" lang="en-US" altLang="zh-CN" sz="12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charset="0"/>
                          <a:ea typeface="宋体" charset="-122"/>
                        </a:rPr>
                        <a:t>radiosonde</a:t>
                      </a:r>
                      <a:endParaRPr kumimoji="0" lang="en-US" altLang="zh-CN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Arial" charset="0"/>
                        <a:ea typeface="宋体" charset="-122"/>
                      </a:endParaRPr>
                    </a:p>
                  </a:txBody>
                  <a:tcPr horzOverflow="overflow">
                    <a:lnL w="19050" cap="flat" cmpd="sng" algn="ctr">
                      <a:solidFill>
                        <a:srgbClr val="003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3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3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3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altLang="zh-CN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3399"/>
                          </a:solidFill>
                          <a:effectLst/>
                          <a:latin typeface="Arial" charset="0"/>
                          <a:ea typeface="宋体" charset="-122"/>
                        </a:rPr>
                        <a:t>1</a:t>
                      </a:r>
                    </a:p>
                  </a:txBody>
                  <a:tcPr horzOverflow="overflow">
                    <a:lnL w="19050" cap="flat" cmpd="sng" algn="ctr">
                      <a:solidFill>
                        <a:srgbClr val="003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3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3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3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altLang="zh-CN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3399"/>
                          </a:solidFill>
                          <a:effectLst/>
                          <a:latin typeface="Arial" charset="0"/>
                          <a:ea typeface="宋体" charset="-122"/>
                        </a:rPr>
                        <a:t>6 h</a:t>
                      </a:r>
                    </a:p>
                  </a:txBody>
                  <a:tcPr horzOverflow="overflow">
                    <a:lnL w="19050" cap="flat" cmpd="sng" algn="ctr">
                      <a:solidFill>
                        <a:srgbClr val="003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3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3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3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</a:tr>
              <a:tr h="457200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altLang="zh-CN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charset="0"/>
                          <a:ea typeface="宋体" charset="-122"/>
                        </a:rPr>
                        <a:t>Lightning positioning system</a:t>
                      </a:r>
                    </a:p>
                  </a:txBody>
                  <a:tcPr horzOverflow="overflow">
                    <a:lnL w="19050" cap="flat" cmpd="sng" algn="ctr">
                      <a:solidFill>
                        <a:srgbClr val="003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3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3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3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altLang="zh-CN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3399"/>
                          </a:solidFill>
                          <a:effectLst/>
                          <a:latin typeface="Arial" charset="0"/>
                          <a:ea typeface="宋体" charset="-122"/>
                        </a:rPr>
                        <a:t>7</a:t>
                      </a:r>
                    </a:p>
                  </a:txBody>
                  <a:tcPr horzOverflow="overflow">
                    <a:lnL w="19050" cap="flat" cmpd="sng" algn="ctr">
                      <a:solidFill>
                        <a:srgbClr val="003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3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3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3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altLang="zh-CN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3399"/>
                          </a:solidFill>
                          <a:effectLst/>
                          <a:latin typeface="Arial" charset="0"/>
                          <a:ea typeface="宋体" charset="-122"/>
                        </a:rPr>
                        <a:t>1 s</a:t>
                      </a:r>
                    </a:p>
                  </a:txBody>
                  <a:tcPr horzOverflow="overflow">
                    <a:lnL w="19050" cap="flat" cmpd="sng" algn="ctr">
                      <a:solidFill>
                        <a:srgbClr val="003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3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3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3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</a:tr>
              <a:tr h="274320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altLang="zh-CN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3399"/>
                          </a:solidFill>
                          <a:effectLst/>
                          <a:latin typeface="Arial" charset="0"/>
                          <a:ea typeface="宋体" charset="-122"/>
                        </a:rPr>
                        <a:t>GPS/MET</a:t>
                      </a:r>
                    </a:p>
                  </a:txBody>
                  <a:tcPr horzOverflow="overflow">
                    <a:lnL w="19050" cap="flat" cmpd="sng" algn="ctr">
                      <a:solidFill>
                        <a:srgbClr val="003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3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3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3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altLang="zh-CN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3399"/>
                          </a:solidFill>
                          <a:effectLst/>
                          <a:latin typeface="Arial" charset="0"/>
                          <a:ea typeface="宋体" charset="-122"/>
                        </a:rPr>
                        <a:t>31</a:t>
                      </a:r>
                    </a:p>
                  </a:txBody>
                  <a:tcPr horzOverflow="overflow">
                    <a:lnL w="19050" cap="flat" cmpd="sng" algn="ctr">
                      <a:solidFill>
                        <a:srgbClr val="003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3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3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3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altLang="zh-CN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3399"/>
                          </a:solidFill>
                          <a:effectLst/>
                          <a:latin typeface="Arial" charset="0"/>
                          <a:ea typeface="宋体" charset="-122"/>
                        </a:rPr>
                        <a:t>30 min</a:t>
                      </a:r>
                    </a:p>
                  </a:txBody>
                  <a:tcPr horzOverflow="overflow">
                    <a:lnL w="19050" cap="flat" cmpd="sng" algn="ctr">
                      <a:solidFill>
                        <a:srgbClr val="003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3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3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3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</a:tr>
              <a:tr h="274320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altLang="zh-CN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3399"/>
                          </a:solidFill>
                          <a:effectLst/>
                          <a:latin typeface="Arial" charset="0"/>
                          <a:ea typeface="宋体" charset="-122"/>
                        </a:rPr>
                        <a:t>Satellite receivers</a:t>
                      </a:r>
                    </a:p>
                  </a:txBody>
                  <a:tcPr horzOverflow="overflow">
                    <a:lnL w="19050" cap="flat" cmpd="sng" algn="ctr">
                      <a:solidFill>
                        <a:srgbClr val="003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3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3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3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altLang="zh-CN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3399"/>
                          </a:solidFill>
                          <a:effectLst/>
                          <a:latin typeface="Arial" charset="0"/>
                          <a:ea typeface="宋体" charset="-122"/>
                        </a:rPr>
                        <a:t>9</a:t>
                      </a:r>
                    </a:p>
                  </a:txBody>
                  <a:tcPr horzOverflow="overflow">
                    <a:lnL w="19050" cap="flat" cmpd="sng" algn="ctr">
                      <a:solidFill>
                        <a:srgbClr val="003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3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3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3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altLang="zh-CN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3399"/>
                          </a:solidFill>
                          <a:effectLst/>
                          <a:latin typeface="Arial" charset="0"/>
                          <a:ea typeface="宋体" charset="-122"/>
                        </a:rPr>
                        <a:t>30m/1h</a:t>
                      </a:r>
                    </a:p>
                  </a:txBody>
                  <a:tcPr horzOverflow="overflow">
                    <a:lnL w="19050" cap="flat" cmpd="sng" algn="ctr">
                      <a:solidFill>
                        <a:srgbClr val="003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3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3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3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</a:tr>
              <a:tr h="480080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altLang="zh-CN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charset="0"/>
                          <a:ea typeface="宋体" charset="-122"/>
                        </a:rPr>
                        <a:t>Atmospheric component</a:t>
                      </a:r>
                    </a:p>
                  </a:txBody>
                  <a:tcPr horzOverflow="overflow">
                    <a:lnL w="19050" cap="flat" cmpd="sng" algn="ctr">
                      <a:solidFill>
                        <a:srgbClr val="003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3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3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3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altLang="zh-CN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3399"/>
                          </a:solidFill>
                          <a:effectLst/>
                          <a:latin typeface="Arial" charset="0"/>
                          <a:ea typeface="宋体" charset="-122"/>
                        </a:rPr>
                        <a:t>10</a:t>
                      </a:r>
                    </a:p>
                  </a:txBody>
                  <a:tcPr horzOverflow="overflow">
                    <a:lnL w="19050" cap="flat" cmpd="sng" algn="ctr">
                      <a:solidFill>
                        <a:srgbClr val="003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3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3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3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altLang="zh-CN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3399"/>
                          </a:solidFill>
                          <a:effectLst/>
                          <a:latin typeface="Arial" charset="0"/>
                          <a:ea typeface="宋体" charset="-122"/>
                        </a:rPr>
                        <a:t>1 min</a:t>
                      </a:r>
                    </a:p>
                  </a:txBody>
                  <a:tcPr horzOverflow="overflow">
                    <a:lnL w="19050" cap="flat" cmpd="sng" algn="ctr">
                      <a:solidFill>
                        <a:srgbClr val="003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3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3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3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</a:tr>
              <a:tr h="274320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altLang="zh-CN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3399"/>
                          </a:solidFill>
                          <a:effectLst/>
                          <a:latin typeface="Arial" charset="0"/>
                          <a:ea typeface="宋体" charset="-122"/>
                        </a:rPr>
                        <a:t>Video monitoring</a:t>
                      </a:r>
                    </a:p>
                  </a:txBody>
                  <a:tcPr horzOverflow="overflow">
                    <a:lnL w="19050" cap="flat" cmpd="sng" algn="ctr">
                      <a:solidFill>
                        <a:srgbClr val="003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3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3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3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altLang="zh-CN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3399"/>
                          </a:solidFill>
                          <a:effectLst/>
                          <a:latin typeface="Arial" charset="0"/>
                          <a:ea typeface="宋体" charset="-122"/>
                        </a:rPr>
                        <a:t>27</a:t>
                      </a:r>
                    </a:p>
                  </a:txBody>
                  <a:tcPr horzOverflow="overflow">
                    <a:lnL w="19050" cap="flat" cmpd="sng" algn="ctr">
                      <a:solidFill>
                        <a:srgbClr val="003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3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3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3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altLang="zh-CN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3399"/>
                          </a:solidFill>
                          <a:effectLst/>
                          <a:latin typeface="Arial" charset="0"/>
                          <a:ea typeface="宋体" charset="-122"/>
                        </a:rPr>
                        <a:t>Real-time</a:t>
                      </a:r>
                    </a:p>
                  </a:txBody>
                  <a:tcPr horzOverflow="overflow">
                    <a:lnL w="19050" cap="flat" cmpd="sng" algn="ctr">
                      <a:solidFill>
                        <a:srgbClr val="003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3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3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3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</a:tr>
              <a:tr h="274320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altLang="zh-CN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charset="0"/>
                          <a:ea typeface="宋体" charset="-122"/>
                        </a:rPr>
                        <a:t>Mobile observation</a:t>
                      </a:r>
                      <a:endParaRPr kumimoji="0" lang="zh-CN" altLang="en-US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Arial" charset="0"/>
                        <a:ea typeface="宋体" charset="-122"/>
                      </a:endParaRPr>
                    </a:p>
                  </a:txBody>
                  <a:tcPr horzOverflow="overflow">
                    <a:lnL w="19050" cap="flat" cmpd="sng" algn="ctr">
                      <a:solidFill>
                        <a:srgbClr val="003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3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3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3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altLang="zh-CN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3399"/>
                          </a:solidFill>
                          <a:effectLst/>
                          <a:latin typeface="Arial" charset="0"/>
                          <a:ea typeface="宋体" charset="-122"/>
                        </a:rPr>
                        <a:t>5</a:t>
                      </a:r>
                    </a:p>
                  </a:txBody>
                  <a:tcPr horzOverflow="overflow">
                    <a:lnL w="19050" cap="flat" cmpd="sng" algn="ctr">
                      <a:solidFill>
                        <a:srgbClr val="003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3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3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3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zh-CN" altLang="en-US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3399"/>
                        </a:solidFill>
                        <a:effectLst/>
                        <a:latin typeface="Arial" charset="0"/>
                        <a:ea typeface="宋体" charset="-122"/>
                      </a:endParaRPr>
                    </a:p>
                  </a:txBody>
                  <a:tcPr horzOverflow="overflow">
                    <a:lnL w="19050" cap="flat" cmpd="sng" algn="ctr">
                      <a:solidFill>
                        <a:srgbClr val="003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3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3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3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</a:tr>
            </a:tbl>
          </a:graphicData>
        </a:graphic>
      </p:graphicFrame>
      <p:sp>
        <p:nvSpPr>
          <p:cNvPr id="7" name="矩形 6"/>
          <p:cNvSpPr/>
          <p:nvPr/>
        </p:nvSpPr>
        <p:spPr>
          <a:xfrm>
            <a:off x="2214546" y="2643182"/>
            <a:ext cx="1572866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 eaLnBrk="0" hangingPunct="0">
              <a:spcBef>
                <a:spcPct val="20000"/>
              </a:spcBef>
              <a:buClr>
                <a:schemeClr val="folHlink"/>
              </a:buClr>
            </a:pPr>
            <a:r>
              <a:rPr lang="en-US" altLang="zh-CN" sz="1200" b="1" dirty="0" smtClean="0">
                <a:solidFill>
                  <a:srgbClr val="003399"/>
                </a:solidFill>
                <a:latin typeface="Arial" charset="0"/>
                <a:ea typeface="宋体" charset="-122"/>
              </a:rPr>
              <a:t>L-band </a:t>
            </a:r>
            <a:r>
              <a:rPr lang="en-US" altLang="zh-CN" sz="1200" b="1" dirty="0" err="1" smtClean="0">
                <a:solidFill>
                  <a:srgbClr val="003399"/>
                </a:solidFill>
                <a:latin typeface="Arial" charset="0"/>
                <a:ea typeface="宋体" charset="-122"/>
              </a:rPr>
              <a:t>radiosonde</a:t>
            </a:r>
            <a:endParaRPr lang="en-US" altLang="zh-CN" sz="1200" b="1" dirty="0" smtClean="0">
              <a:solidFill>
                <a:srgbClr val="003399"/>
              </a:solidFill>
              <a:latin typeface="Arial" charset="0"/>
              <a:ea typeface="宋体" charset="-122"/>
            </a:endParaRPr>
          </a:p>
        </p:txBody>
      </p:sp>
      <p:sp>
        <p:nvSpPr>
          <p:cNvPr id="8" name="矩形 7"/>
          <p:cNvSpPr/>
          <p:nvPr/>
        </p:nvSpPr>
        <p:spPr>
          <a:xfrm>
            <a:off x="571472" y="2071678"/>
            <a:ext cx="1287532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 eaLnBrk="0" hangingPunct="0">
              <a:spcBef>
                <a:spcPct val="20000"/>
              </a:spcBef>
              <a:buClr>
                <a:schemeClr val="folHlink"/>
              </a:buClr>
            </a:pPr>
            <a:r>
              <a:rPr lang="en-US" altLang="zh-CN" sz="1400" b="1" dirty="0" smtClean="0">
                <a:solidFill>
                  <a:srgbClr val="003399"/>
                </a:solidFill>
                <a:latin typeface="Arial" charset="0"/>
                <a:ea typeface="宋体" charset="-122"/>
              </a:rPr>
              <a:t>Wind profiler</a:t>
            </a:r>
          </a:p>
        </p:txBody>
      </p:sp>
      <p:sp>
        <p:nvSpPr>
          <p:cNvPr id="10" name="矩形 9"/>
          <p:cNvSpPr/>
          <p:nvPr/>
        </p:nvSpPr>
        <p:spPr>
          <a:xfrm>
            <a:off x="1714480" y="1214422"/>
            <a:ext cx="2337499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 eaLnBrk="0" hangingPunct="0">
              <a:spcBef>
                <a:spcPct val="20000"/>
              </a:spcBef>
              <a:buClr>
                <a:schemeClr val="folHlink"/>
              </a:buClr>
            </a:pPr>
            <a:r>
              <a:rPr lang="en-US" altLang="zh-CN" sz="1200" b="1" dirty="0" smtClean="0">
                <a:solidFill>
                  <a:srgbClr val="003399"/>
                </a:solidFill>
                <a:latin typeface="Arial" charset="0"/>
                <a:ea typeface="宋体" charset="-122"/>
              </a:rPr>
              <a:t>Lightning positioning system</a:t>
            </a:r>
          </a:p>
        </p:txBody>
      </p:sp>
      <p:sp>
        <p:nvSpPr>
          <p:cNvPr id="11" name="矩形 10"/>
          <p:cNvSpPr/>
          <p:nvPr/>
        </p:nvSpPr>
        <p:spPr>
          <a:xfrm>
            <a:off x="3786182" y="2857496"/>
            <a:ext cx="1997663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 eaLnBrk="0" hangingPunct="0">
              <a:spcBef>
                <a:spcPct val="20000"/>
              </a:spcBef>
              <a:buClr>
                <a:schemeClr val="folHlink"/>
              </a:buClr>
            </a:pPr>
            <a:r>
              <a:rPr lang="en-US" altLang="zh-CN" sz="1200" b="1" dirty="0" smtClean="0">
                <a:solidFill>
                  <a:srgbClr val="003399"/>
                </a:solidFill>
                <a:latin typeface="Arial" charset="0"/>
                <a:ea typeface="宋体" charset="-122"/>
              </a:rPr>
              <a:t>Atmospheric component</a:t>
            </a:r>
          </a:p>
        </p:txBody>
      </p:sp>
    </p:spTree>
    <p:extLst>
      <p:ext uri="{BB962C8B-B14F-4D97-AF65-F5344CB8AC3E}">
        <p14:creationId xmlns:p14="http://schemas.microsoft.com/office/powerpoint/2010/main" xmlns="" val="702451260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TextBox 31"/>
          <p:cNvSpPr txBox="1"/>
          <p:nvPr/>
        </p:nvSpPr>
        <p:spPr>
          <a:xfrm>
            <a:off x="357158" y="571480"/>
            <a:ext cx="842968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400" b="1" dirty="0" smtClean="0">
                <a:latin typeface="Arial" pitchFamily="34" charset="0"/>
                <a:ea typeface="Arial Unicode MS" pitchFamily="34" charset="-122"/>
                <a:cs typeface="Arial" pitchFamily="34" charset="0"/>
              </a:rPr>
              <a:t>Climate Monitoring</a:t>
            </a:r>
          </a:p>
        </p:txBody>
      </p:sp>
      <p:sp>
        <p:nvSpPr>
          <p:cNvPr id="33" name="矩形 32"/>
          <p:cNvSpPr/>
          <p:nvPr/>
        </p:nvSpPr>
        <p:spPr>
          <a:xfrm>
            <a:off x="7851957" y="211467"/>
            <a:ext cx="284052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2800" b="1" dirty="0" smtClean="0">
                <a:solidFill>
                  <a:srgbClr val="FFFFFF"/>
                </a:solidFill>
                <a:latin typeface="Arial Unicode MS" pitchFamily="34" charset="-122"/>
                <a:ea typeface="Arial Unicode MS" pitchFamily="34" charset="-122"/>
                <a:cs typeface="Arial Unicode MS" pitchFamily="34" charset="-122"/>
              </a:rPr>
              <a:t> </a:t>
            </a:r>
            <a:endParaRPr lang="zh-CN" altLang="en-US" dirty="0"/>
          </a:p>
        </p:txBody>
      </p:sp>
      <p:grpSp>
        <p:nvGrpSpPr>
          <p:cNvPr id="76" name="组合 69"/>
          <p:cNvGrpSpPr/>
          <p:nvPr/>
        </p:nvGrpSpPr>
        <p:grpSpPr>
          <a:xfrm>
            <a:off x="1171765" y="1857364"/>
            <a:ext cx="6910367" cy="4930774"/>
            <a:chOff x="214282" y="1214422"/>
            <a:chExt cx="6910367" cy="4930774"/>
          </a:xfrm>
        </p:grpSpPr>
        <p:pic>
          <p:nvPicPr>
            <p:cNvPr id="77" name="Picture 3" descr="Asian-australian2"/>
            <p:cNvPicPr preferRelativeResize="0"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214282" y="1254396"/>
              <a:ext cx="6535149" cy="4881924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78" name="Freeform 5"/>
            <p:cNvSpPr>
              <a:spLocks noChangeAspect="1"/>
            </p:cNvSpPr>
            <p:nvPr/>
          </p:nvSpPr>
          <p:spPr bwMode="auto">
            <a:xfrm>
              <a:off x="6137791" y="3818105"/>
              <a:ext cx="425288" cy="131368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540" y="156"/>
                </a:cxn>
              </a:cxnLst>
              <a:rect l="0" t="0" r="r" b="b"/>
              <a:pathLst>
                <a:path w="540" h="156">
                  <a:moveTo>
                    <a:pt x="0" y="0"/>
                  </a:moveTo>
                  <a:cubicBezTo>
                    <a:pt x="0" y="0"/>
                    <a:pt x="270" y="78"/>
                    <a:pt x="540" y="156"/>
                  </a:cubicBezTo>
                </a:path>
              </a:pathLst>
            </a:custGeom>
            <a:noFill/>
            <a:ln w="25400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79" name="AutoShape 6"/>
            <p:cNvSpPr>
              <a:spLocks noChangeAspect="1" noChangeArrowheads="1"/>
            </p:cNvSpPr>
            <p:nvPr/>
          </p:nvSpPr>
          <p:spPr bwMode="auto">
            <a:xfrm rot="12802263">
              <a:off x="4907378" y="3574896"/>
              <a:ext cx="425288" cy="184625"/>
            </a:xfrm>
            <a:prstGeom prst="notchedRightArrow">
              <a:avLst>
                <a:gd name="adj1" fmla="val 50000"/>
                <a:gd name="adj2" fmla="val 62981"/>
              </a:avLst>
            </a:prstGeom>
            <a:solidFill>
              <a:srgbClr val="FF0000"/>
            </a:solidFill>
            <a:ln w="9525">
              <a:solidFill>
                <a:srgbClr val="FF0000"/>
              </a:solidFill>
              <a:miter lim="800000"/>
              <a:headEnd/>
              <a:tailEnd/>
            </a:ln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80" name="Freeform 7"/>
            <p:cNvSpPr>
              <a:spLocks noChangeAspect="1"/>
            </p:cNvSpPr>
            <p:nvPr/>
          </p:nvSpPr>
          <p:spPr bwMode="auto">
            <a:xfrm>
              <a:off x="2522524" y="3100651"/>
              <a:ext cx="1960869" cy="3025017"/>
            </a:xfrm>
            <a:custGeom>
              <a:avLst/>
              <a:gdLst/>
              <a:ahLst/>
              <a:cxnLst>
                <a:cxn ang="0">
                  <a:pos x="1830" y="0"/>
                </a:cxn>
                <a:cxn ang="0">
                  <a:pos x="2010" y="468"/>
                </a:cxn>
                <a:cxn ang="0">
                  <a:pos x="1830" y="780"/>
                </a:cxn>
                <a:cxn ang="0">
                  <a:pos x="1290" y="1092"/>
                </a:cxn>
                <a:cxn ang="0">
                  <a:pos x="570" y="1404"/>
                </a:cxn>
                <a:cxn ang="0">
                  <a:pos x="210" y="1560"/>
                </a:cxn>
                <a:cxn ang="0">
                  <a:pos x="30" y="1716"/>
                </a:cxn>
                <a:cxn ang="0">
                  <a:pos x="30" y="1872"/>
                </a:cxn>
                <a:cxn ang="0">
                  <a:pos x="210" y="2028"/>
                </a:cxn>
                <a:cxn ang="0">
                  <a:pos x="930" y="2340"/>
                </a:cxn>
                <a:cxn ang="0">
                  <a:pos x="1650" y="2652"/>
                </a:cxn>
                <a:cxn ang="0">
                  <a:pos x="2370" y="3276"/>
                </a:cxn>
                <a:cxn ang="0">
                  <a:pos x="2370" y="3588"/>
                </a:cxn>
              </a:cxnLst>
              <a:rect l="0" t="0" r="r" b="b"/>
              <a:pathLst>
                <a:path w="2490" h="3588">
                  <a:moveTo>
                    <a:pt x="1830" y="0"/>
                  </a:moveTo>
                  <a:cubicBezTo>
                    <a:pt x="1920" y="169"/>
                    <a:pt x="2010" y="338"/>
                    <a:pt x="2010" y="468"/>
                  </a:cubicBezTo>
                  <a:cubicBezTo>
                    <a:pt x="2010" y="598"/>
                    <a:pt x="1950" y="676"/>
                    <a:pt x="1830" y="780"/>
                  </a:cubicBezTo>
                  <a:cubicBezTo>
                    <a:pt x="1710" y="884"/>
                    <a:pt x="1500" y="988"/>
                    <a:pt x="1290" y="1092"/>
                  </a:cubicBezTo>
                  <a:cubicBezTo>
                    <a:pt x="1080" y="1196"/>
                    <a:pt x="750" y="1326"/>
                    <a:pt x="570" y="1404"/>
                  </a:cubicBezTo>
                  <a:cubicBezTo>
                    <a:pt x="390" y="1482"/>
                    <a:pt x="300" y="1508"/>
                    <a:pt x="210" y="1560"/>
                  </a:cubicBezTo>
                  <a:cubicBezTo>
                    <a:pt x="120" y="1612"/>
                    <a:pt x="60" y="1664"/>
                    <a:pt x="30" y="1716"/>
                  </a:cubicBezTo>
                  <a:cubicBezTo>
                    <a:pt x="0" y="1768"/>
                    <a:pt x="0" y="1820"/>
                    <a:pt x="30" y="1872"/>
                  </a:cubicBezTo>
                  <a:cubicBezTo>
                    <a:pt x="60" y="1924"/>
                    <a:pt x="60" y="1950"/>
                    <a:pt x="210" y="2028"/>
                  </a:cubicBezTo>
                  <a:cubicBezTo>
                    <a:pt x="360" y="2106"/>
                    <a:pt x="690" y="2236"/>
                    <a:pt x="930" y="2340"/>
                  </a:cubicBezTo>
                  <a:cubicBezTo>
                    <a:pt x="1170" y="2444"/>
                    <a:pt x="1410" y="2496"/>
                    <a:pt x="1650" y="2652"/>
                  </a:cubicBezTo>
                  <a:cubicBezTo>
                    <a:pt x="1890" y="2808"/>
                    <a:pt x="2250" y="3120"/>
                    <a:pt x="2370" y="3276"/>
                  </a:cubicBezTo>
                  <a:cubicBezTo>
                    <a:pt x="2490" y="3432"/>
                    <a:pt x="2430" y="3510"/>
                    <a:pt x="2370" y="3588"/>
                  </a:cubicBezTo>
                </a:path>
              </a:pathLst>
            </a:custGeom>
            <a:noFill/>
            <a:ln w="25400">
              <a:solidFill>
                <a:srgbClr val="0000FF"/>
              </a:solidFill>
              <a:round/>
              <a:headEnd type="stealth" w="lg" len="lg"/>
              <a:tailEnd/>
            </a:ln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81" name="Text Box 8"/>
            <p:cNvSpPr txBox="1">
              <a:spLocks noChangeAspect="1" noChangeArrowheads="1"/>
            </p:cNvSpPr>
            <p:nvPr/>
          </p:nvSpPr>
          <p:spPr bwMode="auto">
            <a:xfrm>
              <a:off x="3408569" y="2903528"/>
              <a:ext cx="1134642" cy="52547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1200" b="1" i="0" u="none" strike="noStrike" kern="0" cap="none" spc="0" normalizeH="0" baseline="0" noProof="0" dirty="0" smtClean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Times New Roman" pitchFamily="18" charset="0"/>
                  <a:ea typeface="楷体_GB2312" pitchFamily="49" charset="-122"/>
                </a:rPr>
                <a:t>Southwest Vortex</a:t>
              </a:r>
              <a:endParaRPr kumimoji="0" lang="zh-CN" altLang="en-US" sz="12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Garamond" pitchFamily="18" charset="0"/>
              </a:endParaRPr>
            </a:p>
          </p:txBody>
        </p:sp>
        <p:sp>
          <p:nvSpPr>
            <p:cNvPr id="82" name="AutoShape 9"/>
            <p:cNvSpPr>
              <a:spLocks noChangeAspect="1" noChangeArrowheads="1"/>
            </p:cNvSpPr>
            <p:nvPr/>
          </p:nvSpPr>
          <p:spPr bwMode="auto">
            <a:xfrm rot="2516680">
              <a:off x="3355244" y="1939641"/>
              <a:ext cx="1212557" cy="381678"/>
            </a:xfrm>
            <a:prstGeom prst="notchedRightArrow">
              <a:avLst>
                <a:gd name="adj1" fmla="val 50000"/>
                <a:gd name="adj2" fmla="val 86860"/>
              </a:avLst>
            </a:prstGeom>
            <a:solidFill>
              <a:srgbClr val="000066"/>
            </a:solidFill>
            <a:ln w="9525">
              <a:solidFill>
                <a:srgbClr val="000066"/>
              </a:solidFill>
              <a:miter lim="800000"/>
              <a:headEnd/>
              <a:tailEnd/>
            </a:ln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83" name="Freeform 10"/>
            <p:cNvSpPr>
              <a:spLocks noChangeAspect="1"/>
            </p:cNvSpPr>
            <p:nvPr/>
          </p:nvSpPr>
          <p:spPr bwMode="auto">
            <a:xfrm>
              <a:off x="655802" y="3054495"/>
              <a:ext cx="2952667" cy="3090701"/>
            </a:xfrm>
            <a:custGeom>
              <a:avLst/>
              <a:gdLst/>
              <a:ahLst/>
              <a:cxnLst>
                <a:cxn ang="0">
                  <a:pos x="3480" y="0"/>
                </a:cxn>
                <a:cxn ang="0">
                  <a:pos x="3660" y="468"/>
                </a:cxn>
                <a:cxn ang="0">
                  <a:pos x="2940" y="780"/>
                </a:cxn>
                <a:cxn ang="0">
                  <a:pos x="600" y="1404"/>
                </a:cxn>
                <a:cxn ang="0">
                  <a:pos x="240" y="2028"/>
                </a:cxn>
                <a:cxn ang="0">
                  <a:pos x="2040" y="2652"/>
                </a:cxn>
                <a:cxn ang="0">
                  <a:pos x="2760" y="3120"/>
                </a:cxn>
                <a:cxn ang="0">
                  <a:pos x="2580" y="3588"/>
                </a:cxn>
                <a:cxn ang="0">
                  <a:pos x="1320" y="3588"/>
                </a:cxn>
              </a:cxnLst>
              <a:rect l="0" t="0" r="r" b="b"/>
              <a:pathLst>
                <a:path w="3750" h="3666">
                  <a:moveTo>
                    <a:pt x="3480" y="0"/>
                  </a:moveTo>
                  <a:cubicBezTo>
                    <a:pt x="3615" y="169"/>
                    <a:pt x="3750" y="338"/>
                    <a:pt x="3660" y="468"/>
                  </a:cubicBezTo>
                  <a:cubicBezTo>
                    <a:pt x="3570" y="598"/>
                    <a:pt x="3450" y="624"/>
                    <a:pt x="2940" y="780"/>
                  </a:cubicBezTo>
                  <a:cubicBezTo>
                    <a:pt x="2430" y="936"/>
                    <a:pt x="1050" y="1196"/>
                    <a:pt x="600" y="1404"/>
                  </a:cubicBezTo>
                  <a:cubicBezTo>
                    <a:pt x="150" y="1612"/>
                    <a:pt x="0" y="1820"/>
                    <a:pt x="240" y="2028"/>
                  </a:cubicBezTo>
                  <a:cubicBezTo>
                    <a:pt x="480" y="2236"/>
                    <a:pt x="1620" y="2470"/>
                    <a:pt x="2040" y="2652"/>
                  </a:cubicBezTo>
                  <a:cubicBezTo>
                    <a:pt x="2460" y="2834"/>
                    <a:pt x="2670" y="2964"/>
                    <a:pt x="2760" y="3120"/>
                  </a:cubicBezTo>
                  <a:cubicBezTo>
                    <a:pt x="2850" y="3276"/>
                    <a:pt x="2820" y="3510"/>
                    <a:pt x="2580" y="3588"/>
                  </a:cubicBezTo>
                  <a:cubicBezTo>
                    <a:pt x="2340" y="3666"/>
                    <a:pt x="1530" y="3588"/>
                    <a:pt x="1320" y="3588"/>
                  </a:cubicBezTo>
                </a:path>
              </a:pathLst>
            </a:custGeom>
            <a:noFill/>
            <a:ln w="25400">
              <a:solidFill>
                <a:srgbClr val="0000FF"/>
              </a:solidFill>
              <a:round/>
              <a:headEnd type="stealth" w="lg" len="lg"/>
              <a:tailEnd/>
            </a:ln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84" name="Freeform 13"/>
            <p:cNvSpPr>
              <a:spLocks noChangeAspect="1"/>
            </p:cNvSpPr>
            <p:nvPr/>
          </p:nvSpPr>
          <p:spPr bwMode="auto">
            <a:xfrm>
              <a:off x="4933349" y="2589635"/>
              <a:ext cx="1607004" cy="1052720"/>
            </a:xfrm>
            <a:custGeom>
              <a:avLst/>
              <a:gdLst/>
              <a:ahLst/>
              <a:cxnLst>
                <a:cxn ang="0">
                  <a:pos x="2040" y="0"/>
                </a:cxn>
                <a:cxn ang="0">
                  <a:pos x="600" y="156"/>
                </a:cxn>
                <a:cxn ang="0">
                  <a:pos x="60" y="468"/>
                </a:cxn>
                <a:cxn ang="0">
                  <a:pos x="240" y="780"/>
                </a:cxn>
                <a:cxn ang="0">
                  <a:pos x="600" y="936"/>
                </a:cxn>
                <a:cxn ang="0">
                  <a:pos x="1140" y="1092"/>
                </a:cxn>
                <a:cxn ang="0">
                  <a:pos x="2040" y="1248"/>
                </a:cxn>
              </a:cxnLst>
              <a:rect l="0" t="0" r="r" b="b"/>
              <a:pathLst>
                <a:path w="2040" h="1248">
                  <a:moveTo>
                    <a:pt x="2040" y="0"/>
                  </a:moveTo>
                  <a:cubicBezTo>
                    <a:pt x="1485" y="39"/>
                    <a:pt x="930" y="78"/>
                    <a:pt x="600" y="156"/>
                  </a:cubicBezTo>
                  <a:cubicBezTo>
                    <a:pt x="270" y="234"/>
                    <a:pt x="120" y="364"/>
                    <a:pt x="60" y="468"/>
                  </a:cubicBezTo>
                  <a:cubicBezTo>
                    <a:pt x="0" y="572"/>
                    <a:pt x="150" y="702"/>
                    <a:pt x="240" y="780"/>
                  </a:cubicBezTo>
                  <a:cubicBezTo>
                    <a:pt x="330" y="858"/>
                    <a:pt x="450" y="884"/>
                    <a:pt x="600" y="936"/>
                  </a:cubicBezTo>
                  <a:cubicBezTo>
                    <a:pt x="750" y="988"/>
                    <a:pt x="900" y="1040"/>
                    <a:pt x="1140" y="1092"/>
                  </a:cubicBezTo>
                  <a:cubicBezTo>
                    <a:pt x="1380" y="1144"/>
                    <a:pt x="1710" y="1196"/>
                    <a:pt x="2040" y="1248"/>
                  </a:cubicBezTo>
                </a:path>
              </a:pathLst>
            </a:custGeom>
            <a:noFill/>
            <a:ln w="25400">
              <a:solidFill>
                <a:srgbClr val="FF0000"/>
              </a:solidFill>
              <a:round/>
              <a:headEnd type="stealth" w="lg" len="lg"/>
              <a:tailEnd type="none" w="lg" len="lg"/>
            </a:ln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85" name="Freeform 14"/>
            <p:cNvSpPr>
              <a:spLocks noChangeAspect="1"/>
            </p:cNvSpPr>
            <p:nvPr/>
          </p:nvSpPr>
          <p:spPr bwMode="auto">
            <a:xfrm>
              <a:off x="1624874" y="3054495"/>
              <a:ext cx="2220587" cy="3025017"/>
            </a:xfrm>
            <a:custGeom>
              <a:avLst/>
              <a:gdLst/>
              <a:ahLst/>
              <a:cxnLst>
                <a:cxn ang="0">
                  <a:pos x="2610" y="0"/>
                </a:cxn>
                <a:cxn ang="0">
                  <a:pos x="2790" y="468"/>
                </a:cxn>
                <a:cxn ang="0">
                  <a:pos x="2430" y="780"/>
                </a:cxn>
                <a:cxn ang="0">
                  <a:pos x="1530" y="1092"/>
                </a:cxn>
                <a:cxn ang="0">
                  <a:pos x="270" y="1560"/>
                </a:cxn>
                <a:cxn ang="0">
                  <a:pos x="90" y="1872"/>
                </a:cxn>
                <a:cxn ang="0">
                  <a:pos x="810" y="2184"/>
                </a:cxn>
                <a:cxn ang="0">
                  <a:pos x="1530" y="2496"/>
                </a:cxn>
                <a:cxn ang="0">
                  <a:pos x="2250" y="2964"/>
                </a:cxn>
                <a:cxn ang="0">
                  <a:pos x="2610" y="3276"/>
                </a:cxn>
                <a:cxn ang="0">
                  <a:pos x="2430" y="3588"/>
                </a:cxn>
              </a:cxnLst>
              <a:rect l="0" t="0" r="r" b="b"/>
              <a:pathLst>
                <a:path w="2820" h="3588">
                  <a:moveTo>
                    <a:pt x="2610" y="0"/>
                  </a:moveTo>
                  <a:cubicBezTo>
                    <a:pt x="2715" y="169"/>
                    <a:pt x="2820" y="338"/>
                    <a:pt x="2790" y="468"/>
                  </a:cubicBezTo>
                  <a:cubicBezTo>
                    <a:pt x="2760" y="598"/>
                    <a:pt x="2640" y="676"/>
                    <a:pt x="2430" y="780"/>
                  </a:cubicBezTo>
                  <a:cubicBezTo>
                    <a:pt x="2220" y="884"/>
                    <a:pt x="1890" y="962"/>
                    <a:pt x="1530" y="1092"/>
                  </a:cubicBezTo>
                  <a:cubicBezTo>
                    <a:pt x="1170" y="1222"/>
                    <a:pt x="510" y="1430"/>
                    <a:pt x="270" y="1560"/>
                  </a:cubicBezTo>
                  <a:cubicBezTo>
                    <a:pt x="30" y="1690"/>
                    <a:pt x="0" y="1768"/>
                    <a:pt x="90" y="1872"/>
                  </a:cubicBezTo>
                  <a:cubicBezTo>
                    <a:pt x="180" y="1976"/>
                    <a:pt x="570" y="2080"/>
                    <a:pt x="810" y="2184"/>
                  </a:cubicBezTo>
                  <a:cubicBezTo>
                    <a:pt x="1050" y="2288"/>
                    <a:pt x="1290" y="2366"/>
                    <a:pt x="1530" y="2496"/>
                  </a:cubicBezTo>
                  <a:cubicBezTo>
                    <a:pt x="1770" y="2626"/>
                    <a:pt x="2070" y="2834"/>
                    <a:pt x="2250" y="2964"/>
                  </a:cubicBezTo>
                  <a:cubicBezTo>
                    <a:pt x="2430" y="3094"/>
                    <a:pt x="2580" y="3172"/>
                    <a:pt x="2610" y="3276"/>
                  </a:cubicBezTo>
                  <a:cubicBezTo>
                    <a:pt x="2640" y="3380"/>
                    <a:pt x="2430" y="3536"/>
                    <a:pt x="2430" y="3588"/>
                  </a:cubicBezTo>
                </a:path>
              </a:pathLst>
            </a:custGeom>
            <a:noFill/>
            <a:ln w="25400">
              <a:solidFill>
                <a:srgbClr val="0000FF"/>
              </a:solidFill>
              <a:round/>
              <a:headEnd type="stealth" w="lg" len="lg"/>
              <a:tailEnd/>
            </a:ln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86" name="AutoShape 15"/>
            <p:cNvSpPr>
              <a:spLocks noChangeAspect="1" noChangeArrowheads="1"/>
            </p:cNvSpPr>
            <p:nvPr/>
          </p:nvSpPr>
          <p:spPr bwMode="auto">
            <a:xfrm rot="16200000">
              <a:off x="811655" y="4479425"/>
              <a:ext cx="454463" cy="176933"/>
            </a:xfrm>
            <a:prstGeom prst="notchedRightArrow">
              <a:avLst>
                <a:gd name="adj1" fmla="val 50000"/>
                <a:gd name="adj2" fmla="val 58716"/>
              </a:avLst>
            </a:prstGeom>
            <a:solidFill>
              <a:srgbClr val="0000FF"/>
            </a:solidFill>
            <a:ln w="9525">
              <a:solidFill>
                <a:srgbClr val="0000FF"/>
              </a:solidFill>
              <a:miter lim="800000"/>
              <a:headEnd/>
              <a:tailEnd/>
            </a:ln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87" name="Cloud"/>
            <p:cNvSpPr>
              <a:spLocks noChangeAspect="1" noEditPoints="1" noChangeArrowheads="1"/>
            </p:cNvSpPr>
            <p:nvPr/>
          </p:nvSpPr>
          <p:spPr bwMode="auto">
            <a:xfrm>
              <a:off x="4897638" y="3984978"/>
              <a:ext cx="733703" cy="525472"/>
            </a:xfrm>
            <a:custGeom>
              <a:avLst/>
              <a:gdLst>
                <a:gd name="T0" fmla="*/ 67 w 21600"/>
                <a:gd name="T1" fmla="*/ 10800 h 21600"/>
                <a:gd name="T2" fmla="*/ 10800 w 21600"/>
                <a:gd name="T3" fmla="*/ 21577 h 21600"/>
                <a:gd name="T4" fmla="*/ 21582 w 21600"/>
                <a:gd name="T5" fmla="*/ 10800 h 21600"/>
                <a:gd name="T6" fmla="*/ 10800 w 21600"/>
                <a:gd name="T7" fmla="*/ 1235 h 21600"/>
                <a:gd name="T8" fmla="*/ 2977 w 21600"/>
                <a:gd name="T9" fmla="*/ 3262 h 21600"/>
                <a:gd name="T10" fmla="*/ 17087 w 21600"/>
                <a:gd name="T11" fmla="*/ 17337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T8" t="T9" r="T10" b="T11"/>
              <a:pathLst>
                <a:path w="21600" h="21600" extrusionOk="0">
                  <a:moveTo>
                    <a:pt x="1949" y="7180"/>
                  </a:moveTo>
                  <a:cubicBezTo>
                    <a:pt x="841" y="7336"/>
                    <a:pt x="0" y="8613"/>
                    <a:pt x="0" y="10137"/>
                  </a:cubicBezTo>
                  <a:cubicBezTo>
                    <a:pt x="-1" y="11192"/>
                    <a:pt x="409" y="12169"/>
                    <a:pt x="1074" y="12702"/>
                  </a:cubicBezTo>
                  <a:lnTo>
                    <a:pt x="1063" y="12668"/>
                  </a:lnTo>
                  <a:cubicBezTo>
                    <a:pt x="685" y="13217"/>
                    <a:pt x="475" y="13940"/>
                    <a:pt x="475" y="14690"/>
                  </a:cubicBezTo>
                  <a:cubicBezTo>
                    <a:pt x="475" y="16325"/>
                    <a:pt x="1451" y="17650"/>
                    <a:pt x="2655" y="17650"/>
                  </a:cubicBezTo>
                  <a:cubicBezTo>
                    <a:pt x="2739" y="17650"/>
                    <a:pt x="2824" y="17643"/>
                    <a:pt x="2909" y="17629"/>
                  </a:cubicBezTo>
                  <a:lnTo>
                    <a:pt x="2897" y="17649"/>
                  </a:lnTo>
                  <a:cubicBezTo>
                    <a:pt x="3585" y="19288"/>
                    <a:pt x="4863" y="20300"/>
                    <a:pt x="6247" y="20300"/>
                  </a:cubicBezTo>
                  <a:cubicBezTo>
                    <a:pt x="6947" y="20299"/>
                    <a:pt x="7635" y="20039"/>
                    <a:pt x="8235" y="19546"/>
                  </a:cubicBezTo>
                  <a:lnTo>
                    <a:pt x="8229" y="19550"/>
                  </a:lnTo>
                  <a:cubicBezTo>
                    <a:pt x="8855" y="20829"/>
                    <a:pt x="9908" y="21597"/>
                    <a:pt x="11036" y="21597"/>
                  </a:cubicBezTo>
                  <a:cubicBezTo>
                    <a:pt x="12523" y="21596"/>
                    <a:pt x="13836" y="20267"/>
                    <a:pt x="14267" y="18324"/>
                  </a:cubicBezTo>
                  <a:lnTo>
                    <a:pt x="14270" y="18350"/>
                  </a:lnTo>
                  <a:cubicBezTo>
                    <a:pt x="14730" y="18740"/>
                    <a:pt x="15260" y="18947"/>
                    <a:pt x="15802" y="18947"/>
                  </a:cubicBezTo>
                  <a:cubicBezTo>
                    <a:pt x="17390" y="18946"/>
                    <a:pt x="18682" y="17205"/>
                    <a:pt x="18694" y="15045"/>
                  </a:cubicBezTo>
                  <a:lnTo>
                    <a:pt x="18689" y="15035"/>
                  </a:lnTo>
                  <a:cubicBezTo>
                    <a:pt x="20357" y="14710"/>
                    <a:pt x="21597" y="12765"/>
                    <a:pt x="21597" y="10472"/>
                  </a:cubicBezTo>
                  <a:cubicBezTo>
                    <a:pt x="21597" y="9456"/>
                    <a:pt x="21350" y="8469"/>
                    <a:pt x="20896" y="7663"/>
                  </a:cubicBezTo>
                  <a:lnTo>
                    <a:pt x="20889" y="7661"/>
                  </a:lnTo>
                  <a:cubicBezTo>
                    <a:pt x="21031" y="7208"/>
                    <a:pt x="21105" y="6721"/>
                    <a:pt x="21105" y="6228"/>
                  </a:cubicBezTo>
                  <a:cubicBezTo>
                    <a:pt x="21105" y="4588"/>
                    <a:pt x="20299" y="3150"/>
                    <a:pt x="19139" y="2719"/>
                  </a:cubicBezTo>
                  <a:lnTo>
                    <a:pt x="19148" y="2712"/>
                  </a:lnTo>
                  <a:cubicBezTo>
                    <a:pt x="18940" y="1142"/>
                    <a:pt x="17933" y="0"/>
                    <a:pt x="16758" y="0"/>
                  </a:cubicBezTo>
                  <a:cubicBezTo>
                    <a:pt x="16044" y="-1"/>
                    <a:pt x="15367" y="426"/>
                    <a:pt x="14905" y="1165"/>
                  </a:cubicBezTo>
                  <a:lnTo>
                    <a:pt x="14909" y="1170"/>
                  </a:lnTo>
                  <a:cubicBezTo>
                    <a:pt x="14497" y="432"/>
                    <a:pt x="13855" y="0"/>
                    <a:pt x="13174" y="0"/>
                  </a:cubicBezTo>
                  <a:cubicBezTo>
                    <a:pt x="12347" y="-1"/>
                    <a:pt x="11590" y="637"/>
                    <a:pt x="11221" y="1645"/>
                  </a:cubicBezTo>
                  <a:lnTo>
                    <a:pt x="11229" y="1694"/>
                  </a:lnTo>
                  <a:cubicBezTo>
                    <a:pt x="10730" y="1024"/>
                    <a:pt x="10058" y="650"/>
                    <a:pt x="9358" y="650"/>
                  </a:cubicBezTo>
                  <a:cubicBezTo>
                    <a:pt x="8372" y="649"/>
                    <a:pt x="7466" y="1391"/>
                    <a:pt x="7003" y="2578"/>
                  </a:cubicBezTo>
                  <a:lnTo>
                    <a:pt x="6995" y="2602"/>
                  </a:lnTo>
                  <a:cubicBezTo>
                    <a:pt x="6477" y="2189"/>
                    <a:pt x="5888" y="1972"/>
                    <a:pt x="5288" y="1972"/>
                  </a:cubicBezTo>
                  <a:cubicBezTo>
                    <a:pt x="3423" y="1972"/>
                    <a:pt x="1912" y="4029"/>
                    <a:pt x="1912" y="6567"/>
                  </a:cubicBezTo>
                  <a:cubicBezTo>
                    <a:pt x="1911" y="6774"/>
                    <a:pt x="1922" y="6981"/>
                    <a:pt x="1942" y="7186"/>
                  </a:cubicBezTo>
                  <a:close/>
                </a:path>
                <a:path w="21600" h="21600" fill="none" extrusionOk="0">
                  <a:moveTo>
                    <a:pt x="1074" y="12702"/>
                  </a:moveTo>
                  <a:cubicBezTo>
                    <a:pt x="1407" y="12969"/>
                    <a:pt x="1786" y="13110"/>
                    <a:pt x="2172" y="13110"/>
                  </a:cubicBezTo>
                  <a:cubicBezTo>
                    <a:pt x="2228" y="13109"/>
                    <a:pt x="2285" y="13107"/>
                    <a:pt x="2341" y="13101"/>
                  </a:cubicBezTo>
                </a:path>
                <a:path w="21600" h="21600" fill="none" extrusionOk="0">
                  <a:moveTo>
                    <a:pt x="2909" y="17629"/>
                  </a:moveTo>
                  <a:cubicBezTo>
                    <a:pt x="3099" y="17599"/>
                    <a:pt x="3285" y="17535"/>
                    <a:pt x="3463" y="17439"/>
                  </a:cubicBezTo>
                </a:path>
                <a:path w="21600" h="21600" fill="none" extrusionOk="0">
                  <a:moveTo>
                    <a:pt x="7895" y="18680"/>
                  </a:moveTo>
                  <a:cubicBezTo>
                    <a:pt x="7983" y="18985"/>
                    <a:pt x="8095" y="19277"/>
                    <a:pt x="8229" y="19550"/>
                  </a:cubicBezTo>
                </a:path>
                <a:path w="21600" h="21600" fill="none" extrusionOk="0">
                  <a:moveTo>
                    <a:pt x="14267" y="18324"/>
                  </a:moveTo>
                  <a:cubicBezTo>
                    <a:pt x="14336" y="18013"/>
                    <a:pt x="14380" y="17693"/>
                    <a:pt x="14400" y="17370"/>
                  </a:cubicBezTo>
                </a:path>
                <a:path w="21600" h="21600" fill="none" extrusionOk="0">
                  <a:moveTo>
                    <a:pt x="18694" y="15045"/>
                  </a:moveTo>
                  <a:cubicBezTo>
                    <a:pt x="18694" y="15034"/>
                    <a:pt x="18695" y="15024"/>
                    <a:pt x="18695" y="15013"/>
                  </a:cubicBezTo>
                  <a:cubicBezTo>
                    <a:pt x="18695" y="13508"/>
                    <a:pt x="18063" y="12136"/>
                    <a:pt x="17069" y="11477"/>
                  </a:cubicBezTo>
                </a:path>
                <a:path w="21600" h="21600" fill="none" extrusionOk="0">
                  <a:moveTo>
                    <a:pt x="20165" y="8999"/>
                  </a:moveTo>
                  <a:cubicBezTo>
                    <a:pt x="20479" y="8635"/>
                    <a:pt x="20726" y="8177"/>
                    <a:pt x="20889" y="7661"/>
                  </a:cubicBezTo>
                </a:path>
                <a:path w="21600" h="21600" fill="none" extrusionOk="0">
                  <a:moveTo>
                    <a:pt x="19186" y="3344"/>
                  </a:moveTo>
                  <a:cubicBezTo>
                    <a:pt x="19186" y="3328"/>
                    <a:pt x="19187" y="3313"/>
                    <a:pt x="19187" y="3297"/>
                  </a:cubicBezTo>
                  <a:cubicBezTo>
                    <a:pt x="19187" y="3101"/>
                    <a:pt x="19174" y="2905"/>
                    <a:pt x="19148" y="2712"/>
                  </a:cubicBezTo>
                </a:path>
                <a:path w="21600" h="21600" fill="none" extrusionOk="0">
                  <a:moveTo>
                    <a:pt x="14905" y="1165"/>
                  </a:moveTo>
                  <a:cubicBezTo>
                    <a:pt x="14754" y="1408"/>
                    <a:pt x="14629" y="1679"/>
                    <a:pt x="14535" y="1971"/>
                  </a:cubicBezTo>
                </a:path>
                <a:path w="21600" h="21600" fill="none" extrusionOk="0">
                  <a:moveTo>
                    <a:pt x="11221" y="1645"/>
                  </a:moveTo>
                  <a:cubicBezTo>
                    <a:pt x="11140" y="1866"/>
                    <a:pt x="11080" y="2099"/>
                    <a:pt x="11041" y="2340"/>
                  </a:cubicBezTo>
                </a:path>
                <a:path w="21600" h="21600" fill="none" extrusionOk="0">
                  <a:moveTo>
                    <a:pt x="7645" y="3276"/>
                  </a:moveTo>
                  <a:cubicBezTo>
                    <a:pt x="7449" y="3016"/>
                    <a:pt x="7231" y="2790"/>
                    <a:pt x="6995" y="2602"/>
                  </a:cubicBezTo>
                </a:path>
                <a:path w="21600" h="21600" fill="none" extrusionOk="0">
                  <a:moveTo>
                    <a:pt x="1942" y="7186"/>
                  </a:moveTo>
                  <a:cubicBezTo>
                    <a:pt x="1966" y="7426"/>
                    <a:pt x="2004" y="7663"/>
                    <a:pt x="2056" y="7895"/>
                  </a:cubicBezTo>
                </a:path>
              </a:pathLst>
            </a:custGeom>
            <a:solidFill>
              <a:srgbClr val="FF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  <a:effectLst>
              <a:outerShdw dist="107763" dir="2700000" algn="ctr" rotWithShape="0">
                <a:srgbClr val="808080"/>
              </a:outerShdw>
            </a:effectLst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88" name="Text Box 17"/>
            <p:cNvSpPr txBox="1">
              <a:spLocks noChangeAspect="1" noChangeArrowheads="1"/>
            </p:cNvSpPr>
            <p:nvPr/>
          </p:nvSpPr>
          <p:spPr bwMode="auto">
            <a:xfrm>
              <a:off x="4530467" y="5388942"/>
              <a:ext cx="2163774" cy="42605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marL="0" marR="0" lvl="0" indent="0" algn="just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2000" b="1" i="0" u="none" strike="noStrike" kern="0" cap="none" spc="0" normalizeH="0" baseline="0" noProof="0" dirty="0" smtClean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Times New Roman" pitchFamily="18" charset="0"/>
                  <a:ea typeface="楷体_GB2312" pitchFamily="49" charset="-122"/>
                </a:rPr>
                <a:t>Australia High</a:t>
              </a:r>
              <a:endParaRPr kumimoji="0" lang="zh-CN" altLang="en-US" sz="20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Garamond" pitchFamily="18" charset="0"/>
              </a:endParaRPr>
            </a:p>
          </p:txBody>
        </p:sp>
        <p:sp>
          <p:nvSpPr>
            <p:cNvPr id="89" name="Text Box 18"/>
            <p:cNvSpPr txBox="1">
              <a:spLocks noChangeAspect="1" noChangeArrowheads="1"/>
            </p:cNvSpPr>
            <p:nvPr/>
          </p:nvSpPr>
          <p:spPr bwMode="auto">
            <a:xfrm>
              <a:off x="5186153" y="2786058"/>
              <a:ext cx="1889447" cy="65861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marL="0" marR="0" lvl="0" indent="0" algn="just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2000" b="1" i="0" u="none" strike="noStrike" kern="0" cap="none" spc="0" normalizeH="0" baseline="0" noProof="0" dirty="0" smtClean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itchFamily="18" charset="0"/>
                  <a:ea typeface="楷体_GB2312" pitchFamily="49" charset="-122"/>
                </a:rPr>
                <a:t>Subtropical High</a:t>
              </a:r>
              <a:endParaRPr kumimoji="0" lang="zh-CN" altLang="en-US" sz="20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Garamond" pitchFamily="18" charset="0"/>
              </a:endParaRPr>
            </a:p>
          </p:txBody>
        </p:sp>
        <p:sp>
          <p:nvSpPr>
            <p:cNvPr id="90" name="Text Box 19"/>
            <p:cNvSpPr txBox="1">
              <a:spLocks noChangeAspect="1" noChangeArrowheads="1"/>
            </p:cNvSpPr>
            <p:nvPr/>
          </p:nvSpPr>
          <p:spPr bwMode="auto">
            <a:xfrm>
              <a:off x="2542947" y="5056400"/>
              <a:ext cx="2285399" cy="65861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marL="0" marR="0" lvl="0" indent="0" algn="just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2000" b="1" i="0" u="none" strike="noStrike" kern="0" cap="none" spc="0" normalizeH="0" baseline="0" noProof="0" dirty="0" smtClean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Times New Roman" pitchFamily="18" charset="0"/>
                  <a:ea typeface="楷体_GB2312" pitchFamily="49" charset="-122"/>
                </a:rPr>
                <a:t>Southeast Trade</a:t>
              </a:r>
              <a:endParaRPr kumimoji="0" lang="zh-CN" alt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Garamond" pitchFamily="18" charset="0"/>
              </a:endParaRPr>
            </a:p>
          </p:txBody>
        </p:sp>
        <p:sp>
          <p:nvSpPr>
            <p:cNvPr id="91" name="Text Box 20"/>
            <p:cNvSpPr txBox="1">
              <a:spLocks noChangeAspect="1" noChangeArrowheads="1"/>
            </p:cNvSpPr>
            <p:nvPr/>
          </p:nvSpPr>
          <p:spPr bwMode="auto">
            <a:xfrm>
              <a:off x="4298235" y="4527948"/>
              <a:ext cx="2745306" cy="51854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marL="0" marR="0" lvl="0" indent="0" algn="just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1600" b="1" i="0" u="none" strike="noStrike" kern="0" cap="none" spc="0" normalizeH="0" baseline="0" noProof="0" dirty="0" smtClean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Times New Roman" pitchFamily="18" charset="0"/>
                  <a:ea typeface="楷体_GB2312" pitchFamily="49" charset="-122"/>
                </a:rPr>
                <a:t>Tropical Convective Cloud</a:t>
              </a:r>
              <a:endParaRPr kumimoji="0" lang="zh-CN" altLang="en-US" sz="16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Garamond" pitchFamily="18" charset="0"/>
              </a:endParaRPr>
            </a:p>
          </p:txBody>
        </p:sp>
        <p:sp>
          <p:nvSpPr>
            <p:cNvPr id="92" name="Text Box 21"/>
            <p:cNvSpPr txBox="1">
              <a:spLocks noChangeAspect="1" noChangeArrowheads="1"/>
            </p:cNvSpPr>
            <p:nvPr/>
          </p:nvSpPr>
          <p:spPr bwMode="auto">
            <a:xfrm>
              <a:off x="5667051" y="3892664"/>
              <a:ext cx="1233613" cy="45829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marL="0" marR="0" lvl="0" indent="0" algn="just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2000" b="1" i="0" u="none" strike="noStrike" kern="0" cap="none" spc="0" normalizeH="0" baseline="0" noProof="0" dirty="0" smtClean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itchFamily="18" charset="0"/>
                  <a:ea typeface="楷体_GB2312" pitchFamily="49" charset="-122"/>
                </a:rPr>
                <a:t>Typhoon</a:t>
              </a:r>
              <a:endParaRPr kumimoji="0" lang="zh-CN" alt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Garamond" pitchFamily="18" charset="0"/>
              </a:endParaRPr>
            </a:p>
          </p:txBody>
        </p:sp>
        <p:sp>
          <p:nvSpPr>
            <p:cNvPr id="93" name="Text Box 22"/>
            <p:cNvSpPr txBox="1">
              <a:spLocks noChangeAspect="1" noChangeArrowheads="1"/>
            </p:cNvSpPr>
            <p:nvPr/>
          </p:nvSpPr>
          <p:spPr bwMode="auto">
            <a:xfrm>
              <a:off x="1128164" y="5422671"/>
              <a:ext cx="1701152" cy="3621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marL="0" marR="0" lvl="0" indent="0" algn="just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1600" b="1" i="0" u="none" strike="noStrike" kern="0" cap="none" spc="0" normalizeH="0" baseline="0" noProof="0" dirty="0" smtClean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Times New Roman" pitchFamily="18" charset="0"/>
                  <a:ea typeface="楷体_GB2312" pitchFamily="49" charset="-122"/>
                </a:rPr>
                <a:t>Mascarene High</a:t>
              </a:r>
              <a:endParaRPr kumimoji="0" lang="zh-CN" altLang="en-US" sz="16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Garamond" pitchFamily="18" charset="0"/>
              </a:endParaRPr>
            </a:p>
          </p:txBody>
        </p:sp>
        <p:sp>
          <p:nvSpPr>
            <p:cNvPr id="94" name="Text Box 23"/>
            <p:cNvSpPr txBox="1">
              <a:spLocks noChangeAspect="1" noChangeArrowheads="1"/>
            </p:cNvSpPr>
            <p:nvPr/>
          </p:nvSpPr>
          <p:spPr bwMode="auto">
            <a:xfrm>
              <a:off x="368919" y="3901940"/>
              <a:ext cx="1888276" cy="65684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marL="0" marR="0" lvl="0" indent="0" algn="just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1800" b="1" i="0" u="none" strike="noStrike" kern="0" cap="none" spc="0" normalizeH="0" baseline="0" noProof="0" dirty="0" smtClean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Times New Roman" pitchFamily="18" charset="0"/>
                  <a:ea typeface="楷体_GB2312" pitchFamily="49" charset="-122"/>
                </a:rPr>
                <a:t>Somalia Jet</a:t>
              </a:r>
              <a:endParaRPr kumimoji="0" lang="zh-CN" altLang="en-US" sz="24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Garamond" pitchFamily="18" charset="0"/>
              </a:endParaRPr>
            </a:p>
          </p:txBody>
        </p:sp>
        <p:sp>
          <p:nvSpPr>
            <p:cNvPr id="95" name="AutoShape 24"/>
            <p:cNvSpPr>
              <a:spLocks noChangeAspect="1" noChangeArrowheads="1"/>
            </p:cNvSpPr>
            <p:nvPr/>
          </p:nvSpPr>
          <p:spPr bwMode="auto">
            <a:xfrm rot="7304112">
              <a:off x="4418035" y="1922203"/>
              <a:ext cx="1109528" cy="310038"/>
            </a:xfrm>
            <a:prstGeom prst="notchedRightArrow">
              <a:avLst>
                <a:gd name="adj1" fmla="val 50000"/>
                <a:gd name="adj2" fmla="val 81806"/>
              </a:avLst>
            </a:prstGeom>
            <a:solidFill>
              <a:srgbClr val="000066"/>
            </a:solidFill>
            <a:ln w="9525">
              <a:solidFill>
                <a:srgbClr val="000066"/>
              </a:solidFill>
              <a:miter lim="800000"/>
              <a:headEnd/>
              <a:tailEnd/>
            </a:ln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96" name="Text Box 25"/>
            <p:cNvSpPr txBox="1">
              <a:spLocks noChangeAspect="1" noChangeArrowheads="1"/>
            </p:cNvSpPr>
            <p:nvPr/>
          </p:nvSpPr>
          <p:spPr bwMode="auto">
            <a:xfrm>
              <a:off x="1569684" y="3058045"/>
              <a:ext cx="1559930" cy="52547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1400" b="1" i="0" u="none" strike="noStrike" kern="0" cap="none" spc="0" normalizeH="0" baseline="0" noProof="0" dirty="0" smtClean="0">
                  <a:ln>
                    <a:noFill/>
                  </a:ln>
                  <a:solidFill>
                    <a:srgbClr val="FF00FF"/>
                  </a:solidFill>
                  <a:effectLst/>
                  <a:uLnTx/>
                  <a:uFillTx/>
                  <a:latin typeface="Times New Roman" pitchFamily="18" charset="0"/>
                  <a:ea typeface="楷体_GB2312" pitchFamily="49" charset="-122"/>
                </a:rPr>
                <a:t>Monsoon Low</a:t>
              </a:r>
              <a:endParaRPr kumimoji="0" lang="zh-CN" altLang="en-US" sz="1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Garamond" pitchFamily="18" charset="0"/>
              </a:endParaRPr>
            </a:p>
          </p:txBody>
        </p:sp>
        <p:sp>
          <p:nvSpPr>
            <p:cNvPr id="97" name="Oval 26"/>
            <p:cNvSpPr>
              <a:spLocks noChangeAspect="1" noChangeArrowheads="1"/>
            </p:cNvSpPr>
            <p:nvPr/>
          </p:nvSpPr>
          <p:spPr bwMode="auto">
            <a:xfrm>
              <a:off x="1269386" y="3336759"/>
              <a:ext cx="993421" cy="523697"/>
            </a:xfrm>
            <a:prstGeom prst="ellipse">
              <a:avLst/>
            </a:prstGeom>
            <a:noFill/>
            <a:ln w="57150">
              <a:solidFill>
                <a:srgbClr val="0000FF"/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98" name="Line 27"/>
            <p:cNvSpPr>
              <a:spLocks noChangeAspect="1" noChangeShapeType="1"/>
            </p:cNvSpPr>
            <p:nvPr/>
          </p:nvSpPr>
          <p:spPr bwMode="auto">
            <a:xfrm flipH="1">
              <a:off x="1696297" y="3336759"/>
              <a:ext cx="139598" cy="0"/>
            </a:xfrm>
            <a:prstGeom prst="line">
              <a:avLst/>
            </a:prstGeom>
            <a:noFill/>
            <a:ln w="19050">
              <a:solidFill>
                <a:srgbClr val="FF00FF"/>
              </a:solidFill>
              <a:round/>
              <a:headEnd/>
              <a:tailEnd type="stealth" w="lg" len="lg"/>
            </a:ln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99" name="Line 28"/>
            <p:cNvSpPr>
              <a:spLocks noChangeAspect="1" noChangeShapeType="1"/>
            </p:cNvSpPr>
            <p:nvPr/>
          </p:nvSpPr>
          <p:spPr bwMode="auto">
            <a:xfrm rot="10800000" flipH="1">
              <a:off x="1696297" y="3860456"/>
              <a:ext cx="139598" cy="0"/>
            </a:xfrm>
            <a:prstGeom prst="line">
              <a:avLst/>
            </a:prstGeom>
            <a:noFill/>
            <a:ln w="19050">
              <a:solidFill>
                <a:srgbClr val="FF00FF"/>
              </a:solidFill>
              <a:round/>
              <a:headEnd/>
              <a:tailEnd type="stealth" w="lg" len="lg"/>
            </a:ln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00" name="Oval 29"/>
            <p:cNvSpPr>
              <a:spLocks noChangeAspect="1" noChangeArrowheads="1"/>
            </p:cNvSpPr>
            <p:nvPr/>
          </p:nvSpPr>
          <p:spPr bwMode="auto">
            <a:xfrm>
              <a:off x="2738414" y="3214267"/>
              <a:ext cx="579495" cy="394104"/>
            </a:xfrm>
            <a:prstGeom prst="ellipse">
              <a:avLst/>
            </a:prstGeom>
            <a:noFill/>
            <a:ln w="57150">
              <a:solidFill>
                <a:srgbClr val="0000FF"/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01" name="Line 30"/>
            <p:cNvSpPr>
              <a:spLocks noChangeAspect="1" noChangeShapeType="1"/>
            </p:cNvSpPr>
            <p:nvPr/>
          </p:nvSpPr>
          <p:spPr bwMode="auto">
            <a:xfrm rot="10800000" flipH="1">
              <a:off x="3011118" y="3597720"/>
              <a:ext cx="99017" cy="1775"/>
            </a:xfrm>
            <a:prstGeom prst="line">
              <a:avLst/>
            </a:prstGeom>
            <a:noFill/>
            <a:ln w="12700">
              <a:solidFill>
                <a:srgbClr val="FF00FF"/>
              </a:solidFill>
              <a:round/>
              <a:headEnd/>
              <a:tailEnd type="stealth" w="med" len="med"/>
            </a:ln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02" name="Oval 31"/>
            <p:cNvSpPr>
              <a:spLocks noChangeAspect="1" noChangeArrowheads="1"/>
            </p:cNvSpPr>
            <p:nvPr/>
          </p:nvSpPr>
          <p:spPr bwMode="auto">
            <a:xfrm>
              <a:off x="3937986" y="2672817"/>
              <a:ext cx="293806" cy="310668"/>
            </a:xfrm>
            <a:prstGeom prst="ellipse">
              <a:avLst/>
            </a:prstGeom>
            <a:noFill/>
            <a:ln w="28575">
              <a:solidFill>
                <a:srgbClr val="0000FF"/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zh-CN" altLang="zh-CN" sz="3600" b="1" i="0" u="none" strike="noStrike" kern="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黑体" pitchFamily="2" charset="-122"/>
              </a:endParaRPr>
            </a:p>
          </p:txBody>
        </p:sp>
        <p:sp>
          <p:nvSpPr>
            <p:cNvPr id="103" name="Line 32"/>
            <p:cNvSpPr>
              <a:spLocks noChangeAspect="1" noChangeShapeType="1"/>
            </p:cNvSpPr>
            <p:nvPr/>
          </p:nvSpPr>
          <p:spPr bwMode="auto">
            <a:xfrm rot="10800000" flipH="1">
              <a:off x="2847171" y="2829038"/>
              <a:ext cx="944723" cy="5326"/>
            </a:xfrm>
            <a:prstGeom prst="line">
              <a:avLst/>
            </a:prstGeom>
            <a:noFill/>
            <a:ln w="76200">
              <a:solidFill>
                <a:sysClr val="windowText" lastClr="000000"/>
              </a:solidFill>
              <a:prstDash val="sysDot"/>
              <a:round/>
              <a:headEnd/>
              <a:tailEnd type="stealth" w="med" len="med"/>
            </a:ln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04" name="Text Box 33"/>
            <p:cNvSpPr txBox="1">
              <a:spLocks noChangeAspect="1" noChangeArrowheads="1"/>
            </p:cNvSpPr>
            <p:nvPr/>
          </p:nvSpPr>
          <p:spPr bwMode="auto">
            <a:xfrm>
              <a:off x="2256843" y="2370657"/>
              <a:ext cx="1857740" cy="45588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marL="0" marR="0" lvl="0" indent="0" algn="ctr" defTabSz="914400" eaLnBrk="1" fontAlgn="auto" latinLnBrk="0" hangingPunct="1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2000" b="1" i="0" u="none" strike="noStrike" kern="0" cap="none" spc="0" normalizeH="0" baseline="0" noProof="0" dirty="0" smtClean="0">
                  <a:ln>
                    <a:noFill/>
                  </a:ln>
                  <a:solidFill>
                    <a:srgbClr val="000066"/>
                  </a:solidFill>
                  <a:effectLst/>
                  <a:uLnTx/>
                  <a:uFillTx/>
                  <a:latin typeface="Times New Roman" pitchFamily="18" charset="0"/>
                  <a:ea typeface="楷体_GB2312" pitchFamily="49" charset="-122"/>
                </a:rPr>
                <a:t>Plateau forcing</a:t>
              </a:r>
              <a:endParaRPr kumimoji="0" lang="zh-CN" altLang="en-US" sz="2000" b="1" i="0" u="none" strike="noStrike" kern="0" cap="none" spc="0" normalizeH="0" baseline="0" noProof="0" dirty="0">
                <a:ln>
                  <a:noFill/>
                </a:ln>
                <a:solidFill>
                  <a:srgbClr val="000066"/>
                </a:solidFill>
                <a:effectLst/>
                <a:uLnTx/>
                <a:uFillTx/>
                <a:latin typeface="Times New Roman" pitchFamily="18" charset="0"/>
                <a:ea typeface="楷体_GB2312" pitchFamily="49" charset="-122"/>
              </a:endParaRPr>
            </a:p>
          </p:txBody>
        </p:sp>
        <p:sp>
          <p:nvSpPr>
            <p:cNvPr id="105" name="AutoShape 34"/>
            <p:cNvSpPr>
              <a:spLocks noChangeAspect="1" noChangeArrowheads="1"/>
            </p:cNvSpPr>
            <p:nvPr/>
          </p:nvSpPr>
          <p:spPr bwMode="auto">
            <a:xfrm>
              <a:off x="2675108" y="4462264"/>
              <a:ext cx="568133" cy="131368"/>
            </a:xfrm>
            <a:custGeom>
              <a:avLst/>
              <a:gdLst>
                <a:gd name="G0" fmla="+- 16200 0 0"/>
                <a:gd name="G1" fmla="+- 5400 0 0"/>
                <a:gd name="G2" fmla="+- 21600 0 5400"/>
                <a:gd name="G3" fmla="+- 10800 0 5400"/>
                <a:gd name="G4" fmla="+- 21600 0 16200"/>
                <a:gd name="G5" fmla="*/ G4 G3 10800"/>
                <a:gd name="G6" fmla="+- 21600 0 G5"/>
                <a:gd name="T0" fmla="*/ 16200 w 21600"/>
                <a:gd name="T1" fmla="*/ 0 h 21600"/>
                <a:gd name="T2" fmla="*/ 0 w 21600"/>
                <a:gd name="T3" fmla="*/ 10800 h 21600"/>
                <a:gd name="T4" fmla="*/ 16200 w 21600"/>
                <a:gd name="T5" fmla="*/ 21600 h 21600"/>
                <a:gd name="T6" fmla="*/ 21600 w 21600"/>
                <a:gd name="T7" fmla="*/ 10800 h 21600"/>
                <a:gd name="T8" fmla="*/ 17694720 60000 65536"/>
                <a:gd name="T9" fmla="*/ 11796480 60000 65536"/>
                <a:gd name="T10" fmla="*/ 5898240 60000 65536"/>
                <a:gd name="T11" fmla="*/ 0 60000 65536"/>
                <a:gd name="T12" fmla="*/ 3375 w 21600"/>
                <a:gd name="T13" fmla="*/ G1 h 21600"/>
                <a:gd name="T14" fmla="*/ G6 w 21600"/>
                <a:gd name="T15" fmla="*/ G2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>
                  <a:moveTo>
                    <a:pt x="16200" y="0"/>
                  </a:moveTo>
                  <a:lnTo>
                    <a:pt x="16200" y="5400"/>
                  </a:lnTo>
                  <a:lnTo>
                    <a:pt x="3375" y="5400"/>
                  </a:lnTo>
                  <a:lnTo>
                    <a:pt x="3375" y="16200"/>
                  </a:lnTo>
                  <a:lnTo>
                    <a:pt x="16200" y="16200"/>
                  </a:lnTo>
                  <a:lnTo>
                    <a:pt x="16200" y="21600"/>
                  </a:lnTo>
                  <a:lnTo>
                    <a:pt x="21600" y="10800"/>
                  </a:lnTo>
                  <a:close/>
                </a:path>
                <a:path w="21600" h="21600">
                  <a:moveTo>
                    <a:pt x="1350" y="5400"/>
                  </a:moveTo>
                  <a:lnTo>
                    <a:pt x="1350" y="16200"/>
                  </a:lnTo>
                  <a:lnTo>
                    <a:pt x="2700" y="16200"/>
                  </a:lnTo>
                  <a:lnTo>
                    <a:pt x="2700" y="5400"/>
                  </a:lnTo>
                  <a:close/>
                </a:path>
                <a:path w="21600" h="21600">
                  <a:moveTo>
                    <a:pt x="0" y="5400"/>
                  </a:moveTo>
                  <a:lnTo>
                    <a:pt x="0" y="16200"/>
                  </a:lnTo>
                  <a:lnTo>
                    <a:pt x="675" y="16200"/>
                  </a:lnTo>
                  <a:lnTo>
                    <a:pt x="675" y="5400"/>
                  </a:lnTo>
                  <a:close/>
                </a:path>
              </a:pathLst>
            </a:custGeom>
            <a:solidFill>
              <a:srgbClr val="FFFF00"/>
            </a:solidFill>
            <a:ln w="9525">
              <a:solidFill>
                <a:srgbClr val="FFFF00"/>
              </a:solidFill>
              <a:miter lim="800000"/>
              <a:headEnd/>
              <a:tailEnd/>
            </a:ln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06" name="Text Box 35"/>
            <p:cNvSpPr txBox="1">
              <a:spLocks noChangeAspect="1" noChangeArrowheads="1"/>
            </p:cNvSpPr>
            <p:nvPr/>
          </p:nvSpPr>
          <p:spPr bwMode="auto">
            <a:xfrm>
              <a:off x="2262806" y="4632687"/>
              <a:ext cx="1985218" cy="78998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2000" b="1" i="0" u="none" strike="noStrike" kern="0" cap="none" spc="0" normalizeH="0" baseline="0" noProof="0" dirty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Times New Roman" pitchFamily="18" charset="0"/>
                  <a:ea typeface="楷体_GB2312" pitchFamily="49" charset="-122"/>
                </a:rPr>
                <a:t>MJO</a:t>
              </a:r>
              <a:r>
                <a:rPr kumimoji="0" lang="zh-CN" altLang="en-US" sz="2000" b="1" i="0" u="none" strike="noStrike" kern="0" cap="none" spc="0" normalizeH="0" baseline="0" noProof="0" dirty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Times New Roman" pitchFamily="18" charset="0"/>
                  <a:ea typeface="楷体_GB2312" pitchFamily="49" charset="-122"/>
                </a:rPr>
                <a:t>东传</a:t>
              </a:r>
              <a:endParaRPr kumimoji="0" lang="zh-CN" alt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Garamond" pitchFamily="18" charset="0"/>
              </a:endParaRPr>
            </a:p>
          </p:txBody>
        </p:sp>
        <p:sp>
          <p:nvSpPr>
            <p:cNvPr id="107" name="AutoShape 36"/>
            <p:cNvSpPr>
              <a:spLocks noChangeAspect="1" noChangeArrowheads="1"/>
            </p:cNvSpPr>
            <p:nvPr/>
          </p:nvSpPr>
          <p:spPr bwMode="auto">
            <a:xfrm>
              <a:off x="5972221" y="4299196"/>
              <a:ext cx="566509" cy="131368"/>
            </a:xfrm>
            <a:custGeom>
              <a:avLst/>
              <a:gdLst>
                <a:gd name="G0" fmla="+- 16200 0 0"/>
                <a:gd name="G1" fmla="+- 5400 0 0"/>
                <a:gd name="G2" fmla="+- 21600 0 5400"/>
                <a:gd name="G3" fmla="+- 10800 0 5400"/>
                <a:gd name="G4" fmla="+- 21600 0 16200"/>
                <a:gd name="G5" fmla="*/ G4 G3 10800"/>
                <a:gd name="G6" fmla="+- 21600 0 G5"/>
                <a:gd name="T0" fmla="*/ 16200 w 21600"/>
                <a:gd name="T1" fmla="*/ 0 h 21600"/>
                <a:gd name="T2" fmla="*/ 0 w 21600"/>
                <a:gd name="T3" fmla="*/ 10800 h 21600"/>
                <a:gd name="T4" fmla="*/ 16200 w 21600"/>
                <a:gd name="T5" fmla="*/ 21600 h 21600"/>
                <a:gd name="T6" fmla="*/ 21600 w 21600"/>
                <a:gd name="T7" fmla="*/ 10800 h 21600"/>
                <a:gd name="T8" fmla="*/ 17694720 60000 65536"/>
                <a:gd name="T9" fmla="*/ 11796480 60000 65536"/>
                <a:gd name="T10" fmla="*/ 5898240 60000 65536"/>
                <a:gd name="T11" fmla="*/ 0 60000 65536"/>
                <a:gd name="T12" fmla="*/ 3375 w 21600"/>
                <a:gd name="T13" fmla="*/ G1 h 21600"/>
                <a:gd name="T14" fmla="*/ G6 w 21600"/>
                <a:gd name="T15" fmla="*/ G2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>
                  <a:moveTo>
                    <a:pt x="16200" y="0"/>
                  </a:moveTo>
                  <a:lnTo>
                    <a:pt x="16200" y="5400"/>
                  </a:lnTo>
                  <a:lnTo>
                    <a:pt x="3375" y="5400"/>
                  </a:lnTo>
                  <a:lnTo>
                    <a:pt x="3375" y="16200"/>
                  </a:lnTo>
                  <a:lnTo>
                    <a:pt x="16200" y="16200"/>
                  </a:lnTo>
                  <a:lnTo>
                    <a:pt x="16200" y="21600"/>
                  </a:lnTo>
                  <a:lnTo>
                    <a:pt x="21600" y="10800"/>
                  </a:lnTo>
                  <a:close/>
                </a:path>
                <a:path w="21600" h="21600">
                  <a:moveTo>
                    <a:pt x="1350" y="5400"/>
                  </a:moveTo>
                  <a:lnTo>
                    <a:pt x="1350" y="16200"/>
                  </a:lnTo>
                  <a:lnTo>
                    <a:pt x="2700" y="16200"/>
                  </a:lnTo>
                  <a:lnTo>
                    <a:pt x="2700" y="5400"/>
                  </a:lnTo>
                  <a:close/>
                </a:path>
                <a:path w="21600" h="21600">
                  <a:moveTo>
                    <a:pt x="0" y="5400"/>
                  </a:moveTo>
                  <a:lnTo>
                    <a:pt x="0" y="16200"/>
                  </a:lnTo>
                  <a:lnTo>
                    <a:pt x="675" y="16200"/>
                  </a:lnTo>
                  <a:lnTo>
                    <a:pt x="675" y="5400"/>
                  </a:lnTo>
                  <a:close/>
                </a:path>
              </a:pathLst>
            </a:custGeom>
            <a:solidFill>
              <a:srgbClr val="FFFF00"/>
            </a:solidFill>
            <a:ln w="9525">
              <a:solidFill>
                <a:srgbClr val="FFFF00"/>
              </a:solidFill>
              <a:miter lim="800000"/>
              <a:headEnd/>
              <a:tailEnd/>
            </a:ln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08" name="AutoShape 37"/>
            <p:cNvSpPr>
              <a:spLocks noChangeArrowheads="1"/>
            </p:cNvSpPr>
            <p:nvPr/>
          </p:nvSpPr>
          <p:spPr bwMode="auto">
            <a:xfrm rot="16200000">
              <a:off x="3419180" y="4410901"/>
              <a:ext cx="440261" cy="154207"/>
            </a:xfrm>
            <a:prstGeom prst="notchedRightArrow">
              <a:avLst>
                <a:gd name="adj1" fmla="val 50000"/>
                <a:gd name="adj2" fmla="val 65263"/>
              </a:avLst>
            </a:prstGeom>
            <a:solidFill>
              <a:srgbClr val="9933FF"/>
            </a:solidFill>
            <a:ln w="9525">
              <a:solidFill>
                <a:srgbClr val="9933FF"/>
              </a:solidFill>
              <a:miter lim="800000"/>
              <a:headEnd/>
              <a:tailEnd/>
            </a:ln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09" name="AutoShape 38"/>
            <p:cNvSpPr>
              <a:spLocks noChangeAspect="1" noChangeArrowheads="1"/>
            </p:cNvSpPr>
            <p:nvPr/>
          </p:nvSpPr>
          <p:spPr bwMode="auto">
            <a:xfrm>
              <a:off x="4277242" y="4428534"/>
              <a:ext cx="566509" cy="131368"/>
            </a:xfrm>
            <a:custGeom>
              <a:avLst/>
              <a:gdLst>
                <a:gd name="G0" fmla="+- 16200 0 0"/>
                <a:gd name="G1" fmla="+- 5400 0 0"/>
                <a:gd name="G2" fmla="+- 21600 0 5400"/>
                <a:gd name="G3" fmla="+- 10800 0 5400"/>
                <a:gd name="G4" fmla="+- 21600 0 16200"/>
                <a:gd name="G5" fmla="*/ G4 G3 10800"/>
                <a:gd name="G6" fmla="+- 21600 0 G5"/>
                <a:gd name="T0" fmla="*/ 16200 w 21600"/>
                <a:gd name="T1" fmla="*/ 0 h 21600"/>
                <a:gd name="T2" fmla="*/ 0 w 21600"/>
                <a:gd name="T3" fmla="*/ 10800 h 21600"/>
                <a:gd name="T4" fmla="*/ 16200 w 21600"/>
                <a:gd name="T5" fmla="*/ 21600 h 21600"/>
                <a:gd name="T6" fmla="*/ 21600 w 21600"/>
                <a:gd name="T7" fmla="*/ 10800 h 21600"/>
                <a:gd name="T8" fmla="*/ 17694720 60000 65536"/>
                <a:gd name="T9" fmla="*/ 11796480 60000 65536"/>
                <a:gd name="T10" fmla="*/ 5898240 60000 65536"/>
                <a:gd name="T11" fmla="*/ 0 60000 65536"/>
                <a:gd name="T12" fmla="*/ 3375 w 21600"/>
                <a:gd name="T13" fmla="*/ G1 h 21600"/>
                <a:gd name="T14" fmla="*/ G6 w 21600"/>
                <a:gd name="T15" fmla="*/ G2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>
                  <a:moveTo>
                    <a:pt x="16200" y="0"/>
                  </a:moveTo>
                  <a:lnTo>
                    <a:pt x="16200" y="5400"/>
                  </a:lnTo>
                  <a:lnTo>
                    <a:pt x="3375" y="5400"/>
                  </a:lnTo>
                  <a:lnTo>
                    <a:pt x="3375" y="16200"/>
                  </a:lnTo>
                  <a:lnTo>
                    <a:pt x="16200" y="16200"/>
                  </a:lnTo>
                  <a:lnTo>
                    <a:pt x="16200" y="21600"/>
                  </a:lnTo>
                  <a:lnTo>
                    <a:pt x="21600" y="10800"/>
                  </a:lnTo>
                  <a:close/>
                </a:path>
                <a:path w="21600" h="21600">
                  <a:moveTo>
                    <a:pt x="1350" y="5400"/>
                  </a:moveTo>
                  <a:lnTo>
                    <a:pt x="1350" y="16200"/>
                  </a:lnTo>
                  <a:lnTo>
                    <a:pt x="2700" y="16200"/>
                  </a:lnTo>
                  <a:lnTo>
                    <a:pt x="2700" y="5400"/>
                  </a:lnTo>
                  <a:close/>
                </a:path>
                <a:path w="21600" h="21600">
                  <a:moveTo>
                    <a:pt x="0" y="5400"/>
                  </a:moveTo>
                  <a:lnTo>
                    <a:pt x="0" y="16200"/>
                  </a:lnTo>
                  <a:lnTo>
                    <a:pt x="675" y="16200"/>
                  </a:lnTo>
                  <a:lnTo>
                    <a:pt x="675" y="5400"/>
                  </a:lnTo>
                  <a:close/>
                </a:path>
              </a:pathLst>
            </a:custGeom>
            <a:solidFill>
              <a:srgbClr val="FFFF00"/>
            </a:solidFill>
            <a:ln w="9525">
              <a:solidFill>
                <a:srgbClr val="FFFF00"/>
              </a:solidFill>
              <a:miter lim="800000"/>
              <a:headEnd/>
              <a:tailEnd/>
            </a:ln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10" name="Text Box 39"/>
            <p:cNvSpPr txBox="1">
              <a:spLocks noChangeArrowheads="1"/>
            </p:cNvSpPr>
            <p:nvPr/>
          </p:nvSpPr>
          <p:spPr bwMode="auto">
            <a:xfrm>
              <a:off x="1569684" y="3571091"/>
              <a:ext cx="480478" cy="367476"/>
            </a:xfrm>
            <a:prstGeom prst="rect">
              <a:avLst/>
            </a:prstGeom>
            <a:noFill/>
            <a:ln w="12700">
              <a:noFill/>
              <a:miter lim="800000"/>
              <a:headEnd type="none" w="sm" len="sm"/>
              <a:tailEnd type="none" w="sm" len="sm"/>
            </a:ln>
            <a:effectLst/>
          </p:spPr>
          <p:txBody>
            <a:bodyPr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zh-CN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Garamond" pitchFamily="18" charset="0"/>
              </a:endParaRPr>
            </a:p>
          </p:txBody>
        </p:sp>
        <p:sp>
          <p:nvSpPr>
            <p:cNvPr id="111" name="Text Box 40"/>
            <p:cNvSpPr txBox="1">
              <a:spLocks noChangeArrowheads="1"/>
            </p:cNvSpPr>
            <p:nvPr/>
          </p:nvSpPr>
          <p:spPr bwMode="auto">
            <a:xfrm>
              <a:off x="1613512" y="3397117"/>
              <a:ext cx="480478" cy="367476"/>
            </a:xfrm>
            <a:prstGeom prst="rect">
              <a:avLst/>
            </a:prstGeom>
            <a:noFill/>
            <a:ln w="12700">
              <a:noFill/>
              <a:miter lim="800000"/>
              <a:headEnd type="none" w="sm" len="sm"/>
              <a:tailEnd type="none" w="sm" len="sm"/>
            </a:ln>
            <a:effectLst/>
          </p:spPr>
          <p:txBody>
            <a:bodyPr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1800" b="1" i="1" u="none" strike="noStrike" kern="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itchFamily="18" charset="0"/>
                </a:rPr>
                <a:t>D</a:t>
              </a:r>
            </a:p>
          </p:txBody>
        </p:sp>
        <p:sp>
          <p:nvSpPr>
            <p:cNvPr id="112" name="Text Box 41"/>
            <p:cNvSpPr txBox="1">
              <a:spLocks noChangeArrowheads="1"/>
            </p:cNvSpPr>
            <p:nvPr/>
          </p:nvSpPr>
          <p:spPr bwMode="auto">
            <a:xfrm>
              <a:off x="2878013" y="3217817"/>
              <a:ext cx="480478" cy="367476"/>
            </a:xfrm>
            <a:prstGeom prst="rect">
              <a:avLst/>
            </a:prstGeom>
            <a:noFill/>
            <a:ln w="12700">
              <a:noFill/>
              <a:miter lim="800000"/>
              <a:headEnd type="none" w="sm" len="sm"/>
              <a:tailEnd type="none" w="sm" len="sm"/>
            </a:ln>
            <a:effectLst/>
          </p:spPr>
          <p:txBody>
            <a:bodyPr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1800" b="1" i="1" u="none" strike="noStrike" kern="0" cap="none" spc="0" normalizeH="0" baseline="0" noProof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itchFamily="18" charset="0"/>
                </a:rPr>
                <a:t>D</a:t>
              </a:r>
            </a:p>
          </p:txBody>
        </p:sp>
        <p:sp>
          <p:nvSpPr>
            <p:cNvPr id="113" name="Text Box 42"/>
            <p:cNvSpPr txBox="1">
              <a:spLocks noChangeArrowheads="1"/>
            </p:cNvSpPr>
            <p:nvPr/>
          </p:nvSpPr>
          <p:spPr bwMode="auto">
            <a:xfrm>
              <a:off x="3937986" y="2672817"/>
              <a:ext cx="478855" cy="305342"/>
            </a:xfrm>
            <a:prstGeom prst="rect">
              <a:avLst/>
            </a:prstGeom>
            <a:noFill/>
            <a:ln w="12700">
              <a:noFill/>
              <a:miter lim="800000"/>
              <a:headEnd type="none" w="sm" len="sm"/>
              <a:tailEnd type="none" w="sm" len="sm"/>
            </a:ln>
            <a:effectLst/>
          </p:spPr>
          <p:txBody>
            <a:bodyPr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1400" b="1" i="1" u="none" strike="noStrike" kern="0" cap="none" spc="0" normalizeH="0" baseline="0" noProof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itchFamily="18" charset="0"/>
                </a:rPr>
                <a:t>D</a:t>
              </a:r>
            </a:p>
          </p:txBody>
        </p:sp>
        <p:sp>
          <p:nvSpPr>
            <p:cNvPr id="114" name="Text Box 44"/>
            <p:cNvSpPr txBox="1">
              <a:spLocks noChangeAspect="1" noChangeArrowheads="1"/>
            </p:cNvSpPr>
            <p:nvPr/>
          </p:nvSpPr>
          <p:spPr bwMode="auto">
            <a:xfrm>
              <a:off x="3699370" y="1214422"/>
              <a:ext cx="1420332" cy="444730"/>
            </a:xfrm>
            <a:prstGeom prst="rect">
              <a:avLst/>
            </a:prstGeom>
            <a:solidFill>
              <a:srgbClr val="0000FF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1600" b="1" i="0" u="none" strike="noStrike" kern="0" cap="none" spc="0" normalizeH="0" baseline="0" noProof="0" dirty="0" smtClean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Times New Roman" pitchFamily="18" charset="0"/>
                  <a:ea typeface="仿宋_GB2312" pitchFamily="49" charset="-122"/>
                </a:rPr>
                <a:t>Cold air </a:t>
              </a:r>
              <a:endParaRPr kumimoji="0" lang="zh-CN" altLang="en-US" sz="1600" b="1" i="0" u="none" strike="noStrike" kern="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Times New Roman" pitchFamily="18" charset="0"/>
                <a:ea typeface="仿宋_GB2312" pitchFamily="49" charset="-122"/>
              </a:endParaRPr>
            </a:p>
          </p:txBody>
        </p:sp>
        <p:sp>
          <p:nvSpPr>
            <p:cNvPr id="115" name="Text Box 45"/>
            <p:cNvSpPr txBox="1">
              <a:spLocks noChangeAspect="1" noChangeArrowheads="1"/>
            </p:cNvSpPr>
            <p:nvPr/>
          </p:nvSpPr>
          <p:spPr bwMode="auto">
            <a:xfrm>
              <a:off x="2819178" y="3622675"/>
              <a:ext cx="1978639" cy="65861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marL="0" marR="0" lvl="0" indent="0" algn="just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1800" b="1" i="0" u="none" strike="noStrike" kern="0" cap="none" spc="0" normalizeH="0" baseline="0" noProof="0" dirty="0" smtClean="0">
                  <a:ln>
                    <a:noFill/>
                  </a:ln>
                  <a:solidFill>
                    <a:srgbClr val="990000"/>
                  </a:solidFill>
                  <a:effectLst/>
                  <a:uLnTx/>
                  <a:uFillTx/>
                  <a:latin typeface="Times New Roman" pitchFamily="18" charset="0"/>
                  <a:ea typeface="楷体_GB2312" pitchFamily="49" charset="-122"/>
                </a:rPr>
                <a:t>Monsoon Trough</a:t>
              </a:r>
              <a:endParaRPr kumimoji="0" lang="zh-CN" altLang="en-US" sz="1800" b="1" i="0" u="none" strike="noStrike" kern="0" cap="none" spc="0" normalizeH="0" baseline="0" noProof="0" dirty="0">
                <a:ln>
                  <a:noFill/>
                </a:ln>
                <a:solidFill>
                  <a:srgbClr val="990000"/>
                </a:solidFill>
                <a:effectLst/>
                <a:uLnTx/>
                <a:uFillTx/>
                <a:latin typeface="Garamond" pitchFamily="18" charset="0"/>
              </a:endParaRPr>
            </a:p>
          </p:txBody>
        </p:sp>
        <p:sp>
          <p:nvSpPr>
            <p:cNvPr id="116" name="Freeform 46"/>
            <p:cNvSpPr>
              <a:spLocks/>
            </p:cNvSpPr>
            <p:nvPr/>
          </p:nvSpPr>
          <p:spPr bwMode="auto">
            <a:xfrm>
              <a:off x="3168572" y="3429071"/>
              <a:ext cx="1744979" cy="388779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576" y="48"/>
                </a:cxn>
                <a:cxn ang="0">
                  <a:pos x="1008" y="192"/>
                </a:cxn>
              </a:cxnLst>
              <a:rect l="0" t="0" r="r" b="b"/>
              <a:pathLst>
                <a:path w="1008" h="192">
                  <a:moveTo>
                    <a:pt x="0" y="0"/>
                  </a:moveTo>
                  <a:cubicBezTo>
                    <a:pt x="204" y="8"/>
                    <a:pt x="408" y="16"/>
                    <a:pt x="576" y="48"/>
                  </a:cubicBezTo>
                  <a:cubicBezTo>
                    <a:pt x="744" y="80"/>
                    <a:pt x="876" y="136"/>
                    <a:pt x="1008" y="192"/>
                  </a:cubicBezTo>
                </a:path>
              </a:pathLst>
            </a:custGeom>
            <a:noFill/>
            <a:ln w="76200" cap="flat" cmpd="sng">
              <a:solidFill>
                <a:srgbClr val="990000"/>
              </a:solidFill>
              <a:prstDash val="solid"/>
              <a:round/>
              <a:headEnd/>
              <a:tailEnd/>
            </a:ln>
            <a:effectLst/>
          </p:spPr>
          <p:txBody>
            <a:bodyPr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17" name="Text Box 47"/>
            <p:cNvSpPr txBox="1">
              <a:spLocks noChangeAspect="1" noChangeArrowheads="1"/>
            </p:cNvSpPr>
            <p:nvPr/>
          </p:nvSpPr>
          <p:spPr bwMode="auto">
            <a:xfrm>
              <a:off x="5257591" y="2056004"/>
              <a:ext cx="1867058" cy="65861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marL="0" marR="0" lvl="0" indent="0" algn="just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2000" b="1" i="0" u="none" strike="noStrike" kern="0" cap="none" spc="0" normalizeH="0" baseline="0" noProof="0" dirty="0" smtClean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Times New Roman" pitchFamily="18" charset="0"/>
                  <a:ea typeface="楷体_GB2312" pitchFamily="49" charset="-122"/>
                </a:rPr>
                <a:t>Meiyu Front</a:t>
              </a:r>
              <a:endParaRPr kumimoji="0" lang="zh-CN" altLang="en-US" sz="2000" b="1" i="0" u="none" strike="noStrike" kern="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Times New Roman" pitchFamily="18" charset="0"/>
                <a:ea typeface="楷体_GB2312" pitchFamily="49" charset="-122"/>
              </a:endParaRPr>
            </a:p>
          </p:txBody>
        </p:sp>
        <p:sp>
          <p:nvSpPr>
            <p:cNvPr id="118" name="AutoShape 48"/>
            <p:cNvSpPr>
              <a:spLocks noChangeAspect="1" noChangeArrowheads="1"/>
            </p:cNvSpPr>
            <p:nvPr/>
          </p:nvSpPr>
          <p:spPr bwMode="auto">
            <a:xfrm rot="10800000">
              <a:off x="4478524" y="2699717"/>
              <a:ext cx="141222" cy="131368"/>
            </a:xfrm>
            <a:prstGeom prst="triangle">
              <a:avLst>
                <a:gd name="adj" fmla="val 50000"/>
              </a:avLst>
            </a:prstGeom>
            <a:solidFill>
              <a:srgbClr val="0000FF"/>
            </a:solidFill>
            <a:ln w="57150">
              <a:solidFill>
                <a:srgbClr val="0000FF"/>
              </a:solidFill>
              <a:miter lim="800000"/>
              <a:headEnd/>
              <a:tailEnd/>
            </a:ln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19" name="AutoShape 49"/>
            <p:cNvSpPr>
              <a:spLocks noChangeAspect="1" noChangeArrowheads="1"/>
            </p:cNvSpPr>
            <p:nvPr/>
          </p:nvSpPr>
          <p:spPr bwMode="auto">
            <a:xfrm rot="9889750">
              <a:off x="4811607" y="2668480"/>
              <a:ext cx="141222" cy="131368"/>
            </a:xfrm>
            <a:prstGeom prst="triangle">
              <a:avLst>
                <a:gd name="adj" fmla="val 50000"/>
              </a:avLst>
            </a:prstGeom>
            <a:solidFill>
              <a:srgbClr val="0000FF"/>
            </a:solidFill>
            <a:ln w="57150">
              <a:solidFill>
                <a:srgbClr val="0000FF"/>
              </a:solidFill>
              <a:miter lim="800000"/>
              <a:headEnd/>
              <a:tailEnd/>
            </a:ln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20" name="AutoShape 50"/>
            <p:cNvSpPr>
              <a:spLocks noChangeAspect="1" noChangeArrowheads="1"/>
            </p:cNvSpPr>
            <p:nvPr/>
          </p:nvSpPr>
          <p:spPr bwMode="auto">
            <a:xfrm rot="9851095">
              <a:off x="5332346" y="2511541"/>
              <a:ext cx="141222" cy="133143"/>
            </a:xfrm>
            <a:prstGeom prst="triangle">
              <a:avLst>
                <a:gd name="adj" fmla="val 50000"/>
              </a:avLst>
            </a:prstGeom>
            <a:solidFill>
              <a:srgbClr val="0000FF"/>
            </a:solidFill>
            <a:ln w="57150">
              <a:solidFill>
                <a:srgbClr val="0000FF"/>
              </a:solidFill>
              <a:miter lim="800000"/>
              <a:headEnd/>
              <a:tailEnd/>
            </a:ln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21" name="Oval 51"/>
            <p:cNvSpPr>
              <a:spLocks noChangeAspect="1" noChangeArrowheads="1"/>
            </p:cNvSpPr>
            <p:nvPr/>
          </p:nvSpPr>
          <p:spPr bwMode="auto">
            <a:xfrm>
              <a:off x="5103470" y="2502664"/>
              <a:ext cx="100641" cy="90537"/>
            </a:xfrm>
            <a:prstGeom prst="ellipse">
              <a:avLst/>
            </a:prstGeom>
            <a:solidFill>
              <a:srgbClr val="FF0000"/>
            </a:solidFill>
            <a:ln w="57150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22" name="Oval 52"/>
            <p:cNvSpPr>
              <a:spLocks noChangeAspect="1" noChangeArrowheads="1"/>
            </p:cNvSpPr>
            <p:nvPr/>
          </p:nvSpPr>
          <p:spPr bwMode="auto">
            <a:xfrm>
              <a:off x="5493046" y="2350180"/>
              <a:ext cx="97394" cy="92313"/>
            </a:xfrm>
            <a:prstGeom prst="ellipse">
              <a:avLst/>
            </a:prstGeom>
            <a:solidFill>
              <a:srgbClr val="FF0000"/>
            </a:solidFill>
            <a:ln w="57150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23" name="Oval 53"/>
            <p:cNvSpPr>
              <a:spLocks noChangeAspect="1" noChangeArrowheads="1"/>
            </p:cNvSpPr>
            <p:nvPr/>
          </p:nvSpPr>
          <p:spPr bwMode="auto">
            <a:xfrm>
              <a:off x="4685673" y="2565859"/>
              <a:ext cx="100641" cy="92313"/>
            </a:xfrm>
            <a:prstGeom prst="ellipse">
              <a:avLst/>
            </a:prstGeom>
            <a:solidFill>
              <a:srgbClr val="FF0000"/>
            </a:solidFill>
            <a:ln w="57150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24" name="Oval 54"/>
            <p:cNvSpPr>
              <a:spLocks noChangeAspect="1" noChangeArrowheads="1"/>
            </p:cNvSpPr>
            <p:nvPr/>
          </p:nvSpPr>
          <p:spPr bwMode="auto">
            <a:xfrm>
              <a:off x="4343795" y="2558684"/>
              <a:ext cx="97394" cy="90537"/>
            </a:xfrm>
            <a:prstGeom prst="ellipse">
              <a:avLst/>
            </a:prstGeom>
            <a:solidFill>
              <a:srgbClr val="FF0000"/>
            </a:solidFill>
            <a:ln w="57150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25" name="Freeform 55"/>
            <p:cNvSpPr>
              <a:spLocks noChangeAspect="1"/>
            </p:cNvSpPr>
            <p:nvPr/>
          </p:nvSpPr>
          <p:spPr bwMode="auto">
            <a:xfrm>
              <a:off x="4290228" y="2396150"/>
              <a:ext cx="1423578" cy="305342"/>
            </a:xfrm>
            <a:custGeom>
              <a:avLst/>
              <a:gdLst/>
              <a:ahLst/>
              <a:cxnLst>
                <a:cxn ang="0">
                  <a:pos x="0" y="312"/>
                </a:cxn>
                <a:cxn ang="0">
                  <a:pos x="900" y="312"/>
                </a:cxn>
                <a:cxn ang="0">
                  <a:pos x="1800" y="0"/>
                </a:cxn>
              </a:cxnLst>
              <a:rect l="0" t="0" r="r" b="b"/>
              <a:pathLst>
                <a:path w="1800" h="364">
                  <a:moveTo>
                    <a:pt x="0" y="312"/>
                  </a:moveTo>
                  <a:cubicBezTo>
                    <a:pt x="300" y="338"/>
                    <a:pt x="600" y="364"/>
                    <a:pt x="900" y="312"/>
                  </a:cubicBezTo>
                  <a:cubicBezTo>
                    <a:pt x="1200" y="260"/>
                    <a:pt x="1650" y="52"/>
                    <a:pt x="1800" y="0"/>
                  </a:cubicBezTo>
                </a:path>
              </a:pathLst>
            </a:custGeom>
            <a:noFill/>
            <a:ln w="76200" cmpd="sng">
              <a:solidFill>
                <a:srgbClr val="0000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26" name="Freeform 56"/>
            <p:cNvSpPr>
              <a:spLocks/>
            </p:cNvSpPr>
            <p:nvPr/>
          </p:nvSpPr>
          <p:spPr bwMode="auto">
            <a:xfrm>
              <a:off x="5915407" y="3642355"/>
              <a:ext cx="254848" cy="232557"/>
            </a:xfrm>
            <a:custGeom>
              <a:avLst/>
              <a:gdLst/>
              <a:ahLst/>
              <a:cxnLst>
                <a:cxn ang="0">
                  <a:pos x="168" y="0"/>
                </a:cxn>
                <a:cxn ang="0">
                  <a:pos x="24" y="48"/>
                </a:cxn>
                <a:cxn ang="0">
                  <a:pos x="24" y="144"/>
                </a:cxn>
                <a:cxn ang="0">
                  <a:pos x="120" y="144"/>
                </a:cxn>
              </a:cxnLst>
              <a:rect l="0" t="0" r="r" b="b"/>
              <a:pathLst>
                <a:path w="168" h="160">
                  <a:moveTo>
                    <a:pt x="168" y="0"/>
                  </a:moveTo>
                  <a:cubicBezTo>
                    <a:pt x="108" y="12"/>
                    <a:pt x="48" y="24"/>
                    <a:pt x="24" y="48"/>
                  </a:cubicBezTo>
                  <a:cubicBezTo>
                    <a:pt x="0" y="72"/>
                    <a:pt x="8" y="128"/>
                    <a:pt x="24" y="144"/>
                  </a:cubicBezTo>
                  <a:cubicBezTo>
                    <a:pt x="40" y="160"/>
                    <a:pt x="80" y="152"/>
                    <a:pt x="120" y="144"/>
                  </a:cubicBezTo>
                </a:path>
              </a:pathLst>
            </a:custGeom>
            <a:noFill/>
            <a:ln w="28575" cap="flat" cmpd="sng">
              <a:solidFill>
                <a:srgbClr val="FF0000"/>
              </a:solidFill>
              <a:prstDash val="solid"/>
              <a:round/>
              <a:headEnd/>
              <a:tailEnd/>
            </a:ln>
            <a:effectLst/>
          </p:spPr>
          <p:txBody>
            <a:bodyPr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27" name="Freeform 57"/>
            <p:cNvSpPr>
              <a:spLocks/>
            </p:cNvSpPr>
            <p:nvPr/>
          </p:nvSpPr>
          <p:spPr bwMode="auto">
            <a:xfrm rot="11928475">
              <a:off x="5878073" y="3724017"/>
              <a:ext cx="217514" cy="259186"/>
            </a:xfrm>
            <a:custGeom>
              <a:avLst/>
              <a:gdLst/>
              <a:ahLst/>
              <a:cxnLst>
                <a:cxn ang="0">
                  <a:pos x="168" y="0"/>
                </a:cxn>
                <a:cxn ang="0">
                  <a:pos x="24" y="48"/>
                </a:cxn>
                <a:cxn ang="0">
                  <a:pos x="24" y="144"/>
                </a:cxn>
                <a:cxn ang="0">
                  <a:pos x="120" y="144"/>
                </a:cxn>
              </a:cxnLst>
              <a:rect l="0" t="0" r="r" b="b"/>
              <a:pathLst>
                <a:path w="168" h="160">
                  <a:moveTo>
                    <a:pt x="168" y="0"/>
                  </a:moveTo>
                  <a:cubicBezTo>
                    <a:pt x="108" y="12"/>
                    <a:pt x="48" y="24"/>
                    <a:pt x="24" y="48"/>
                  </a:cubicBezTo>
                  <a:cubicBezTo>
                    <a:pt x="0" y="72"/>
                    <a:pt x="8" y="128"/>
                    <a:pt x="24" y="144"/>
                  </a:cubicBezTo>
                  <a:cubicBezTo>
                    <a:pt x="40" y="160"/>
                    <a:pt x="80" y="152"/>
                    <a:pt x="120" y="144"/>
                  </a:cubicBezTo>
                </a:path>
              </a:pathLst>
            </a:custGeom>
            <a:noFill/>
            <a:ln w="28575" cap="flat" cmpd="sng">
              <a:solidFill>
                <a:srgbClr val="FF0000"/>
              </a:solidFill>
              <a:prstDash val="solid"/>
              <a:round/>
              <a:headEnd/>
              <a:tailEnd/>
            </a:ln>
            <a:effectLst/>
          </p:spPr>
          <p:txBody>
            <a:bodyPr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28" name="Freeform 4"/>
            <p:cNvSpPr>
              <a:spLocks noChangeAspect="1"/>
            </p:cNvSpPr>
            <p:nvPr/>
          </p:nvSpPr>
          <p:spPr bwMode="auto">
            <a:xfrm>
              <a:off x="4804228" y="2836593"/>
              <a:ext cx="1051120" cy="914052"/>
            </a:xfrm>
            <a:custGeom>
              <a:avLst/>
              <a:gdLst>
                <a:gd name="connsiteX0" fmla="*/ 48 w 1488"/>
                <a:gd name="connsiteY0" fmla="*/ 120 h 1056"/>
                <a:gd name="connsiteX1" fmla="*/ 30 w 1488"/>
                <a:gd name="connsiteY1" fmla="*/ 52 h 1056"/>
                <a:gd name="connsiteX2" fmla="*/ 228 w 1488"/>
                <a:gd name="connsiteY2" fmla="*/ 432 h 1056"/>
                <a:gd name="connsiteX3" fmla="*/ 768 w 1488"/>
                <a:gd name="connsiteY3" fmla="*/ 744 h 1056"/>
                <a:gd name="connsiteX4" fmla="*/ 1488 w 1488"/>
                <a:gd name="connsiteY4" fmla="*/ 1056 h 1056"/>
                <a:gd name="connsiteX0" fmla="*/ 48 w 1488"/>
                <a:gd name="connsiteY0" fmla="*/ 120 h 1056"/>
                <a:gd name="connsiteX1" fmla="*/ 30 w 1488"/>
                <a:gd name="connsiteY1" fmla="*/ 52 h 1056"/>
                <a:gd name="connsiteX2" fmla="*/ 228 w 1488"/>
                <a:gd name="connsiteY2" fmla="*/ 432 h 1056"/>
                <a:gd name="connsiteX3" fmla="*/ 768 w 1488"/>
                <a:gd name="connsiteY3" fmla="*/ 744 h 1056"/>
                <a:gd name="connsiteX4" fmla="*/ 1488 w 1488"/>
                <a:gd name="connsiteY4" fmla="*/ 1056 h 1056"/>
                <a:gd name="connsiteX0" fmla="*/ 48 w 1488"/>
                <a:gd name="connsiteY0" fmla="*/ 131 h 1067"/>
                <a:gd name="connsiteX1" fmla="*/ 30 w 1488"/>
                <a:gd name="connsiteY1" fmla="*/ 63 h 1067"/>
                <a:gd name="connsiteX2" fmla="*/ 321 w 1488"/>
                <a:gd name="connsiteY2" fmla="*/ 63 h 1067"/>
                <a:gd name="connsiteX3" fmla="*/ 228 w 1488"/>
                <a:gd name="connsiteY3" fmla="*/ 443 h 1067"/>
                <a:gd name="connsiteX4" fmla="*/ 768 w 1488"/>
                <a:gd name="connsiteY4" fmla="*/ 755 h 1067"/>
                <a:gd name="connsiteX5" fmla="*/ 1488 w 1488"/>
                <a:gd name="connsiteY5" fmla="*/ 1067 h 1067"/>
                <a:gd name="connsiteX0" fmla="*/ 48 w 1488"/>
                <a:gd name="connsiteY0" fmla="*/ 131 h 1067"/>
                <a:gd name="connsiteX1" fmla="*/ 30 w 1488"/>
                <a:gd name="connsiteY1" fmla="*/ 63 h 1067"/>
                <a:gd name="connsiteX2" fmla="*/ 49 w 1488"/>
                <a:gd name="connsiteY2" fmla="*/ 63 h 1067"/>
                <a:gd name="connsiteX3" fmla="*/ 321 w 1488"/>
                <a:gd name="connsiteY3" fmla="*/ 63 h 1067"/>
                <a:gd name="connsiteX4" fmla="*/ 228 w 1488"/>
                <a:gd name="connsiteY4" fmla="*/ 443 h 1067"/>
                <a:gd name="connsiteX5" fmla="*/ 768 w 1488"/>
                <a:gd name="connsiteY5" fmla="*/ 755 h 1067"/>
                <a:gd name="connsiteX6" fmla="*/ 1488 w 1488"/>
                <a:gd name="connsiteY6" fmla="*/ 1067 h 1067"/>
                <a:gd name="connsiteX0" fmla="*/ 48 w 1488"/>
                <a:gd name="connsiteY0" fmla="*/ 131 h 1067"/>
                <a:gd name="connsiteX1" fmla="*/ 30 w 1488"/>
                <a:gd name="connsiteY1" fmla="*/ 63 h 1067"/>
                <a:gd name="connsiteX2" fmla="*/ 49 w 1488"/>
                <a:gd name="connsiteY2" fmla="*/ 63 h 1067"/>
                <a:gd name="connsiteX3" fmla="*/ 321 w 1488"/>
                <a:gd name="connsiteY3" fmla="*/ 63 h 1067"/>
                <a:gd name="connsiteX4" fmla="*/ 228 w 1488"/>
                <a:gd name="connsiteY4" fmla="*/ 443 h 1067"/>
                <a:gd name="connsiteX5" fmla="*/ 768 w 1488"/>
                <a:gd name="connsiteY5" fmla="*/ 755 h 1067"/>
                <a:gd name="connsiteX6" fmla="*/ 1488 w 1488"/>
                <a:gd name="connsiteY6" fmla="*/ 1067 h 1067"/>
                <a:gd name="connsiteX0" fmla="*/ 48 w 1488"/>
                <a:gd name="connsiteY0" fmla="*/ 125 h 1061"/>
                <a:gd name="connsiteX1" fmla="*/ 30 w 1488"/>
                <a:gd name="connsiteY1" fmla="*/ 57 h 1061"/>
                <a:gd name="connsiteX2" fmla="*/ 49 w 1488"/>
                <a:gd name="connsiteY2" fmla="*/ 57 h 1061"/>
                <a:gd name="connsiteX3" fmla="*/ 49 w 1488"/>
                <a:gd name="connsiteY3" fmla="*/ 93 h 1061"/>
                <a:gd name="connsiteX4" fmla="*/ 321 w 1488"/>
                <a:gd name="connsiteY4" fmla="*/ 57 h 1061"/>
                <a:gd name="connsiteX5" fmla="*/ 228 w 1488"/>
                <a:gd name="connsiteY5" fmla="*/ 437 h 1061"/>
                <a:gd name="connsiteX6" fmla="*/ 768 w 1488"/>
                <a:gd name="connsiteY6" fmla="*/ 749 h 1061"/>
                <a:gd name="connsiteX7" fmla="*/ 1488 w 1488"/>
                <a:gd name="connsiteY7" fmla="*/ 1061 h 1061"/>
                <a:gd name="connsiteX0" fmla="*/ 48 w 1488"/>
                <a:gd name="connsiteY0" fmla="*/ 125 h 1061"/>
                <a:gd name="connsiteX1" fmla="*/ 30 w 1488"/>
                <a:gd name="connsiteY1" fmla="*/ 57 h 1061"/>
                <a:gd name="connsiteX2" fmla="*/ 49 w 1488"/>
                <a:gd name="connsiteY2" fmla="*/ 57 h 1061"/>
                <a:gd name="connsiteX3" fmla="*/ 49 w 1488"/>
                <a:gd name="connsiteY3" fmla="*/ 93 h 1061"/>
                <a:gd name="connsiteX4" fmla="*/ 321 w 1488"/>
                <a:gd name="connsiteY4" fmla="*/ 57 h 1061"/>
                <a:gd name="connsiteX5" fmla="*/ 228 w 1488"/>
                <a:gd name="connsiteY5" fmla="*/ 437 h 1061"/>
                <a:gd name="connsiteX6" fmla="*/ 768 w 1488"/>
                <a:gd name="connsiteY6" fmla="*/ 749 h 1061"/>
                <a:gd name="connsiteX7" fmla="*/ 1488 w 1488"/>
                <a:gd name="connsiteY7" fmla="*/ 1061 h 1061"/>
                <a:gd name="connsiteX0" fmla="*/ 48 w 1488"/>
                <a:gd name="connsiteY0" fmla="*/ 131 h 1067"/>
                <a:gd name="connsiteX1" fmla="*/ 30 w 1488"/>
                <a:gd name="connsiteY1" fmla="*/ 63 h 1067"/>
                <a:gd name="connsiteX2" fmla="*/ 49 w 1488"/>
                <a:gd name="connsiteY2" fmla="*/ 63 h 1067"/>
                <a:gd name="connsiteX3" fmla="*/ 321 w 1488"/>
                <a:gd name="connsiteY3" fmla="*/ 63 h 1067"/>
                <a:gd name="connsiteX4" fmla="*/ 228 w 1488"/>
                <a:gd name="connsiteY4" fmla="*/ 443 h 1067"/>
                <a:gd name="connsiteX5" fmla="*/ 768 w 1488"/>
                <a:gd name="connsiteY5" fmla="*/ 755 h 1067"/>
                <a:gd name="connsiteX6" fmla="*/ 1488 w 1488"/>
                <a:gd name="connsiteY6" fmla="*/ 1067 h 1067"/>
                <a:gd name="connsiteX0" fmla="*/ 48 w 1488"/>
                <a:gd name="connsiteY0" fmla="*/ 131 h 1067"/>
                <a:gd name="connsiteX1" fmla="*/ 30 w 1488"/>
                <a:gd name="connsiteY1" fmla="*/ 63 h 1067"/>
                <a:gd name="connsiteX2" fmla="*/ 321 w 1488"/>
                <a:gd name="connsiteY2" fmla="*/ 63 h 1067"/>
                <a:gd name="connsiteX3" fmla="*/ 228 w 1488"/>
                <a:gd name="connsiteY3" fmla="*/ 443 h 1067"/>
                <a:gd name="connsiteX4" fmla="*/ 768 w 1488"/>
                <a:gd name="connsiteY4" fmla="*/ 755 h 1067"/>
                <a:gd name="connsiteX5" fmla="*/ 1488 w 1488"/>
                <a:gd name="connsiteY5" fmla="*/ 1067 h 1067"/>
                <a:gd name="connsiteX0" fmla="*/ 0 w 1440"/>
                <a:gd name="connsiteY0" fmla="*/ 120 h 1056"/>
                <a:gd name="connsiteX1" fmla="*/ 273 w 1440"/>
                <a:gd name="connsiteY1" fmla="*/ 52 h 1056"/>
                <a:gd name="connsiteX2" fmla="*/ 180 w 1440"/>
                <a:gd name="connsiteY2" fmla="*/ 432 h 1056"/>
                <a:gd name="connsiteX3" fmla="*/ 720 w 1440"/>
                <a:gd name="connsiteY3" fmla="*/ 744 h 1056"/>
                <a:gd name="connsiteX4" fmla="*/ 1440 w 1440"/>
                <a:gd name="connsiteY4" fmla="*/ 1056 h 1056"/>
                <a:gd name="connsiteX0" fmla="*/ 167 w 1334"/>
                <a:gd name="connsiteY0" fmla="*/ 0 h 1004"/>
                <a:gd name="connsiteX1" fmla="*/ 74 w 1334"/>
                <a:gd name="connsiteY1" fmla="*/ 380 h 1004"/>
                <a:gd name="connsiteX2" fmla="*/ 614 w 1334"/>
                <a:gd name="connsiteY2" fmla="*/ 692 h 1004"/>
                <a:gd name="connsiteX3" fmla="*/ 1334 w 1334"/>
                <a:gd name="connsiteY3" fmla="*/ 1004 h 1004"/>
                <a:gd name="connsiteX0" fmla="*/ 167 w 1334"/>
                <a:gd name="connsiteY0" fmla="*/ 0 h 1004"/>
                <a:gd name="connsiteX1" fmla="*/ 74 w 1334"/>
                <a:gd name="connsiteY1" fmla="*/ 380 h 1004"/>
                <a:gd name="connsiteX2" fmla="*/ 614 w 1334"/>
                <a:gd name="connsiteY2" fmla="*/ 692 h 1004"/>
                <a:gd name="connsiteX3" fmla="*/ 1334 w 1334"/>
                <a:gd name="connsiteY3" fmla="*/ 1004 h 1004"/>
                <a:gd name="connsiteX0" fmla="*/ 167 w 1334"/>
                <a:gd name="connsiteY0" fmla="*/ 79 h 1083"/>
                <a:gd name="connsiteX1" fmla="*/ 74 w 1334"/>
                <a:gd name="connsiteY1" fmla="*/ 459 h 1083"/>
                <a:gd name="connsiteX2" fmla="*/ 614 w 1334"/>
                <a:gd name="connsiteY2" fmla="*/ 771 h 1083"/>
                <a:gd name="connsiteX3" fmla="*/ 1334 w 1334"/>
                <a:gd name="connsiteY3" fmla="*/ 1083 h 10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334" h="1083">
                  <a:moveTo>
                    <a:pt x="167" y="79"/>
                  </a:moveTo>
                  <a:cubicBezTo>
                    <a:pt x="248" y="0"/>
                    <a:pt x="0" y="344"/>
                    <a:pt x="74" y="459"/>
                  </a:cubicBezTo>
                  <a:cubicBezTo>
                    <a:pt x="148" y="574"/>
                    <a:pt x="404" y="667"/>
                    <a:pt x="614" y="771"/>
                  </a:cubicBezTo>
                  <a:cubicBezTo>
                    <a:pt x="824" y="875"/>
                    <a:pt x="1214" y="1031"/>
                    <a:pt x="1334" y="1083"/>
                  </a:cubicBezTo>
                </a:path>
              </a:pathLst>
            </a:custGeom>
            <a:noFill/>
            <a:ln w="25400">
              <a:solidFill>
                <a:srgbClr val="FF0000"/>
              </a:solidFill>
              <a:round/>
              <a:headEnd type="stealth" w="lg" len="lg"/>
              <a:tailEnd/>
            </a:ln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29" name="Freeform 11"/>
            <p:cNvSpPr>
              <a:spLocks noChangeAspect="1"/>
            </p:cNvSpPr>
            <p:nvPr/>
          </p:nvSpPr>
          <p:spPr bwMode="auto">
            <a:xfrm>
              <a:off x="3278952" y="2880818"/>
              <a:ext cx="2290386" cy="3198694"/>
            </a:xfrm>
            <a:custGeom>
              <a:avLst/>
              <a:gdLst>
                <a:gd name="connsiteX0" fmla="*/ 1230 w 2910"/>
                <a:gd name="connsiteY0" fmla="*/ 0 h 3588"/>
                <a:gd name="connsiteX1" fmla="*/ 1410 w 2910"/>
                <a:gd name="connsiteY1" fmla="*/ 468 h 3588"/>
                <a:gd name="connsiteX2" fmla="*/ 1410 w 2910"/>
                <a:gd name="connsiteY2" fmla="*/ 780 h 3588"/>
                <a:gd name="connsiteX3" fmla="*/ 1050 w 2910"/>
                <a:gd name="connsiteY3" fmla="*/ 1092 h 3588"/>
                <a:gd name="connsiteX4" fmla="*/ 150 w 2910"/>
                <a:gd name="connsiteY4" fmla="*/ 1560 h 3588"/>
                <a:gd name="connsiteX5" fmla="*/ 150 w 2910"/>
                <a:gd name="connsiteY5" fmla="*/ 1872 h 3588"/>
                <a:gd name="connsiteX6" fmla="*/ 1050 w 2910"/>
                <a:gd name="connsiteY6" fmla="*/ 2184 h 3588"/>
                <a:gd name="connsiteX7" fmla="*/ 1770 w 2910"/>
                <a:gd name="connsiteY7" fmla="*/ 2496 h 3588"/>
                <a:gd name="connsiteX8" fmla="*/ 2490 w 2910"/>
                <a:gd name="connsiteY8" fmla="*/ 2964 h 3588"/>
                <a:gd name="connsiteX9" fmla="*/ 2850 w 2910"/>
                <a:gd name="connsiteY9" fmla="*/ 3276 h 3588"/>
                <a:gd name="connsiteX10" fmla="*/ 2850 w 2910"/>
                <a:gd name="connsiteY10" fmla="*/ 3588 h 3588"/>
                <a:gd name="connsiteX0" fmla="*/ 1230 w 2910"/>
                <a:gd name="connsiteY0" fmla="*/ 0 h 3588"/>
                <a:gd name="connsiteX1" fmla="*/ 1410 w 2910"/>
                <a:gd name="connsiteY1" fmla="*/ 468 h 3588"/>
                <a:gd name="connsiteX2" fmla="*/ 1410 w 2910"/>
                <a:gd name="connsiteY2" fmla="*/ 780 h 3588"/>
                <a:gd name="connsiteX3" fmla="*/ 1050 w 2910"/>
                <a:gd name="connsiteY3" fmla="*/ 1092 h 3588"/>
                <a:gd name="connsiteX4" fmla="*/ 150 w 2910"/>
                <a:gd name="connsiteY4" fmla="*/ 1560 h 3588"/>
                <a:gd name="connsiteX5" fmla="*/ 150 w 2910"/>
                <a:gd name="connsiteY5" fmla="*/ 1872 h 3588"/>
                <a:gd name="connsiteX6" fmla="*/ 1050 w 2910"/>
                <a:gd name="connsiteY6" fmla="*/ 2184 h 3588"/>
                <a:gd name="connsiteX7" fmla="*/ 1770 w 2910"/>
                <a:gd name="connsiteY7" fmla="*/ 2496 h 3588"/>
                <a:gd name="connsiteX8" fmla="*/ 2490 w 2910"/>
                <a:gd name="connsiteY8" fmla="*/ 2964 h 3588"/>
                <a:gd name="connsiteX9" fmla="*/ 2850 w 2910"/>
                <a:gd name="connsiteY9" fmla="*/ 3276 h 3588"/>
                <a:gd name="connsiteX10" fmla="*/ 2850 w 2910"/>
                <a:gd name="connsiteY10" fmla="*/ 3588 h 3588"/>
                <a:gd name="connsiteX0" fmla="*/ 1230 w 2910"/>
                <a:gd name="connsiteY0" fmla="*/ 23 h 3611"/>
                <a:gd name="connsiteX1" fmla="*/ 1233 w 2910"/>
                <a:gd name="connsiteY1" fmla="*/ 78 h 3611"/>
                <a:gd name="connsiteX2" fmla="*/ 1410 w 2910"/>
                <a:gd name="connsiteY2" fmla="*/ 491 h 3611"/>
                <a:gd name="connsiteX3" fmla="*/ 1410 w 2910"/>
                <a:gd name="connsiteY3" fmla="*/ 803 h 3611"/>
                <a:gd name="connsiteX4" fmla="*/ 1050 w 2910"/>
                <a:gd name="connsiteY4" fmla="*/ 1115 h 3611"/>
                <a:gd name="connsiteX5" fmla="*/ 150 w 2910"/>
                <a:gd name="connsiteY5" fmla="*/ 1583 h 3611"/>
                <a:gd name="connsiteX6" fmla="*/ 150 w 2910"/>
                <a:gd name="connsiteY6" fmla="*/ 1895 h 3611"/>
                <a:gd name="connsiteX7" fmla="*/ 1050 w 2910"/>
                <a:gd name="connsiteY7" fmla="*/ 2207 h 3611"/>
                <a:gd name="connsiteX8" fmla="*/ 1770 w 2910"/>
                <a:gd name="connsiteY8" fmla="*/ 2519 h 3611"/>
                <a:gd name="connsiteX9" fmla="*/ 2490 w 2910"/>
                <a:gd name="connsiteY9" fmla="*/ 2987 h 3611"/>
                <a:gd name="connsiteX10" fmla="*/ 2850 w 2910"/>
                <a:gd name="connsiteY10" fmla="*/ 3299 h 3611"/>
                <a:gd name="connsiteX11" fmla="*/ 2850 w 2910"/>
                <a:gd name="connsiteY11" fmla="*/ 3611 h 3611"/>
                <a:gd name="connsiteX0" fmla="*/ 1230 w 2910"/>
                <a:gd name="connsiteY0" fmla="*/ 123 h 3711"/>
                <a:gd name="connsiteX1" fmla="*/ 1233 w 2910"/>
                <a:gd name="connsiteY1" fmla="*/ 178 h 3711"/>
                <a:gd name="connsiteX2" fmla="*/ 1583 w 2910"/>
                <a:gd name="connsiteY2" fmla="*/ 69 h 3711"/>
                <a:gd name="connsiteX3" fmla="*/ 1410 w 2910"/>
                <a:gd name="connsiteY3" fmla="*/ 591 h 3711"/>
                <a:gd name="connsiteX4" fmla="*/ 1410 w 2910"/>
                <a:gd name="connsiteY4" fmla="*/ 903 h 3711"/>
                <a:gd name="connsiteX5" fmla="*/ 1050 w 2910"/>
                <a:gd name="connsiteY5" fmla="*/ 1215 h 3711"/>
                <a:gd name="connsiteX6" fmla="*/ 150 w 2910"/>
                <a:gd name="connsiteY6" fmla="*/ 1683 h 3711"/>
                <a:gd name="connsiteX7" fmla="*/ 150 w 2910"/>
                <a:gd name="connsiteY7" fmla="*/ 1995 h 3711"/>
                <a:gd name="connsiteX8" fmla="*/ 1050 w 2910"/>
                <a:gd name="connsiteY8" fmla="*/ 2307 h 3711"/>
                <a:gd name="connsiteX9" fmla="*/ 1770 w 2910"/>
                <a:gd name="connsiteY9" fmla="*/ 2619 h 3711"/>
                <a:gd name="connsiteX10" fmla="*/ 2490 w 2910"/>
                <a:gd name="connsiteY10" fmla="*/ 3087 h 3711"/>
                <a:gd name="connsiteX11" fmla="*/ 2850 w 2910"/>
                <a:gd name="connsiteY11" fmla="*/ 3399 h 3711"/>
                <a:gd name="connsiteX12" fmla="*/ 2850 w 2910"/>
                <a:gd name="connsiteY12" fmla="*/ 3711 h 3711"/>
                <a:gd name="connsiteX0" fmla="*/ 1230 w 2910"/>
                <a:gd name="connsiteY0" fmla="*/ 123 h 3711"/>
                <a:gd name="connsiteX1" fmla="*/ 1233 w 2910"/>
                <a:gd name="connsiteY1" fmla="*/ 178 h 3711"/>
                <a:gd name="connsiteX2" fmla="*/ 1583 w 2910"/>
                <a:gd name="connsiteY2" fmla="*/ 69 h 3711"/>
                <a:gd name="connsiteX3" fmla="*/ 1410 w 2910"/>
                <a:gd name="connsiteY3" fmla="*/ 591 h 3711"/>
                <a:gd name="connsiteX4" fmla="*/ 1410 w 2910"/>
                <a:gd name="connsiteY4" fmla="*/ 903 h 3711"/>
                <a:gd name="connsiteX5" fmla="*/ 1050 w 2910"/>
                <a:gd name="connsiteY5" fmla="*/ 1215 h 3711"/>
                <a:gd name="connsiteX6" fmla="*/ 150 w 2910"/>
                <a:gd name="connsiteY6" fmla="*/ 1683 h 3711"/>
                <a:gd name="connsiteX7" fmla="*/ 150 w 2910"/>
                <a:gd name="connsiteY7" fmla="*/ 1995 h 3711"/>
                <a:gd name="connsiteX8" fmla="*/ 1050 w 2910"/>
                <a:gd name="connsiteY8" fmla="*/ 2307 h 3711"/>
                <a:gd name="connsiteX9" fmla="*/ 1770 w 2910"/>
                <a:gd name="connsiteY9" fmla="*/ 2619 h 3711"/>
                <a:gd name="connsiteX10" fmla="*/ 2490 w 2910"/>
                <a:gd name="connsiteY10" fmla="*/ 3087 h 3711"/>
                <a:gd name="connsiteX11" fmla="*/ 2850 w 2910"/>
                <a:gd name="connsiteY11" fmla="*/ 3399 h 3711"/>
                <a:gd name="connsiteX12" fmla="*/ 2850 w 2910"/>
                <a:gd name="connsiteY12" fmla="*/ 3711 h 3711"/>
                <a:gd name="connsiteX0" fmla="*/ 1230 w 2910"/>
                <a:gd name="connsiteY0" fmla="*/ 123 h 3711"/>
                <a:gd name="connsiteX1" fmla="*/ 1233 w 2910"/>
                <a:gd name="connsiteY1" fmla="*/ 178 h 3711"/>
                <a:gd name="connsiteX2" fmla="*/ 1583 w 2910"/>
                <a:gd name="connsiteY2" fmla="*/ 69 h 3711"/>
                <a:gd name="connsiteX3" fmla="*/ 1410 w 2910"/>
                <a:gd name="connsiteY3" fmla="*/ 591 h 3711"/>
                <a:gd name="connsiteX4" fmla="*/ 1410 w 2910"/>
                <a:gd name="connsiteY4" fmla="*/ 903 h 3711"/>
                <a:gd name="connsiteX5" fmla="*/ 1050 w 2910"/>
                <a:gd name="connsiteY5" fmla="*/ 1215 h 3711"/>
                <a:gd name="connsiteX6" fmla="*/ 150 w 2910"/>
                <a:gd name="connsiteY6" fmla="*/ 1683 h 3711"/>
                <a:gd name="connsiteX7" fmla="*/ 150 w 2910"/>
                <a:gd name="connsiteY7" fmla="*/ 1995 h 3711"/>
                <a:gd name="connsiteX8" fmla="*/ 1050 w 2910"/>
                <a:gd name="connsiteY8" fmla="*/ 2307 h 3711"/>
                <a:gd name="connsiteX9" fmla="*/ 1770 w 2910"/>
                <a:gd name="connsiteY9" fmla="*/ 2619 h 3711"/>
                <a:gd name="connsiteX10" fmla="*/ 2490 w 2910"/>
                <a:gd name="connsiteY10" fmla="*/ 3087 h 3711"/>
                <a:gd name="connsiteX11" fmla="*/ 2850 w 2910"/>
                <a:gd name="connsiteY11" fmla="*/ 3399 h 3711"/>
                <a:gd name="connsiteX12" fmla="*/ 2850 w 2910"/>
                <a:gd name="connsiteY12" fmla="*/ 3711 h 3711"/>
                <a:gd name="connsiteX0" fmla="*/ 1230 w 2910"/>
                <a:gd name="connsiteY0" fmla="*/ 123 h 3711"/>
                <a:gd name="connsiteX1" fmla="*/ 1233 w 2910"/>
                <a:gd name="connsiteY1" fmla="*/ 178 h 3711"/>
                <a:gd name="connsiteX2" fmla="*/ 1583 w 2910"/>
                <a:gd name="connsiteY2" fmla="*/ 69 h 3711"/>
                <a:gd name="connsiteX3" fmla="*/ 1410 w 2910"/>
                <a:gd name="connsiteY3" fmla="*/ 591 h 3711"/>
                <a:gd name="connsiteX4" fmla="*/ 1410 w 2910"/>
                <a:gd name="connsiteY4" fmla="*/ 903 h 3711"/>
                <a:gd name="connsiteX5" fmla="*/ 1050 w 2910"/>
                <a:gd name="connsiteY5" fmla="*/ 1215 h 3711"/>
                <a:gd name="connsiteX6" fmla="*/ 150 w 2910"/>
                <a:gd name="connsiteY6" fmla="*/ 1683 h 3711"/>
                <a:gd name="connsiteX7" fmla="*/ 150 w 2910"/>
                <a:gd name="connsiteY7" fmla="*/ 1995 h 3711"/>
                <a:gd name="connsiteX8" fmla="*/ 1050 w 2910"/>
                <a:gd name="connsiteY8" fmla="*/ 2307 h 3711"/>
                <a:gd name="connsiteX9" fmla="*/ 1770 w 2910"/>
                <a:gd name="connsiteY9" fmla="*/ 2619 h 3711"/>
                <a:gd name="connsiteX10" fmla="*/ 2490 w 2910"/>
                <a:gd name="connsiteY10" fmla="*/ 3087 h 3711"/>
                <a:gd name="connsiteX11" fmla="*/ 2850 w 2910"/>
                <a:gd name="connsiteY11" fmla="*/ 3399 h 3711"/>
                <a:gd name="connsiteX12" fmla="*/ 2850 w 2910"/>
                <a:gd name="connsiteY12" fmla="*/ 3711 h 3711"/>
                <a:gd name="connsiteX0" fmla="*/ 1230 w 2910"/>
                <a:gd name="connsiteY0" fmla="*/ 123 h 3711"/>
                <a:gd name="connsiteX1" fmla="*/ 1233 w 2910"/>
                <a:gd name="connsiteY1" fmla="*/ 178 h 3711"/>
                <a:gd name="connsiteX2" fmla="*/ 1583 w 2910"/>
                <a:gd name="connsiteY2" fmla="*/ 69 h 3711"/>
                <a:gd name="connsiteX3" fmla="*/ 1410 w 2910"/>
                <a:gd name="connsiteY3" fmla="*/ 591 h 3711"/>
                <a:gd name="connsiteX4" fmla="*/ 1410 w 2910"/>
                <a:gd name="connsiteY4" fmla="*/ 903 h 3711"/>
                <a:gd name="connsiteX5" fmla="*/ 1050 w 2910"/>
                <a:gd name="connsiteY5" fmla="*/ 1215 h 3711"/>
                <a:gd name="connsiteX6" fmla="*/ 150 w 2910"/>
                <a:gd name="connsiteY6" fmla="*/ 1683 h 3711"/>
                <a:gd name="connsiteX7" fmla="*/ 150 w 2910"/>
                <a:gd name="connsiteY7" fmla="*/ 1995 h 3711"/>
                <a:gd name="connsiteX8" fmla="*/ 1050 w 2910"/>
                <a:gd name="connsiteY8" fmla="*/ 2307 h 3711"/>
                <a:gd name="connsiteX9" fmla="*/ 1770 w 2910"/>
                <a:gd name="connsiteY9" fmla="*/ 2619 h 3711"/>
                <a:gd name="connsiteX10" fmla="*/ 2490 w 2910"/>
                <a:gd name="connsiteY10" fmla="*/ 3087 h 3711"/>
                <a:gd name="connsiteX11" fmla="*/ 2850 w 2910"/>
                <a:gd name="connsiteY11" fmla="*/ 3399 h 3711"/>
                <a:gd name="connsiteX12" fmla="*/ 2850 w 2910"/>
                <a:gd name="connsiteY12" fmla="*/ 3711 h 3711"/>
                <a:gd name="connsiteX0" fmla="*/ 1230 w 2910"/>
                <a:gd name="connsiteY0" fmla="*/ 132 h 3720"/>
                <a:gd name="connsiteX1" fmla="*/ 1583 w 2910"/>
                <a:gd name="connsiteY1" fmla="*/ 78 h 3720"/>
                <a:gd name="connsiteX2" fmla="*/ 1410 w 2910"/>
                <a:gd name="connsiteY2" fmla="*/ 600 h 3720"/>
                <a:gd name="connsiteX3" fmla="*/ 1410 w 2910"/>
                <a:gd name="connsiteY3" fmla="*/ 912 h 3720"/>
                <a:gd name="connsiteX4" fmla="*/ 1050 w 2910"/>
                <a:gd name="connsiteY4" fmla="*/ 1224 h 3720"/>
                <a:gd name="connsiteX5" fmla="*/ 150 w 2910"/>
                <a:gd name="connsiteY5" fmla="*/ 1692 h 3720"/>
                <a:gd name="connsiteX6" fmla="*/ 150 w 2910"/>
                <a:gd name="connsiteY6" fmla="*/ 2004 h 3720"/>
                <a:gd name="connsiteX7" fmla="*/ 1050 w 2910"/>
                <a:gd name="connsiteY7" fmla="*/ 2316 h 3720"/>
                <a:gd name="connsiteX8" fmla="*/ 1770 w 2910"/>
                <a:gd name="connsiteY8" fmla="*/ 2628 h 3720"/>
                <a:gd name="connsiteX9" fmla="*/ 2490 w 2910"/>
                <a:gd name="connsiteY9" fmla="*/ 3096 h 3720"/>
                <a:gd name="connsiteX10" fmla="*/ 2850 w 2910"/>
                <a:gd name="connsiteY10" fmla="*/ 3408 h 3720"/>
                <a:gd name="connsiteX11" fmla="*/ 2850 w 2910"/>
                <a:gd name="connsiteY11" fmla="*/ 3720 h 3720"/>
                <a:gd name="connsiteX0" fmla="*/ 1583 w 2910"/>
                <a:gd name="connsiteY0" fmla="*/ 0 h 3642"/>
                <a:gd name="connsiteX1" fmla="*/ 1410 w 2910"/>
                <a:gd name="connsiteY1" fmla="*/ 522 h 3642"/>
                <a:gd name="connsiteX2" fmla="*/ 1410 w 2910"/>
                <a:gd name="connsiteY2" fmla="*/ 834 h 3642"/>
                <a:gd name="connsiteX3" fmla="*/ 1050 w 2910"/>
                <a:gd name="connsiteY3" fmla="*/ 1146 h 3642"/>
                <a:gd name="connsiteX4" fmla="*/ 150 w 2910"/>
                <a:gd name="connsiteY4" fmla="*/ 1614 h 3642"/>
                <a:gd name="connsiteX5" fmla="*/ 150 w 2910"/>
                <a:gd name="connsiteY5" fmla="*/ 1926 h 3642"/>
                <a:gd name="connsiteX6" fmla="*/ 1050 w 2910"/>
                <a:gd name="connsiteY6" fmla="*/ 2238 h 3642"/>
                <a:gd name="connsiteX7" fmla="*/ 1770 w 2910"/>
                <a:gd name="connsiteY7" fmla="*/ 2550 h 3642"/>
                <a:gd name="connsiteX8" fmla="*/ 2490 w 2910"/>
                <a:gd name="connsiteY8" fmla="*/ 3018 h 3642"/>
                <a:gd name="connsiteX9" fmla="*/ 2850 w 2910"/>
                <a:gd name="connsiteY9" fmla="*/ 3330 h 3642"/>
                <a:gd name="connsiteX10" fmla="*/ 2850 w 2910"/>
                <a:gd name="connsiteY10" fmla="*/ 3642 h 3642"/>
                <a:gd name="connsiteX0" fmla="*/ 1583 w 2910"/>
                <a:gd name="connsiteY0" fmla="*/ 0 h 3642"/>
                <a:gd name="connsiteX1" fmla="*/ 1410 w 2910"/>
                <a:gd name="connsiteY1" fmla="*/ 522 h 3642"/>
                <a:gd name="connsiteX2" fmla="*/ 1410 w 2910"/>
                <a:gd name="connsiteY2" fmla="*/ 834 h 3642"/>
                <a:gd name="connsiteX3" fmla="*/ 1050 w 2910"/>
                <a:gd name="connsiteY3" fmla="*/ 1146 h 3642"/>
                <a:gd name="connsiteX4" fmla="*/ 150 w 2910"/>
                <a:gd name="connsiteY4" fmla="*/ 1614 h 3642"/>
                <a:gd name="connsiteX5" fmla="*/ 150 w 2910"/>
                <a:gd name="connsiteY5" fmla="*/ 1926 h 3642"/>
                <a:gd name="connsiteX6" fmla="*/ 1050 w 2910"/>
                <a:gd name="connsiteY6" fmla="*/ 2238 h 3642"/>
                <a:gd name="connsiteX7" fmla="*/ 1770 w 2910"/>
                <a:gd name="connsiteY7" fmla="*/ 2550 h 3642"/>
                <a:gd name="connsiteX8" fmla="*/ 2490 w 2910"/>
                <a:gd name="connsiteY8" fmla="*/ 3018 h 3642"/>
                <a:gd name="connsiteX9" fmla="*/ 2850 w 2910"/>
                <a:gd name="connsiteY9" fmla="*/ 3330 h 3642"/>
                <a:gd name="connsiteX10" fmla="*/ 2850 w 2910"/>
                <a:gd name="connsiteY10" fmla="*/ 3642 h 3642"/>
                <a:gd name="connsiteX0" fmla="*/ 1583 w 2910"/>
                <a:gd name="connsiteY0" fmla="*/ 152 h 3794"/>
                <a:gd name="connsiteX1" fmla="*/ 1410 w 2910"/>
                <a:gd name="connsiteY1" fmla="*/ 674 h 3794"/>
                <a:gd name="connsiteX2" fmla="*/ 1410 w 2910"/>
                <a:gd name="connsiteY2" fmla="*/ 986 h 3794"/>
                <a:gd name="connsiteX3" fmla="*/ 1050 w 2910"/>
                <a:gd name="connsiteY3" fmla="*/ 1298 h 3794"/>
                <a:gd name="connsiteX4" fmla="*/ 150 w 2910"/>
                <a:gd name="connsiteY4" fmla="*/ 1766 h 3794"/>
                <a:gd name="connsiteX5" fmla="*/ 150 w 2910"/>
                <a:gd name="connsiteY5" fmla="*/ 2078 h 3794"/>
                <a:gd name="connsiteX6" fmla="*/ 1050 w 2910"/>
                <a:gd name="connsiteY6" fmla="*/ 2390 h 3794"/>
                <a:gd name="connsiteX7" fmla="*/ 1770 w 2910"/>
                <a:gd name="connsiteY7" fmla="*/ 2702 h 3794"/>
                <a:gd name="connsiteX8" fmla="*/ 2490 w 2910"/>
                <a:gd name="connsiteY8" fmla="*/ 3170 h 3794"/>
                <a:gd name="connsiteX9" fmla="*/ 2850 w 2910"/>
                <a:gd name="connsiteY9" fmla="*/ 3482 h 3794"/>
                <a:gd name="connsiteX10" fmla="*/ 2850 w 2910"/>
                <a:gd name="connsiteY10" fmla="*/ 3794 h 37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910" h="3794">
                  <a:moveTo>
                    <a:pt x="1583" y="152"/>
                  </a:moveTo>
                  <a:cubicBezTo>
                    <a:pt x="1636" y="0"/>
                    <a:pt x="1241" y="498"/>
                    <a:pt x="1410" y="674"/>
                  </a:cubicBezTo>
                  <a:cubicBezTo>
                    <a:pt x="1440" y="795"/>
                    <a:pt x="1470" y="882"/>
                    <a:pt x="1410" y="986"/>
                  </a:cubicBezTo>
                  <a:cubicBezTo>
                    <a:pt x="1350" y="1090"/>
                    <a:pt x="1260" y="1168"/>
                    <a:pt x="1050" y="1298"/>
                  </a:cubicBezTo>
                  <a:cubicBezTo>
                    <a:pt x="840" y="1428"/>
                    <a:pt x="300" y="1636"/>
                    <a:pt x="150" y="1766"/>
                  </a:cubicBezTo>
                  <a:cubicBezTo>
                    <a:pt x="0" y="1896"/>
                    <a:pt x="0" y="1974"/>
                    <a:pt x="150" y="2078"/>
                  </a:cubicBezTo>
                  <a:cubicBezTo>
                    <a:pt x="300" y="2182"/>
                    <a:pt x="780" y="2286"/>
                    <a:pt x="1050" y="2390"/>
                  </a:cubicBezTo>
                  <a:cubicBezTo>
                    <a:pt x="1320" y="2494"/>
                    <a:pt x="1530" y="2572"/>
                    <a:pt x="1770" y="2702"/>
                  </a:cubicBezTo>
                  <a:cubicBezTo>
                    <a:pt x="2010" y="2832"/>
                    <a:pt x="2310" y="3040"/>
                    <a:pt x="2490" y="3170"/>
                  </a:cubicBezTo>
                  <a:cubicBezTo>
                    <a:pt x="2670" y="3300"/>
                    <a:pt x="2790" y="3378"/>
                    <a:pt x="2850" y="3482"/>
                  </a:cubicBezTo>
                  <a:cubicBezTo>
                    <a:pt x="2910" y="3586"/>
                    <a:pt x="2880" y="3690"/>
                    <a:pt x="2850" y="3794"/>
                  </a:cubicBezTo>
                </a:path>
              </a:pathLst>
            </a:custGeom>
            <a:noFill/>
            <a:ln w="25400">
              <a:solidFill>
                <a:srgbClr val="9933FF"/>
              </a:solidFill>
              <a:round/>
              <a:headEnd type="stealth" w="lg" len="lg"/>
              <a:tailEnd/>
            </a:ln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30" name="Freeform 12"/>
            <p:cNvSpPr>
              <a:spLocks noChangeAspect="1"/>
            </p:cNvSpPr>
            <p:nvPr/>
          </p:nvSpPr>
          <p:spPr bwMode="auto">
            <a:xfrm>
              <a:off x="4058105" y="2887544"/>
              <a:ext cx="2598801" cy="2929232"/>
            </a:xfrm>
            <a:custGeom>
              <a:avLst/>
              <a:gdLst>
                <a:gd name="connsiteX0" fmla="*/ 600 w 3300"/>
                <a:gd name="connsiteY0" fmla="*/ 0 h 3276"/>
                <a:gd name="connsiteX1" fmla="*/ 780 w 3300"/>
                <a:gd name="connsiteY1" fmla="*/ 468 h 3276"/>
                <a:gd name="connsiteX2" fmla="*/ 780 w 3300"/>
                <a:gd name="connsiteY2" fmla="*/ 780 h 3276"/>
                <a:gd name="connsiteX3" fmla="*/ 600 w 3300"/>
                <a:gd name="connsiteY3" fmla="*/ 1092 h 3276"/>
                <a:gd name="connsiteX4" fmla="*/ 60 w 3300"/>
                <a:gd name="connsiteY4" fmla="*/ 1560 h 3276"/>
                <a:gd name="connsiteX5" fmla="*/ 240 w 3300"/>
                <a:gd name="connsiteY5" fmla="*/ 1872 h 3276"/>
                <a:gd name="connsiteX6" fmla="*/ 1320 w 3300"/>
                <a:gd name="connsiteY6" fmla="*/ 2184 h 3276"/>
                <a:gd name="connsiteX7" fmla="*/ 2400 w 3300"/>
                <a:gd name="connsiteY7" fmla="*/ 2652 h 3276"/>
                <a:gd name="connsiteX8" fmla="*/ 3120 w 3300"/>
                <a:gd name="connsiteY8" fmla="*/ 2964 h 3276"/>
                <a:gd name="connsiteX9" fmla="*/ 3300 w 3300"/>
                <a:gd name="connsiteY9" fmla="*/ 3276 h 3276"/>
                <a:gd name="connsiteX0" fmla="*/ 600 w 3300"/>
                <a:gd name="connsiteY0" fmla="*/ 0 h 3530"/>
                <a:gd name="connsiteX1" fmla="*/ 780 w 3300"/>
                <a:gd name="connsiteY1" fmla="*/ 722 h 3530"/>
                <a:gd name="connsiteX2" fmla="*/ 780 w 3300"/>
                <a:gd name="connsiteY2" fmla="*/ 1034 h 3530"/>
                <a:gd name="connsiteX3" fmla="*/ 600 w 3300"/>
                <a:gd name="connsiteY3" fmla="*/ 1346 h 3530"/>
                <a:gd name="connsiteX4" fmla="*/ 60 w 3300"/>
                <a:gd name="connsiteY4" fmla="*/ 1814 h 3530"/>
                <a:gd name="connsiteX5" fmla="*/ 240 w 3300"/>
                <a:gd name="connsiteY5" fmla="*/ 2126 h 3530"/>
                <a:gd name="connsiteX6" fmla="*/ 1320 w 3300"/>
                <a:gd name="connsiteY6" fmla="*/ 2438 h 3530"/>
                <a:gd name="connsiteX7" fmla="*/ 2400 w 3300"/>
                <a:gd name="connsiteY7" fmla="*/ 2906 h 3530"/>
                <a:gd name="connsiteX8" fmla="*/ 3120 w 3300"/>
                <a:gd name="connsiteY8" fmla="*/ 3218 h 3530"/>
                <a:gd name="connsiteX9" fmla="*/ 3300 w 3300"/>
                <a:gd name="connsiteY9" fmla="*/ 3530 h 3530"/>
                <a:gd name="connsiteX0" fmla="*/ 600 w 3300"/>
                <a:gd name="connsiteY0" fmla="*/ 0 h 3530"/>
                <a:gd name="connsiteX1" fmla="*/ 688 w 3300"/>
                <a:gd name="connsiteY1" fmla="*/ 400 h 3530"/>
                <a:gd name="connsiteX2" fmla="*/ 780 w 3300"/>
                <a:gd name="connsiteY2" fmla="*/ 722 h 3530"/>
                <a:gd name="connsiteX3" fmla="*/ 780 w 3300"/>
                <a:gd name="connsiteY3" fmla="*/ 1034 h 3530"/>
                <a:gd name="connsiteX4" fmla="*/ 600 w 3300"/>
                <a:gd name="connsiteY4" fmla="*/ 1346 h 3530"/>
                <a:gd name="connsiteX5" fmla="*/ 60 w 3300"/>
                <a:gd name="connsiteY5" fmla="*/ 1814 h 3530"/>
                <a:gd name="connsiteX6" fmla="*/ 240 w 3300"/>
                <a:gd name="connsiteY6" fmla="*/ 2126 h 3530"/>
                <a:gd name="connsiteX7" fmla="*/ 1320 w 3300"/>
                <a:gd name="connsiteY7" fmla="*/ 2438 h 3530"/>
                <a:gd name="connsiteX8" fmla="*/ 2400 w 3300"/>
                <a:gd name="connsiteY8" fmla="*/ 2906 h 3530"/>
                <a:gd name="connsiteX9" fmla="*/ 3120 w 3300"/>
                <a:gd name="connsiteY9" fmla="*/ 3218 h 3530"/>
                <a:gd name="connsiteX10" fmla="*/ 3300 w 3300"/>
                <a:gd name="connsiteY10" fmla="*/ 3530 h 3530"/>
                <a:gd name="connsiteX0" fmla="*/ 600 w 3300"/>
                <a:gd name="connsiteY0" fmla="*/ 11 h 3541"/>
                <a:gd name="connsiteX1" fmla="*/ 863 w 3300"/>
                <a:gd name="connsiteY1" fmla="*/ 67 h 3541"/>
                <a:gd name="connsiteX2" fmla="*/ 688 w 3300"/>
                <a:gd name="connsiteY2" fmla="*/ 411 h 3541"/>
                <a:gd name="connsiteX3" fmla="*/ 780 w 3300"/>
                <a:gd name="connsiteY3" fmla="*/ 733 h 3541"/>
                <a:gd name="connsiteX4" fmla="*/ 780 w 3300"/>
                <a:gd name="connsiteY4" fmla="*/ 1045 h 3541"/>
                <a:gd name="connsiteX5" fmla="*/ 600 w 3300"/>
                <a:gd name="connsiteY5" fmla="*/ 1357 h 3541"/>
                <a:gd name="connsiteX6" fmla="*/ 60 w 3300"/>
                <a:gd name="connsiteY6" fmla="*/ 1825 h 3541"/>
                <a:gd name="connsiteX7" fmla="*/ 240 w 3300"/>
                <a:gd name="connsiteY7" fmla="*/ 2137 h 3541"/>
                <a:gd name="connsiteX8" fmla="*/ 1320 w 3300"/>
                <a:gd name="connsiteY8" fmla="*/ 2449 h 3541"/>
                <a:gd name="connsiteX9" fmla="*/ 2400 w 3300"/>
                <a:gd name="connsiteY9" fmla="*/ 2917 h 3541"/>
                <a:gd name="connsiteX10" fmla="*/ 3120 w 3300"/>
                <a:gd name="connsiteY10" fmla="*/ 3229 h 3541"/>
                <a:gd name="connsiteX11" fmla="*/ 3300 w 3300"/>
                <a:gd name="connsiteY11" fmla="*/ 3541 h 3541"/>
                <a:gd name="connsiteX0" fmla="*/ 863 w 3300"/>
                <a:gd name="connsiteY0" fmla="*/ 0 h 3474"/>
                <a:gd name="connsiteX1" fmla="*/ 688 w 3300"/>
                <a:gd name="connsiteY1" fmla="*/ 344 h 3474"/>
                <a:gd name="connsiteX2" fmla="*/ 780 w 3300"/>
                <a:gd name="connsiteY2" fmla="*/ 666 h 3474"/>
                <a:gd name="connsiteX3" fmla="*/ 780 w 3300"/>
                <a:gd name="connsiteY3" fmla="*/ 978 h 3474"/>
                <a:gd name="connsiteX4" fmla="*/ 600 w 3300"/>
                <a:gd name="connsiteY4" fmla="*/ 1290 h 3474"/>
                <a:gd name="connsiteX5" fmla="*/ 60 w 3300"/>
                <a:gd name="connsiteY5" fmla="*/ 1758 h 3474"/>
                <a:gd name="connsiteX6" fmla="*/ 240 w 3300"/>
                <a:gd name="connsiteY6" fmla="*/ 2070 h 3474"/>
                <a:gd name="connsiteX7" fmla="*/ 1320 w 3300"/>
                <a:gd name="connsiteY7" fmla="*/ 2382 h 3474"/>
                <a:gd name="connsiteX8" fmla="*/ 2400 w 3300"/>
                <a:gd name="connsiteY8" fmla="*/ 2850 h 3474"/>
                <a:gd name="connsiteX9" fmla="*/ 3120 w 3300"/>
                <a:gd name="connsiteY9" fmla="*/ 3162 h 3474"/>
                <a:gd name="connsiteX10" fmla="*/ 3300 w 3300"/>
                <a:gd name="connsiteY10" fmla="*/ 3474 h 34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3300" h="3474">
                  <a:moveTo>
                    <a:pt x="863" y="0"/>
                  </a:moveTo>
                  <a:cubicBezTo>
                    <a:pt x="878" y="67"/>
                    <a:pt x="702" y="233"/>
                    <a:pt x="688" y="344"/>
                  </a:cubicBezTo>
                  <a:cubicBezTo>
                    <a:pt x="674" y="455"/>
                    <a:pt x="765" y="560"/>
                    <a:pt x="780" y="666"/>
                  </a:cubicBezTo>
                  <a:cubicBezTo>
                    <a:pt x="795" y="772"/>
                    <a:pt x="810" y="874"/>
                    <a:pt x="780" y="978"/>
                  </a:cubicBezTo>
                  <a:cubicBezTo>
                    <a:pt x="750" y="1082"/>
                    <a:pt x="720" y="1160"/>
                    <a:pt x="600" y="1290"/>
                  </a:cubicBezTo>
                  <a:cubicBezTo>
                    <a:pt x="480" y="1420"/>
                    <a:pt x="120" y="1628"/>
                    <a:pt x="60" y="1758"/>
                  </a:cubicBezTo>
                  <a:cubicBezTo>
                    <a:pt x="0" y="1888"/>
                    <a:pt x="30" y="1966"/>
                    <a:pt x="240" y="2070"/>
                  </a:cubicBezTo>
                  <a:cubicBezTo>
                    <a:pt x="450" y="2174"/>
                    <a:pt x="960" y="2252"/>
                    <a:pt x="1320" y="2382"/>
                  </a:cubicBezTo>
                  <a:cubicBezTo>
                    <a:pt x="1680" y="2512"/>
                    <a:pt x="2100" y="2720"/>
                    <a:pt x="2400" y="2850"/>
                  </a:cubicBezTo>
                  <a:cubicBezTo>
                    <a:pt x="2700" y="2980"/>
                    <a:pt x="2970" y="3058"/>
                    <a:pt x="3120" y="3162"/>
                  </a:cubicBezTo>
                  <a:cubicBezTo>
                    <a:pt x="3270" y="3266"/>
                    <a:pt x="3270" y="3422"/>
                    <a:pt x="3300" y="3474"/>
                  </a:cubicBezTo>
                </a:path>
              </a:pathLst>
            </a:custGeom>
            <a:noFill/>
            <a:ln w="25400">
              <a:solidFill>
                <a:srgbClr val="9933FF"/>
              </a:solidFill>
              <a:round/>
              <a:headEnd type="stealth" w="lg" len="lg"/>
              <a:tailEnd/>
            </a:ln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31" name="TextBox 130"/>
            <p:cNvSpPr txBox="1"/>
            <p:nvPr/>
          </p:nvSpPr>
          <p:spPr>
            <a:xfrm>
              <a:off x="214282" y="4143380"/>
              <a:ext cx="677108" cy="857232"/>
            </a:xfrm>
            <a:prstGeom prst="rect">
              <a:avLst/>
            </a:prstGeom>
            <a:noFill/>
          </p:spPr>
          <p:txBody>
            <a:bodyPr vert="eaVert" wrap="square" rtlCol="0" anchor="ctr" anchorCtr="0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CN" altLang="en-US" sz="1600" b="1" i="0" u="none" strike="noStrike" kern="0" cap="none" spc="0" normalizeH="0" baseline="0" noProof="0" dirty="0" smtClean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Times New Roman" pitchFamily="18" charset="0"/>
                  <a:ea typeface="楷体_GB2312" pitchFamily="49" charset="-122"/>
                </a:rPr>
                <a:t>越赤道气流</a:t>
              </a:r>
            </a:p>
          </p:txBody>
        </p:sp>
        <p:sp>
          <p:nvSpPr>
            <p:cNvPr id="132" name="TextBox 131"/>
            <p:cNvSpPr txBox="1"/>
            <p:nvPr/>
          </p:nvSpPr>
          <p:spPr>
            <a:xfrm>
              <a:off x="2037504" y="4143380"/>
              <a:ext cx="677108" cy="857232"/>
            </a:xfrm>
            <a:prstGeom prst="rect">
              <a:avLst/>
            </a:prstGeom>
            <a:noFill/>
          </p:spPr>
          <p:txBody>
            <a:bodyPr vert="eaVert" wrap="square" rtlCol="0" anchor="ctr" anchorCtr="0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CN" altLang="en-US" sz="1600" b="1" i="0" u="none" strike="noStrike" kern="0" cap="none" spc="0" normalizeH="0" baseline="0" noProof="0" dirty="0" smtClean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Times New Roman" pitchFamily="18" charset="0"/>
                  <a:ea typeface="楷体_GB2312" pitchFamily="49" charset="-122"/>
                </a:rPr>
                <a:t>越赤道气流</a:t>
              </a:r>
            </a:p>
          </p:txBody>
        </p:sp>
        <p:sp>
          <p:nvSpPr>
            <p:cNvPr id="133" name="TextBox 132"/>
            <p:cNvSpPr txBox="1"/>
            <p:nvPr/>
          </p:nvSpPr>
          <p:spPr>
            <a:xfrm>
              <a:off x="3609140" y="4071942"/>
              <a:ext cx="677108" cy="857232"/>
            </a:xfrm>
            <a:prstGeom prst="rect">
              <a:avLst/>
            </a:prstGeom>
            <a:noFill/>
          </p:spPr>
          <p:txBody>
            <a:bodyPr vert="eaVert" wrap="square" rtlCol="0" anchor="ctr" anchorCtr="0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CN" altLang="en-US" sz="1600" b="1" i="0" u="none" strike="noStrike" kern="0" cap="none" spc="0" normalizeH="0" baseline="0" noProof="0" dirty="0" smtClean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Times New Roman" pitchFamily="18" charset="0"/>
                  <a:ea typeface="楷体_GB2312" pitchFamily="49" charset="-122"/>
                </a:rPr>
                <a:t>越赤道气流</a:t>
              </a:r>
            </a:p>
          </p:txBody>
        </p:sp>
      </p:grpSp>
      <p:sp>
        <p:nvSpPr>
          <p:cNvPr id="134" name="TextBox 133"/>
          <p:cNvSpPr txBox="1"/>
          <p:nvPr/>
        </p:nvSpPr>
        <p:spPr>
          <a:xfrm>
            <a:off x="285720" y="1178957"/>
            <a:ext cx="8572560" cy="584775"/>
          </a:xfrm>
          <a:prstGeom prst="rect">
            <a:avLst/>
          </a:prstGeom>
          <a:noFill/>
          <a:effectLst>
            <a:outerShdw blurRad="127000" dist="127000" dir="5400000" algn="ctr" rotWithShape="0">
              <a:srgbClr val="000000">
                <a:alpha val="43137"/>
              </a:srgbClr>
            </a:outerShdw>
          </a:effectLst>
        </p:spPr>
        <p:txBody>
          <a:bodyPr wrap="square" rtlCol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0" cap="none" spc="0" normalizeH="0" baseline="0" noProof="0" dirty="0" smtClean="0">
                <a:ln>
                  <a:noFill/>
                </a:ln>
                <a:solidFill>
                  <a:srgbClr val="1F497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微软雅黑" pitchFamily="34" charset="-122"/>
                <a:cs typeface="Times New Roman" pitchFamily="18" charset="0"/>
              </a:rPr>
              <a:t>Typical Subtropical Monsoon Climate </a:t>
            </a:r>
            <a:endParaRPr kumimoji="0" lang="zh-CN" altLang="en-US" sz="3200" b="0" i="0" u="none" strike="noStrike" kern="0" cap="none" spc="0" normalizeH="0" baseline="0" noProof="0" dirty="0">
              <a:ln>
                <a:noFill/>
              </a:ln>
              <a:solidFill>
                <a:srgbClr val="1F497D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imes New Roman" pitchFamily="18" charset="0"/>
              <a:ea typeface="微软雅黑" pitchFamily="34" charset="-122"/>
              <a:cs typeface="Times New Roman" pitchFamily="18" charset="0"/>
            </a:endParaRPr>
          </a:p>
        </p:txBody>
      </p:sp>
      <p:sp>
        <p:nvSpPr>
          <p:cNvPr id="135" name="Rectangle 43"/>
          <p:cNvSpPr>
            <a:spLocks noChangeArrowheads="1"/>
          </p:cNvSpPr>
          <p:nvPr/>
        </p:nvSpPr>
        <p:spPr bwMode="auto">
          <a:xfrm>
            <a:off x="1142976" y="2084799"/>
            <a:ext cx="3456395" cy="344069"/>
          </a:xfrm>
          <a:prstGeom prst="rect">
            <a:avLst/>
          </a:prstGeom>
          <a:solidFill>
            <a:srgbClr val="FFFF00"/>
          </a:solidFill>
          <a:ln w="12700">
            <a:noFill/>
            <a:miter lim="800000"/>
            <a:headEnd type="none" w="sm" len="sm"/>
            <a:tailEnd type="none" w="sm" len="sm"/>
          </a:ln>
          <a:effectLst/>
        </p:spPr>
        <p:txBody>
          <a:bodyPr wrap="none">
            <a:spAutoFit/>
          </a:bodyPr>
          <a:lstStyle/>
          <a:p>
            <a:r>
              <a:rPr kumimoji="1" lang="en-US" altLang="zh-CN" sz="1800" b="1" dirty="0" smtClean="0">
                <a:solidFill>
                  <a:srgbClr val="0000FF"/>
                </a:solidFill>
                <a:latin typeface="Garamond" pitchFamily="18" charset="0"/>
              </a:rPr>
              <a:t>Asian Summer </a:t>
            </a:r>
            <a:r>
              <a:rPr kumimoji="1" lang="en-US" altLang="zh-CN" sz="1800" dirty="0" smtClean="0">
                <a:solidFill>
                  <a:srgbClr val="0000FF"/>
                </a:solidFill>
                <a:latin typeface="Garamond" pitchFamily="18" charset="0"/>
              </a:rPr>
              <a:t>M</a:t>
            </a:r>
            <a:r>
              <a:rPr kumimoji="1" lang="en-US" altLang="zh-CN" sz="1800" b="1" dirty="0" smtClean="0">
                <a:solidFill>
                  <a:srgbClr val="0000FF"/>
                </a:solidFill>
                <a:latin typeface="Garamond" pitchFamily="18" charset="0"/>
              </a:rPr>
              <a:t>onsoon Systems</a:t>
            </a:r>
            <a:endParaRPr kumimoji="1" lang="zh-CN" altLang="en-US" sz="1800" b="1" dirty="0">
              <a:solidFill>
                <a:srgbClr val="0000FF"/>
              </a:solidFill>
              <a:latin typeface="Garamond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702451260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TextBox 31"/>
          <p:cNvSpPr txBox="1"/>
          <p:nvPr/>
        </p:nvSpPr>
        <p:spPr>
          <a:xfrm>
            <a:off x="357158" y="571480"/>
            <a:ext cx="842968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400" b="1" dirty="0" smtClean="0">
                <a:latin typeface="Arial" pitchFamily="34" charset="0"/>
                <a:ea typeface="Arial Unicode MS" pitchFamily="34" charset="-122"/>
                <a:cs typeface="Arial" pitchFamily="34" charset="0"/>
              </a:rPr>
              <a:t>Climate Monitoring</a:t>
            </a:r>
          </a:p>
        </p:txBody>
      </p:sp>
      <p:sp>
        <p:nvSpPr>
          <p:cNvPr id="33" name="矩形 32"/>
          <p:cNvSpPr/>
          <p:nvPr/>
        </p:nvSpPr>
        <p:spPr>
          <a:xfrm>
            <a:off x="7851957" y="211467"/>
            <a:ext cx="284052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2800" b="1" dirty="0" smtClean="0">
                <a:solidFill>
                  <a:srgbClr val="FFFFFF"/>
                </a:solidFill>
                <a:latin typeface="Arial Unicode MS" pitchFamily="34" charset="-122"/>
                <a:ea typeface="Arial Unicode MS" pitchFamily="34" charset="-122"/>
                <a:cs typeface="Arial Unicode MS" pitchFamily="34" charset="-122"/>
              </a:rPr>
              <a:t> </a:t>
            </a:r>
            <a:endParaRPr lang="zh-CN" altLang="en-US" dirty="0"/>
          </a:p>
        </p:txBody>
      </p:sp>
      <p:sp>
        <p:nvSpPr>
          <p:cNvPr id="187" name="矩形 1"/>
          <p:cNvSpPr>
            <a:spLocks noChangeArrowheads="1"/>
          </p:cNvSpPr>
          <p:nvPr/>
        </p:nvSpPr>
        <p:spPr bwMode="auto">
          <a:xfrm>
            <a:off x="360393" y="1354248"/>
            <a:ext cx="8569325" cy="17604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127000" dist="127000" dir="5400000" algn="ctr" rotWithShape="0">
              <a:srgbClr val="000000">
                <a:alpha val="43137"/>
              </a:srgbClr>
            </a:outerShdw>
          </a:effectLst>
        </p:spPr>
        <p:txBody>
          <a:bodyPr wrap="square">
            <a:spAutoFit/>
          </a:bodyPr>
          <a:lstStyle/>
          <a:p>
            <a:pPr lvl="0" eaLnBrk="0" hangingPunct="0">
              <a:spcBef>
                <a:spcPct val="30000"/>
              </a:spcBef>
              <a:buFont typeface="Wingdings" pitchFamily="2" charset="2"/>
              <a:buChar char="u"/>
            </a:pPr>
            <a:r>
              <a:rPr lang="en-US" b="1" dirty="0" smtClean="0">
                <a:solidFill>
                  <a:srgbClr val="FF0000"/>
                </a:solidFill>
                <a:latin typeface="Times New Roman" pitchFamily="18" charset="0"/>
                <a:ea typeface="微软雅黑" pitchFamily="34" charset="-122"/>
                <a:cs typeface="Times New Roman" pitchFamily="18" charset="0"/>
              </a:rPr>
              <a:t>Key products----monitor &amp; analysis products</a:t>
            </a:r>
          </a:p>
          <a:p>
            <a:pPr lvl="0" eaLnBrk="0" hangingPunct="0">
              <a:spcBef>
                <a:spcPct val="30000"/>
              </a:spcBef>
              <a:buFont typeface="Wingdings" pitchFamily="2" charset="2"/>
              <a:buChar char="u"/>
            </a:pPr>
            <a:endParaRPr lang="zh-CN" altLang="en-US" b="1" dirty="0" smtClean="0">
              <a:solidFill>
                <a:srgbClr val="FF0000"/>
              </a:solidFill>
              <a:latin typeface="Times New Roman" pitchFamily="18" charset="0"/>
              <a:ea typeface="微软雅黑" pitchFamily="34" charset="-122"/>
              <a:cs typeface="Times New Roman" pitchFamily="18" charset="0"/>
            </a:endParaRPr>
          </a:p>
          <a:p>
            <a:pPr eaLnBrk="0" hangingPunct="0">
              <a:spcBef>
                <a:spcPct val="30000"/>
              </a:spcBef>
            </a:pPr>
            <a:endParaRPr lang="en-US" altLang="zh-CN" sz="1600" b="1" dirty="0">
              <a:solidFill>
                <a:schemeClr val="tx1"/>
              </a:solidFill>
              <a:latin typeface="Times New Roman" pitchFamily="18" charset="0"/>
              <a:ea typeface="华文中宋" pitchFamily="2" charset="-122"/>
              <a:cs typeface="Times New Roman" pitchFamily="18" charset="0"/>
            </a:endParaRPr>
          </a:p>
          <a:p>
            <a:pPr eaLnBrk="0" hangingPunct="0">
              <a:spcBef>
                <a:spcPct val="30000"/>
              </a:spcBef>
            </a:pPr>
            <a:endParaRPr lang="en-US" altLang="zh-CN" sz="1600" b="1" dirty="0">
              <a:solidFill>
                <a:schemeClr val="tx1"/>
              </a:solidFill>
              <a:latin typeface="Times New Roman" pitchFamily="18" charset="0"/>
              <a:ea typeface="华文中宋" pitchFamily="2" charset="-122"/>
              <a:cs typeface="Times New Roman" pitchFamily="18" charset="0"/>
            </a:endParaRPr>
          </a:p>
          <a:p>
            <a:pPr eaLnBrk="0" hangingPunct="0">
              <a:spcBef>
                <a:spcPct val="30000"/>
              </a:spcBef>
            </a:pPr>
            <a:endParaRPr lang="zh-CN" altLang="en-US" sz="1600" b="1" dirty="0">
              <a:latin typeface="Times New Roman" pitchFamily="18" charset="0"/>
              <a:ea typeface="华文中宋" pitchFamily="2" charset="-122"/>
              <a:cs typeface="Times New Roman" pitchFamily="18" charset="0"/>
            </a:endParaRPr>
          </a:p>
        </p:txBody>
      </p:sp>
      <p:pic>
        <p:nvPicPr>
          <p:cNvPr id="6" name="Picture 4"/>
          <p:cNvPicPr>
            <a:picLocks noChangeAspect="1" noChangeArrowheads="1"/>
          </p:cNvPicPr>
          <p:nvPr/>
        </p:nvPicPr>
        <p:blipFill>
          <a:blip r:embed="rId3" cstate="print"/>
          <a:srcRect t="14372" r="1846" b="4922"/>
          <a:stretch>
            <a:fillRect/>
          </a:stretch>
        </p:blipFill>
        <p:spPr bwMode="auto">
          <a:xfrm>
            <a:off x="403829" y="2571744"/>
            <a:ext cx="3168039" cy="2143140"/>
          </a:xfrm>
          <a:prstGeom prst="rect">
            <a:avLst/>
          </a:prstGeom>
          <a:noFill/>
          <a:ln w="25400">
            <a:solidFill>
              <a:schemeClr val="accent2"/>
            </a:solidFill>
            <a:miter lim="800000"/>
            <a:headEnd/>
            <a:tailEnd/>
          </a:ln>
          <a:effectLst>
            <a:outerShdw blurRad="190500" dist="228600" dir="2700000" algn="l" rotWithShape="0">
              <a:prstClr val="black">
                <a:alpha val="40000"/>
              </a:prstClr>
            </a:outerShdw>
          </a:effectLst>
        </p:spPr>
      </p:pic>
      <p:pic>
        <p:nvPicPr>
          <p:cNvPr id="7" name="Picture 2" descr="\\172.21.40.13\长期预测档案\Cqkdata\Fct\2012\展板\1105\ahgtuv_500_05d_20121105_n.gif"/>
          <p:cNvPicPr>
            <a:picLocks noChangeAspect="1" noChangeArrowheads="1"/>
          </p:cNvPicPr>
          <p:nvPr/>
        </p:nvPicPr>
        <p:blipFill>
          <a:blip r:embed="rId4" cstate="print"/>
          <a:srcRect t="8272" b="6249"/>
          <a:stretch>
            <a:fillRect/>
          </a:stretch>
        </p:blipFill>
        <p:spPr bwMode="auto">
          <a:xfrm>
            <a:off x="6500826" y="1857364"/>
            <a:ext cx="2000264" cy="1393887"/>
          </a:xfrm>
          <a:prstGeom prst="rect">
            <a:avLst/>
          </a:prstGeom>
          <a:noFill/>
          <a:ln w="25400">
            <a:solidFill>
              <a:schemeClr val="accent2"/>
            </a:solidFill>
          </a:ln>
          <a:effectLst>
            <a:outerShdw blurRad="190500" dist="228600" dir="2700000" algn="l" rotWithShape="0">
              <a:prstClr val="black">
                <a:alpha val="30000"/>
              </a:prst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  <p:pic>
        <p:nvPicPr>
          <p:cNvPr id="8" name="Picture 3" descr="\\172.21.40.13\长期预测档案\Cqkdata\Fct\2012\展板\1105\uvrhum_850_05d_20121105_n.gif"/>
          <p:cNvPicPr>
            <a:picLocks noChangeAspect="1" noChangeArrowheads="1"/>
          </p:cNvPicPr>
          <p:nvPr/>
        </p:nvPicPr>
        <p:blipFill>
          <a:blip r:embed="rId5" cstate="print"/>
          <a:srcRect t="7757" b="6910"/>
          <a:stretch>
            <a:fillRect/>
          </a:stretch>
        </p:blipFill>
        <p:spPr bwMode="auto">
          <a:xfrm>
            <a:off x="3929058" y="1857364"/>
            <a:ext cx="2028411" cy="1398904"/>
          </a:xfrm>
          <a:prstGeom prst="rect">
            <a:avLst/>
          </a:prstGeom>
          <a:noFill/>
          <a:ln w="25400">
            <a:solidFill>
              <a:schemeClr val="accent2"/>
            </a:solidFill>
          </a:ln>
          <a:effectLst>
            <a:outerShdw blurRad="190500" dist="228600" dir="2700000" algn="l" rotWithShape="0">
              <a:prstClr val="black">
                <a:alpha val="30000"/>
              </a:prst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  <p:sp>
        <p:nvSpPr>
          <p:cNvPr id="9" name="右箭头 8"/>
          <p:cNvSpPr/>
          <p:nvPr/>
        </p:nvSpPr>
        <p:spPr bwMode="auto">
          <a:xfrm>
            <a:off x="3714744" y="3857628"/>
            <a:ext cx="1357322" cy="785818"/>
          </a:xfrm>
          <a:prstGeom prst="rightArrow">
            <a:avLst/>
          </a:prstGeom>
          <a:gradFill>
            <a:gsLst>
              <a:gs pos="0">
                <a:srgbClr val="000000"/>
              </a:gs>
              <a:gs pos="20000">
                <a:srgbClr val="000040"/>
              </a:gs>
              <a:gs pos="50000">
                <a:srgbClr val="400040"/>
              </a:gs>
              <a:gs pos="75000">
                <a:srgbClr val="8F0040"/>
              </a:gs>
              <a:gs pos="89999">
                <a:srgbClr val="F27300"/>
              </a:gs>
              <a:gs pos="100000">
                <a:srgbClr val="FFBF00"/>
              </a:gs>
            </a:gsLst>
            <a:lin ang="16200000" scaled="0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127000" dist="101600" dir="2700000" algn="l" rotWithShape="0">
              <a:prstClr val="black">
                <a:alpha val="40000"/>
              </a:prstClr>
            </a:outerShdw>
          </a:effec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342900" marR="0" indent="-342900" algn="l" defTabSz="914400" rtl="0" eaLnBrk="1" fontAlgn="base" latinLnBrk="0" hangingPunct="1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zh-CN" sz="1200" b="1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宋体" charset="-122"/>
                <a:cs typeface="Times New Roman" pitchFamily="18" charset="0"/>
              </a:rPr>
              <a:t>Key products</a:t>
            </a:r>
            <a:endParaRPr kumimoji="0" lang="zh-CN" altLang="en-US" sz="1200" b="1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ea typeface="宋体" charset="-122"/>
              <a:cs typeface="Times New Roman" pitchFamily="18" charset="0"/>
            </a:endParaRPr>
          </a:p>
        </p:txBody>
      </p:sp>
      <p:grpSp>
        <p:nvGrpSpPr>
          <p:cNvPr id="10" name="组合 41"/>
          <p:cNvGrpSpPr/>
          <p:nvPr/>
        </p:nvGrpSpPr>
        <p:grpSpPr>
          <a:xfrm>
            <a:off x="3857652" y="5143511"/>
            <a:ext cx="2071670" cy="1279760"/>
            <a:chOff x="7007138" y="6129577"/>
            <a:chExt cx="1890548" cy="1151964"/>
          </a:xfrm>
        </p:grpSpPr>
        <p:pic>
          <p:nvPicPr>
            <p:cNvPr id="11" name="Picture 4"/>
            <p:cNvPicPr>
              <a:picLocks noChangeAspect="1" noChangeArrowheads="1"/>
            </p:cNvPicPr>
            <p:nvPr/>
          </p:nvPicPr>
          <p:blipFill>
            <a:blip r:embed="rId6" cstate="print"/>
            <a:srcRect t="3703" r="2206"/>
            <a:stretch>
              <a:fillRect/>
            </a:stretch>
          </p:blipFill>
          <p:spPr bwMode="auto">
            <a:xfrm>
              <a:off x="7007138" y="6129577"/>
              <a:ext cx="1890548" cy="1151964"/>
            </a:xfrm>
            <a:prstGeom prst="rect">
              <a:avLst/>
            </a:prstGeom>
            <a:solidFill>
              <a:schemeClr val="bg1"/>
            </a:solidFill>
            <a:ln w="25400">
              <a:solidFill>
                <a:schemeClr val="accent2"/>
              </a:solidFill>
              <a:miter lim="800000"/>
              <a:headEnd/>
              <a:tailEnd/>
            </a:ln>
            <a:effectLst>
              <a:outerShdw blurRad="190500" dist="228600" dir="2700000" algn="l" rotWithShape="0">
                <a:prstClr val="black">
                  <a:alpha val="30000"/>
                </a:prstClr>
              </a:outerShdw>
            </a:effectLst>
          </p:spPr>
        </p:pic>
        <p:sp>
          <p:nvSpPr>
            <p:cNvPr id="12" name="Rectangle 4"/>
            <p:cNvSpPr>
              <a:spLocks noChangeArrowheads="1"/>
            </p:cNvSpPr>
            <p:nvPr/>
          </p:nvSpPr>
          <p:spPr bwMode="auto">
            <a:xfrm>
              <a:off x="7007139" y="6129578"/>
              <a:ext cx="1643074" cy="27502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>
                <a:lnSpc>
                  <a:spcPts val="1900"/>
                </a:lnSpc>
              </a:pPr>
              <a:r>
                <a:rPr lang="zh-CN" altLang="en-US" sz="1000" b="1" dirty="0" smtClean="0">
                  <a:solidFill>
                    <a:schemeClr val="tx1"/>
                  </a:solidFill>
                  <a:latin typeface="Times New Roman" pitchFamily="18" charset="0"/>
                  <a:ea typeface="微软雅黑" pitchFamily="34" charset="-122"/>
                  <a:cs typeface="Times New Roman" pitchFamily="18" charset="0"/>
                </a:rPr>
                <a:t>  夏季风活动北界</a:t>
              </a:r>
              <a:endParaRPr lang="en-US" altLang="zh-CN" sz="1000" b="1" dirty="0">
                <a:solidFill>
                  <a:schemeClr val="tx1"/>
                </a:solidFill>
                <a:latin typeface="Times New Roman" pitchFamily="18" charset="0"/>
                <a:ea typeface="微软雅黑" pitchFamily="34" charset="-122"/>
                <a:cs typeface="Times New Roman" pitchFamily="18" charset="0"/>
              </a:endParaRPr>
            </a:p>
          </p:txBody>
        </p:sp>
      </p:grpSp>
      <p:sp>
        <p:nvSpPr>
          <p:cNvPr id="13" name="Rectangle 4"/>
          <p:cNvSpPr>
            <a:spLocks noChangeArrowheads="1"/>
          </p:cNvSpPr>
          <p:nvPr/>
        </p:nvSpPr>
        <p:spPr bwMode="auto">
          <a:xfrm>
            <a:off x="4000496" y="3273982"/>
            <a:ext cx="1857388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127000" dist="127000" dir="5400000" algn="ctr" rotWithShape="0">
              <a:srgbClr val="000000">
                <a:alpha val="43137"/>
              </a:srgbClr>
            </a:outerShdw>
          </a:effectLst>
        </p:spPr>
        <p:txBody>
          <a:bodyPr wrap="square">
            <a:spAutoFit/>
          </a:bodyPr>
          <a:lstStyle/>
          <a:p>
            <a:pPr algn="ctr"/>
            <a:r>
              <a:rPr lang="en-US" altLang="zh-CN" sz="1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微软雅黑" pitchFamily="34" charset="-122"/>
                <a:cs typeface="Times New Roman" pitchFamily="18" charset="0"/>
              </a:rPr>
              <a:t>C</a:t>
            </a:r>
            <a:r>
              <a:rPr lang="en-US" altLang="zh-CN" sz="10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微软雅黑" pitchFamily="34" charset="-122"/>
                <a:cs typeface="Times New Roman" pitchFamily="18" charset="0"/>
              </a:rPr>
              <a:t>irculation monitoring for last 5 days </a:t>
            </a:r>
          </a:p>
        </p:txBody>
      </p:sp>
      <p:sp>
        <p:nvSpPr>
          <p:cNvPr id="14" name="Rectangle 4"/>
          <p:cNvSpPr>
            <a:spLocks noChangeArrowheads="1"/>
          </p:cNvSpPr>
          <p:nvPr/>
        </p:nvSpPr>
        <p:spPr bwMode="auto">
          <a:xfrm>
            <a:off x="6429388" y="3235887"/>
            <a:ext cx="2143108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127000" dist="127000" dir="5400000" algn="ctr" rotWithShape="0">
              <a:srgbClr val="000000">
                <a:alpha val="43137"/>
              </a:srgbClr>
            </a:outerShdw>
          </a:effectLst>
        </p:spPr>
        <p:txBody>
          <a:bodyPr wrap="square">
            <a:spAutoFit/>
          </a:bodyPr>
          <a:lstStyle/>
          <a:p>
            <a:pPr algn="ctr"/>
            <a:r>
              <a:rPr lang="en-US" altLang="zh-CN" sz="10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微软雅黑" pitchFamily="34" charset="-122"/>
                <a:cs typeface="Times New Roman" pitchFamily="18" charset="0"/>
              </a:rPr>
              <a:t>Circulation anomaly monitoring for last 5 days</a:t>
            </a:r>
          </a:p>
        </p:txBody>
      </p:sp>
      <p:pic>
        <p:nvPicPr>
          <p:cNvPr id="15" name="Picture 5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5643570" y="3643314"/>
            <a:ext cx="2428892" cy="1058530"/>
          </a:xfrm>
          <a:prstGeom prst="rect">
            <a:avLst/>
          </a:prstGeom>
          <a:noFill/>
          <a:ln w="25400">
            <a:solidFill>
              <a:schemeClr val="accent2"/>
            </a:solidFill>
            <a:miter lim="800000"/>
            <a:headEnd/>
            <a:tailEnd/>
          </a:ln>
          <a:effectLst>
            <a:outerShdw blurRad="228600" dist="190500" dir="2700000" algn="l" rotWithShape="0">
              <a:prstClr val="black">
                <a:alpha val="30000"/>
              </a:prstClr>
            </a:outerShdw>
          </a:effectLst>
        </p:spPr>
      </p:pic>
      <p:sp>
        <p:nvSpPr>
          <p:cNvPr id="16" name="矩形 15"/>
          <p:cNvSpPr/>
          <p:nvPr/>
        </p:nvSpPr>
        <p:spPr>
          <a:xfrm>
            <a:off x="3428992" y="6500834"/>
            <a:ext cx="2714644" cy="246221"/>
          </a:xfrm>
          <a:prstGeom prst="rect">
            <a:avLst/>
          </a:prstGeom>
          <a:effectLst>
            <a:outerShdw blurRad="127000" dist="127000" dir="5400000" algn="ctr" rotWithShape="0">
              <a:srgbClr val="000000">
                <a:alpha val="43137"/>
              </a:srgbClr>
            </a:outerShdw>
          </a:effectLst>
        </p:spPr>
        <p:txBody>
          <a:bodyPr wrap="square">
            <a:spAutoFit/>
          </a:bodyPr>
          <a:lstStyle/>
          <a:p>
            <a:pPr algn="ctr"/>
            <a:r>
              <a:rPr lang="en-US" altLang="zh-CN" sz="10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微软雅黑" pitchFamily="34" charset="-122"/>
                <a:cs typeface="Times New Roman" pitchFamily="18" charset="0"/>
              </a:rPr>
              <a:t>Monsoon north-most edge monitoring</a:t>
            </a:r>
          </a:p>
        </p:txBody>
      </p:sp>
      <p:sp>
        <p:nvSpPr>
          <p:cNvPr id="17" name="Rectangle 4"/>
          <p:cNvSpPr>
            <a:spLocks noChangeArrowheads="1"/>
          </p:cNvSpPr>
          <p:nvPr/>
        </p:nvSpPr>
        <p:spPr bwMode="auto">
          <a:xfrm>
            <a:off x="5429256" y="4769804"/>
            <a:ext cx="2928958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127000" dist="127000" dir="5400000" algn="ctr" rotWithShape="0">
              <a:srgbClr val="000000">
                <a:alpha val="43137"/>
              </a:srgbClr>
            </a:outerShdw>
          </a:effectLst>
        </p:spPr>
        <p:txBody>
          <a:bodyPr wrap="square">
            <a:spAutoFit/>
          </a:bodyPr>
          <a:lstStyle/>
          <a:p>
            <a:pPr algn="ctr"/>
            <a:r>
              <a:rPr lang="en-US" altLang="zh-CN" sz="10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微软雅黑" pitchFamily="34" charset="-122"/>
                <a:cs typeface="Times New Roman" pitchFamily="18" charset="0"/>
              </a:rPr>
              <a:t>Northeast cold vortex index monitoring </a:t>
            </a:r>
          </a:p>
        </p:txBody>
      </p:sp>
      <p:pic>
        <p:nvPicPr>
          <p:cNvPr id="18" name="Picture 2"/>
          <p:cNvPicPr>
            <a:picLocks noChangeAspect="1" noChangeArrowheads="1"/>
          </p:cNvPicPr>
          <p:nvPr/>
        </p:nvPicPr>
        <p:blipFill>
          <a:blip r:embed="rId8" cstate="print"/>
          <a:srcRect r="6667" b="9524"/>
          <a:stretch>
            <a:fillRect/>
          </a:stretch>
        </p:blipFill>
        <p:spPr bwMode="auto">
          <a:xfrm>
            <a:off x="6572264" y="5143512"/>
            <a:ext cx="2000264" cy="1285884"/>
          </a:xfrm>
          <a:prstGeom prst="rect">
            <a:avLst/>
          </a:prstGeom>
          <a:noFill/>
          <a:ln w="25400">
            <a:solidFill>
              <a:schemeClr val="accent2"/>
            </a:solidFill>
            <a:miter lim="800000"/>
            <a:headEnd/>
            <a:tailEnd/>
          </a:ln>
          <a:effectLst>
            <a:outerShdw blurRad="228600" dist="190500" dir="2700000" algn="l" rotWithShape="0">
              <a:prstClr val="black">
                <a:alpha val="30000"/>
              </a:prstClr>
            </a:outerShdw>
          </a:effectLst>
        </p:spPr>
      </p:pic>
      <p:sp>
        <p:nvSpPr>
          <p:cNvPr id="19" name="矩形 18"/>
          <p:cNvSpPr/>
          <p:nvPr/>
        </p:nvSpPr>
        <p:spPr>
          <a:xfrm>
            <a:off x="6072198" y="6500834"/>
            <a:ext cx="3000396" cy="246221"/>
          </a:xfrm>
          <a:prstGeom prst="rect">
            <a:avLst/>
          </a:prstGeom>
          <a:effectLst>
            <a:outerShdw blurRad="127000" dist="127000" dir="5400000" algn="ctr" rotWithShape="0">
              <a:srgbClr val="000000">
                <a:alpha val="43137"/>
              </a:srgbClr>
            </a:outerShdw>
          </a:effectLst>
        </p:spPr>
        <p:txBody>
          <a:bodyPr wrap="square">
            <a:spAutoFit/>
          </a:bodyPr>
          <a:lstStyle/>
          <a:p>
            <a:pPr lvl="0" algn="ctr"/>
            <a:r>
              <a:rPr lang="en-US" altLang="zh-CN" sz="10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微软雅黑" pitchFamily="34" charset="-122"/>
                <a:cs typeface="Times New Roman" pitchFamily="18" charset="0"/>
              </a:rPr>
              <a:t>Western Pacific Monsoon Index monitoring</a:t>
            </a:r>
            <a:endParaRPr lang="zh-CN" altLang="en-US" sz="1000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ea typeface="微软雅黑" pitchFamily="34" charset="-122"/>
              <a:cs typeface="Times New Roman" pitchFamily="18" charset="0"/>
            </a:endParaRPr>
          </a:p>
        </p:txBody>
      </p:sp>
      <p:sp>
        <p:nvSpPr>
          <p:cNvPr id="20" name="Rectangle 5"/>
          <p:cNvSpPr>
            <a:spLocks noChangeArrowheads="1"/>
          </p:cNvSpPr>
          <p:nvPr/>
        </p:nvSpPr>
        <p:spPr bwMode="auto">
          <a:xfrm>
            <a:off x="428596" y="1785926"/>
            <a:ext cx="3036826" cy="7386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127000" dist="127000" dir="5400000" algn="ctr" rotWithShape="0">
              <a:srgbClr val="000000">
                <a:alpha val="43137"/>
              </a:srgbClr>
            </a:outerShdw>
          </a:effectLst>
        </p:spPr>
        <p:txBody>
          <a:bodyPr wrap="square">
            <a:spAutoFit/>
          </a:bodyPr>
          <a:lstStyle/>
          <a:p>
            <a:pPr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SzTx/>
              <a:buFontTx/>
              <a:buNone/>
            </a:pPr>
            <a:r>
              <a:rPr lang="en-US" altLang="zh-CN" sz="1400" b="1" dirty="0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微软雅黑" pitchFamily="34" charset="-122"/>
                <a:cs typeface="Times New Roman" pitchFamily="18" charset="0"/>
              </a:rPr>
              <a:t>East Asia Subtropical Monsoon Monitoring Website: http</a:t>
            </a:r>
            <a:r>
              <a:rPr lang="en-US" altLang="zh-CN" sz="1400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微软雅黑" pitchFamily="34" charset="-122"/>
                <a:cs typeface="Times New Roman" pitchFamily="18" charset="0"/>
              </a:rPr>
              <a:t>://monsoon.climate.sh.cn/</a:t>
            </a:r>
          </a:p>
        </p:txBody>
      </p:sp>
      <p:pic>
        <p:nvPicPr>
          <p:cNvPr id="21" name="Picture 2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714348" y="5000636"/>
            <a:ext cx="2206426" cy="24288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3" name="右箭头 22"/>
          <p:cNvSpPr/>
          <p:nvPr/>
        </p:nvSpPr>
        <p:spPr bwMode="auto">
          <a:xfrm flipH="1">
            <a:off x="2786050" y="5357826"/>
            <a:ext cx="1357322" cy="642942"/>
          </a:xfrm>
          <a:prstGeom prst="rightArrow">
            <a:avLst/>
          </a:prstGeom>
          <a:gradFill>
            <a:gsLst>
              <a:gs pos="0">
                <a:srgbClr val="000000"/>
              </a:gs>
              <a:gs pos="20000">
                <a:srgbClr val="000040"/>
              </a:gs>
              <a:gs pos="50000">
                <a:srgbClr val="400040"/>
              </a:gs>
              <a:gs pos="75000">
                <a:srgbClr val="8F0040"/>
              </a:gs>
              <a:gs pos="89999">
                <a:srgbClr val="F27300"/>
              </a:gs>
              <a:gs pos="100000">
                <a:srgbClr val="FFBF00"/>
              </a:gs>
            </a:gsLst>
            <a:lin ang="16200000" scaled="0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127000" dist="101600" dir="2700000" algn="l" rotWithShape="0">
              <a:prstClr val="black">
                <a:alpha val="40000"/>
              </a:prstClr>
            </a:outerShdw>
          </a:effec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342900" marR="0" indent="-342900" algn="l" defTabSz="914400" rtl="0" eaLnBrk="1" fontAlgn="base" latinLnBrk="0" hangingPunct="1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zh-CN" sz="1200" b="1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宋体" charset="-122"/>
                <a:cs typeface="Times New Roman" pitchFamily="18" charset="0"/>
              </a:rPr>
              <a:t>Key products</a:t>
            </a:r>
            <a:endParaRPr kumimoji="0" lang="zh-CN" altLang="en-US" sz="1200" b="1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ea typeface="宋体" charset="-122"/>
              <a:cs typeface="Times New Roman" pitchFamily="18" charset="0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500034" y="6540365"/>
            <a:ext cx="2677994" cy="246221"/>
          </a:xfrm>
          <a:prstGeom prst="rect">
            <a:avLst/>
          </a:prstGeom>
          <a:gradFill>
            <a:gsLst>
              <a:gs pos="0">
                <a:srgbClr val="000000"/>
              </a:gs>
              <a:gs pos="39999">
                <a:srgbClr val="0A128C"/>
              </a:gs>
              <a:gs pos="70000">
                <a:srgbClr val="181CC7"/>
              </a:gs>
              <a:gs pos="88000">
                <a:srgbClr val="7005D4"/>
              </a:gs>
              <a:gs pos="100000">
                <a:srgbClr val="8C3D91"/>
              </a:gs>
            </a:gsLst>
            <a:lin ang="5400000" scaled="0"/>
          </a:gradFill>
        </p:spPr>
        <p:txBody>
          <a:bodyPr wrap="square" rtlCol="0">
            <a:spAutoFit/>
          </a:bodyPr>
          <a:lstStyle/>
          <a:p>
            <a:pPr marL="342900" indent="-342900" algn="ctr"/>
            <a:r>
              <a:rPr lang="en-US" altLang="zh-CN" sz="10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Weekly Bulletin of Subtropical Monsoon</a:t>
            </a:r>
            <a:endParaRPr lang="zh-CN" altLang="en-US" sz="1000" b="1" dirty="0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702451260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idx="4294967295"/>
          </p:nvPr>
        </p:nvSpPr>
        <p:spPr>
          <a:xfrm>
            <a:off x="3357554" y="500042"/>
            <a:ext cx="5643562" cy="785813"/>
          </a:xfrm>
          <a:prstGeom prst="rect">
            <a:avLst/>
          </a:prstGeom>
        </p:spPr>
        <p:txBody>
          <a:bodyPr>
            <a:normAutofit/>
          </a:bodyPr>
          <a:lstStyle/>
          <a:p>
            <a:pPr algn="l"/>
            <a:r>
              <a:rPr lang="en-US" altLang="zh-CN" sz="2400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Climate Monitoring</a:t>
            </a:r>
            <a:endParaRPr lang="zh-CN" altLang="en-US" sz="2400" b="1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20" name="Picture 1"/>
          <p:cNvPicPr>
            <a:picLocks noChangeAspect="1" noChangeArrowheads="1"/>
          </p:cNvPicPr>
          <p:nvPr/>
        </p:nvPicPr>
        <p:blipFill>
          <a:blip r:embed="rId3" cstate="print"/>
          <a:srcRect l="22705" t="18035" r="5107" b="16016"/>
          <a:stretch>
            <a:fillRect/>
          </a:stretch>
        </p:blipFill>
        <p:spPr bwMode="auto">
          <a:xfrm>
            <a:off x="5357818" y="4142213"/>
            <a:ext cx="3500462" cy="23984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1" name="Picture 3" descr="监测软件界面"/>
          <p:cNvPicPr>
            <a:picLocks noChangeAspect="1" noChangeArrowheads="1"/>
          </p:cNvPicPr>
          <p:nvPr/>
        </p:nvPicPr>
        <p:blipFill>
          <a:blip r:embed="rId4" cstate="print"/>
          <a:srcRect t="4256"/>
          <a:stretch>
            <a:fillRect/>
          </a:stretch>
        </p:blipFill>
        <p:spPr bwMode="auto">
          <a:xfrm>
            <a:off x="2143108" y="3325966"/>
            <a:ext cx="3070068" cy="32146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" name="Picture 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286380" y="1872538"/>
            <a:ext cx="3643306" cy="2269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3" name="图片 22"/>
          <p:cNvPicPr/>
          <p:nvPr/>
        </p:nvPicPr>
        <p:blipFill>
          <a:blip r:embed="rId6" cstate="print"/>
          <a:srcRect l="17881" t="10734" r="18094" b="24859"/>
          <a:stretch>
            <a:fillRect/>
          </a:stretch>
        </p:blipFill>
        <p:spPr bwMode="auto">
          <a:xfrm>
            <a:off x="285719" y="1897206"/>
            <a:ext cx="2643207" cy="25717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4" name="矩形 23"/>
          <p:cNvSpPr/>
          <p:nvPr/>
        </p:nvSpPr>
        <p:spPr>
          <a:xfrm>
            <a:off x="3428992" y="2040082"/>
            <a:ext cx="1928826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 algn="ctr">
              <a:spcBef>
                <a:spcPct val="50000"/>
              </a:spcBef>
            </a:pPr>
            <a:r>
              <a:rPr lang="en-US" altLang="zh-CN" sz="18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Extreme events monitoring </a:t>
            </a:r>
            <a:r>
              <a:rPr lang="en-US" altLang="zh-CN" sz="18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1800" b="1" dirty="0" smtClean="0">
                <a:latin typeface="Times New Roman" pitchFamily="18" charset="0"/>
                <a:cs typeface="Times New Roman" pitchFamily="18" charset="0"/>
              </a:rPr>
              <a:t>&amp; inquiry  </a:t>
            </a:r>
            <a:endParaRPr lang="zh-CN" altLang="en-US" sz="18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5" name="矩形 24"/>
          <p:cNvSpPr/>
          <p:nvPr/>
        </p:nvSpPr>
        <p:spPr>
          <a:xfrm>
            <a:off x="-142876" y="4611850"/>
            <a:ext cx="2571736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 algn="ctr">
              <a:spcBef>
                <a:spcPct val="50000"/>
              </a:spcBef>
            </a:pPr>
            <a:r>
              <a:rPr lang="en-US" altLang="zh-CN" sz="18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Climate monitoring of Shanghai &amp; East China region</a:t>
            </a:r>
            <a:endParaRPr lang="zh-CN" altLang="en-US" sz="18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6" name="Text Box 7"/>
          <p:cNvSpPr txBox="1">
            <a:spLocks noChangeArrowheads="1"/>
          </p:cNvSpPr>
          <p:nvPr/>
        </p:nvSpPr>
        <p:spPr bwMode="auto">
          <a:xfrm>
            <a:off x="500034" y="1357298"/>
            <a:ext cx="8215370" cy="397032"/>
          </a:xfrm>
          <a:prstGeom prst="rect">
            <a:avLst/>
          </a:prstGeom>
          <a:gradFill>
            <a:gsLst>
              <a:gs pos="0">
                <a:srgbClr val="FFEFD1"/>
              </a:gs>
              <a:gs pos="64999">
                <a:srgbClr val="F0EBD5"/>
              </a:gs>
              <a:gs pos="100000">
                <a:srgbClr val="D1C39F"/>
              </a:gs>
            </a:gsLst>
            <a:lin ang="16200000" scaled="0"/>
          </a:gradFill>
          <a:ln w="9525" algn="ctr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342900" indent="-342900" algn="l" eaLnBrk="1" hangingPunct="1">
              <a:spcBef>
                <a:spcPct val="50000"/>
              </a:spcBef>
            </a:pPr>
            <a:r>
              <a:rPr lang="en-US" altLang="zh-CN" sz="2200" b="1" dirty="0">
                <a:solidFill>
                  <a:schemeClr val="accent2"/>
                </a:solidFill>
                <a:latin typeface="Times New Roman" pitchFamily="18" charset="0"/>
                <a:ea typeface="微软雅黑" pitchFamily="34" charset="-122"/>
                <a:cs typeface="Times New Roman" pitchFamily="18" charset="0"/>
              </a:rPr>
              <a:t>Interface of </a:t>
            </a:r>
            <a:r>
              <a:rPr lang="en-US" altLang="zh-CN" sz="2200" b="1" dirty="0" smtClean="0">
                <a:solidFill>
                  <a:schemeClr val="accent2"/>
                </a:solidFill>
                <a:latin typeface="Times New Roman" pitchFamily="18" charset="0"/>
                <a:ea typeface="微软雅黑" pitchFamily="34" charset="-122"/>
                <a:cs typeface="Times New Roman" pitchFamily="18" charset="0"/>
              </a:rPr>
              <a:t>extreme events monitoring </a:t>
            </a:r>
            <a:r>
              <a:rPr lang="en-US" altLang="zh-CN" sz="2200" b="1" dirty="0">
                <a:solidFill>
                  <a:schemeClr val="accent2"/>
                </a:solidFill>
                <a:latin typeface="Times New Roman" pitchFamily="18" charset="0"/>
                <a:ea typeface="微软雅黑" pitchFamily="34" charset="-122"/>
                <a:cs typeface="Times New Roman" pitchFamily="18" charset="0"/>
              </a:rPr>
              <a:t>&amp; </a:t>
            </a:r>
            <a:r>
              <a:rPr lang="en-US" altLang="zh-CN" sz="2200" b="1" dirty="0" smtClean="0">
                <a:solidFill>
                  <a:schemeClr val="accent2"/>
                </a:solidFill>
                <a:latin typeface="Times New Roman" pitchFamily="18" charset="0"/>
                <a:ea typeface="微软雅黑" pitchFamily="34" charset="-122"/>
                <a:cs typeface="Times New Roman" pitchFamily="18" charset="0"/>
              </a:rPr>
              <a:t>inquiry </a:t>
            </a:r>
            <a:r>
              <a:rPr lang="en-US" altLang="zh-CN" sz="2200" b="1" dirty="0">
                <a:solidFill>
                  <a:schemeClr val="accent2"/>
                </a:solidFill>
                <a:latin typeface="Times New Roman" pitchFamily="18" charset="0"/>
                <a:ea typeface="微软雅黑" pitchFamily="34" charset="-122"/>
                <a:cs typeface="Times New Roman" pitchFamily="18" charset="0"/>
              </a:rPr>
              <a:t>operation system</a:t>
            </a:r>
            <a:endParaRPr lang="zh-CN" altLang="en-US" sz="2200" b="1" dirty="0">
              <a:solidFill>
                <a:schemeClr val="accent2"/>
              </a:solidFill>
              <a:latin typeface="Times New Roman" pitchFamily="18" charset="0"/>
              <a:ea typeface="微软雅黑" pitchFamily="34" charset="-122"/>
              <a:cs typeface="Times New Roman" pitchFamily="18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816576" y="4296852"/>
            <a:ext cx="114300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zh-CN" altLang="en-US" sz="1200" dirty="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816576" y="4296852"/>
            <a:ext cx="114300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zh-CN" altLang="en-US" sz="1200" dirty="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8" name="Rectangle 8"/>
          <p:cNvSpPr>
            <a:spLocks noChangeArrowheads="1"/>
          </p:cNvSpPr>
          <p:nvPr/>
        </p:nvSpPr>
        <p:spPr bwMode="auto">
          <a:xfrm>
            <a:off x="5214942" y="5812713"/>
            <a:ext cx="3573610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algn="just" fontAlgn="base">
              <a:spcBef>
                <a:spcPct val="0"/>
              </a:spcBef>
              <a:spcAft>
                <a:spcPct val="0"/>
              </a:spcAft>
            </a:pPr>
            <a:r>
              <a:rPr lang="en-US" altLang="zh-CN" sz="1600" b="1" dirty="0" smtClean="0">
                <a:latin typeface="Times New Roman" pitchFamily="18" charset="0"/>
                <a:ea typeface="宋体" pitchFamily="2" charset="-122"/>
                <a:cs typeface="Times New Roman" pitchFamily="18" charset="0"/>
              </a:rPr>
              <a:t>Peach </a:t>
            </a:r>
            <a:r>
              <a:rPr lang="en-US" altLang="zh-CN" sz="1600" b="1" dirty="0" smtClean="0">
                <a:solidFill>
                  <a:srgbClr val="000000"/>
                </a:solidFill>
                <a:latin typeface="Times New Roman" pitchFamily="18" charset="0"/>
                <a:ea typeface="宋体" pitchFamily="2" charset="-122"/>
                <a:cs typeface="Times New Roman" pitchFamily="18" charset="0"/>
              </a:rPr>
              <a:t>blossoming on</a:t>
            </a:r>
            <a:r>
              <a:rPr lang="en-US" altLang="zh-CN" sz="1600" dirty="0" smtClean="0">
                <a:solidFill>
                  <a:srgbClr val="000000"/>
                </a:solidFill>
                <a:latin typeface="Times New Roman" pitchFamily="18" charset="0"/>
                <a:ea typeface="宋体" pitchFamily="2" charset="-122"/>
                <a:cs typeface="Times New Roman" pitchFamily="18" charset="0"/>
              </a:rPr>
              <a:t> 27</a:t>
            </a:r>
            <a:r>
              <a:rPr lang="en-US" altLang="zh-CN" sz="1600" baseline="30000" dirty="0" smtClean="0">
                <a:solidFill>
                  <a:srgbClr val="000000"/>
                </a:solidFill>
                <a:latin typeface="Times New Roman" pitchFamily="18" charset="0"/>
                <a:ea typeface="宋体" pitchFamily="2" charset="-122"/>
                <a:cs typeface="Times New Roman" pitchFamily="18" charset="0"/>
              </a:rPr>
              <a:t>th</a:t>
            </a:r>
            <a:r>
              <a:rPr lang="en-US" altLang="zh-CN" sz="1600" dirty="0" smtClean="0">
                <a:solidFill>
                  <a:srgbClr val="000000"/>
                </a:solidFill>
                <a:latin typeface="Times New Roman" pitchFamily="18" charset="0"/>
                <a:ea typeface="宋体" pitchFamily="2" charset="-122"/>
                <a:cs typeface="Times New Roman" pitchFamily="18" charset="0"/>
              </a:rPr>
              <a:t> March, 2015 in Shanghai Botanic Garden</a:t>
            </a:r>
            <a:endParaRPr lang="zh-CN" altLang="en-US" sz="1600" dirty="0" smtClean="0">
              <a:solidFill>
                <a:srgbClr val="000000"/>
              </a:solidFill>
              <a:latin typeface="Times New Roman" pitchFamily="18" charset="0"/>
              <a:ea typeface="宋体" pitchFamily="2" charset="-122"/>
              <a:cs typeface="Times New Roman" pitchFamily="18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745138" y="5741275"/>
            <a:ext cx="4004195" cy="58477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altLang="zh-CN" sz="1600" b="1" dirty="0" smtClean="0">
                <a:solidFill>
                  <a:srgbClr val="000000"/>
                </a:solidFill>
                <a:latin typeface="Times New Roman" pitchFamily="18" charset="0"/>
                <a:ea typeface="宋体" pitchFamily="2" charset="-122"/>
                <a:cs typeface="Times New Roman" pitchFamily="18" charset="0"/>
              </a:rPr>
              <a:t>Variation in the first-flowering time of </a:t>
            </a:r>
          </a:p>
          <a:p>
            <a:pPr algn="ctr"/>
            <a:r>
              <a:rPr lang="en-US" altLang="zh-CN" sz="1600" b="1" dirty="0" smtClean="0">
                <a:latin typeface="Times New Roman" pitchFamily="18" charset="0"/>
                <a:ea typeface="宋体" pitchFamily="2" charset="-122"/>
                <a:cs typeface="Times New Roman" pitchFamily="18" charset="0"/>
              </a:rPr>
              <a:t>of Peach</a:t>
            </a:r>
            <a:r>
              <a:rPr lang="en-US" altLang="zh-CN" sz="1600" b="1" dirty="0" smtClean="0">
                <a:solidFill>
                  <a:srgbClr val="000000"/>
                </a:solidFill>
                <a:latin typeface="Times New Roman" pitchFamily="18" charset="0"/>
                <a:ea typeface="宋体" pitchFamily="2" charset="-122"/>
                <a:cs typeface="Times New Roman" pitchFamily="18" charset="0"/>
              </a:rPr>
              <a:t> blossom , 2007-2015</a:t>
            </a:r>
          </a:p>
        </p:txBody>
      </p:sp>
      <p:sp>
        <p:nvSpPr>
          <p:cNvPr id="20" name="Text Box 7"/>
          <p:cNvSpPr txBox="1">
            <a:spLocks noChangeArrowheads="1"/>
          </p:cNvSpPr>
          <p:nvPr/>
        </p:nvSpPr>
        <p:spPr bwMode="auto">
          <a:xfrm>
            <a:off x="1714480" y="1428736"/>
            <a:ext cx="5893635" cy="400110"/>
          </a:xfrm>
          <a:prstGeom prst="rect">
            <a:avLst/>
          </a:prstGeom>
          <a:noFill/>
          <a:ln w="25400" algn="ctr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342900" indent="-342900" algn="ctr">
              <a:spcBef>
                <a:spcPct val="50000"/>
              </a:spcBef>
            </a:pPr>
            <a:r>
              <a:rPr lang="en-US" altLang="zh-CN" b="1" dirty="0" err="1" smtClean="0">
                <a:latin typeface="Arial" pitchFamily="34" charset="0"/>
                <a:cs typeface="Arial" pitchFamily="34" charset="0"/>
              </a:rPr>
              <a:t>Phenology</a:t>
            </a:r>
            <a:r>
              <a:rPr lang="en-US" altLang="zh-CN" b="1" dirty="0" smtClean="0">
                <a:latin typeface="Arial" pitchFamily="34" charset="0"/>
                <a:cs typeface="Arial" pitchFamily="34" charset="0"/>
              </a:rPr>
              <a:t> observation &amp; analysis</a:t>
            </a:r>
            <a:endParaRPr lang="zh-CN" altLang="en-US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21" name="标题 1"/>
          <p:cNvSpPr txBox="1">
            <a:spLocks/>
          </p:cNvSpPr>
          <p:nvPr/>
        </p:nvSpPr>
        <p:spPr>
          <a:xfrm>
            <a:off x="571472" y="285728"/>
            <a:ext cx="8305800" cy="1143000"/>
          </a:xfrm>
          <a:prstGeom prst="rect">
            <a:avLst/>
          </a:prstGeom>
        </p:spPr>
        <p:txBody>
          <a:bodyPr vert="horz" anchor="ctr">
            <a:normAutofit/>
          </a:bodyPr>
          <a:lstStyle/>
          <a:p>
            <a:pPr algn="ctr">
              <a:spcBef>
                <a:spcPct val="0"/>
              </a:spcBef>
              <a:defRPr/>
            </a:pPr>
            <a:r>
              <a:rPr lang="en-US" altLang="zh-CN" sz="2400" b="1" dirty="0" smtClean="0">
                <a:latin typeface="Arial" pitchFamily="34" charset="0"/>
                <a:ea typeface="方正姚体"/>
                <a:cs typeface="Arial" pitchFamily="34" charset="0"/>
              </a:rPr>
              <a:t>Climate Monitoring</a:t>
            </a:r>
            <a:endParaRPr lang="zh-CN" altLang="en-US" sz="2400" b="1" dirty="0">
              <a:latin typeface="Arial" pitchFamily="34" charset="0"/>
              <a:ea typeface="方正姚体"/>
              <a:cs typeface="Arial" pitchFamily="34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143504" y="2883755"/>
            <a:ext cx="3707253" cy="262413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2" name="图片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42844" y="2972051"/>
            <a:ext cx="4843460" cy="2814403"/>
          </a:xfrm>
          <a:prstGeom prst="rect">
            <a:avLst/>
          </a:prstGeom>
          <a:noFill/>
        </p:spPr>
      </p:pic>
      <p:sp>
        <p:nvSpPr>
          <p:cNvPr id="15" name="矩形 14"/>
          <p:cNvSpPr/>
          <p:nvPr/>
        </p:nvSpPr>
        <p:spPr>
          <a:xfrm>
            <a:off x="571472" y="1785926"/>
            <a:ext cx="8305800" cy="98488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itchFamily="34" charset="0"/>
              <a:buChar char="•"/>
            </a:pPr>
            <a:r>
              <a:rPr lang="en-US" altLang="zh-CN" sz="1600" dirty="0" smtClean="0">
                <a:latin typeface="Times New Roman" pitchFamily="18" charset="0"/>
                <a:ea typeface="微软雅黑" pitchFamily="34" charset="-122"/>
                <a:cs typeface="Times New Roman" pitchFamily="18" charset="0"/>
              </a:rPr>
              <a:t>The </a:t>
            </a:r>
            <a:r>
              <a:rPr lang="en-US" altLang="zh-CN" sz="1600" dirty="0">
                <a:latin typeface="Times New Roman" pitchFamily="18" charset="0"/>
                <a:ea typeface="微软雅黑" pitchFamily="34" charset="-122"/>
                <a:cs typeface="Times New Roman" pitchFamily="18" charset="0"/>
              </a:rPr>
              <a:t>early florescence of peach blossom </a:t>
            </a:r>
            <a:r>
              <a:rPr lang="en-US" altLang="zh-CN" sz="1600" b="1" dirty="0">
                <a:solidFill>
                  <a:srgbClr val="FF0000"/>
                </a:solidFill>
                <a:latin typeface="Times New Roman" pitchFamily="18" charset="0"/>
                <a:ea typeface="微软雅黑" pitchFamily="34" charset="-122"/>
                <a:cs typeface="Times New Roman" pitchFamily="18" charset="0"/>
              </a:rPr>
              <a:t>tend to delay </a:t>
            </a:r>
            <a:r>
              <a:rPr lang="en-US" altLang="zh-CN" sz="1600" dirty="0">
                <a:latin typeface="Times New Roman" pitchFamily="18" charset="0"/>
                <a:ea typeface="微软雅黑" pitchFamily="34" charset="-122"/>
                <a:cs typeface="Times New Roman" pitchFamily="18" charset="0"/>
              </a:rPr>
              <a:t>in </a:t>
            </a:r>
            <a:r>
              <a:rPr lang="en-US" altLang="zh-CN" sz="1600" dirty="0" smtClean="0">
                <a:latin typeface="Times New Roman" pitchFamily="18" charset="0"/>
                <a:ea typeface="微软雅黑" pitchFamily="34" charset="-122"/>
                <a:cs typeface="Times New Roman" pitchFamily="18" charset="0"/>
              </a:rPr>
              <a:t>2007-2015 with an average of 1 d </a:t>
            </a:r>
            <a:r>
              <a:rPr lang="en-US" altLang="zh-CN" sz="1600" dirty="0">
                <a:latin typeface="Times New Roman" pitchFamily="18" charset="0"/>
                <a:ea typeface="微软雅黑" pitchFamily="34" charset="-122"/>
                <a:cs typeface="Times New Roman" pitchFamily="18" charset="0"/>
              </a:rPr>
              <a:t>delayed </a:t>
            </a:r>
            <a:r>
              <a:rPr lang="en-US" altLang="zh-CN" sz="1600" dirty="0" smtClean="0">
                <a:latin typeface="Times New Roman" pitchFamily="18" charset="0"/>
                <a:ea typeface="微软雅黑" pitchFamily="34" charset="-122"/>
                <a:cs typeface="Times New Roman" pitchFamily="18" charset="0"/>
              </a:rPr>
              <a:t>per year. </a:t>
            </a:r>
          </a:p>
          <a:p>
            <a:pPr marL="285750" indent="-285750">
              <a:spcBef>
                <a:spcPts val="1200"/>
              </a:spcBef>
              <a:buFont typeface="Arial" pitchFamily="34" charset="0"/>
              <a:buChar char="•"/>
            </a:pPr>
            <a:r>
              <a:rPr lang="en-US" altLang="zh-CN" sz="1600" dirty="0" smtClean="0">
                <a:latin typeface="Times New Roman" pitchFamily="18" charset="0"/>
                <a:ea typeface="微软雅黑" pitchFamily="34" charset="-122"/>
                <a:cs typeface="Times New Roman" pitchFamily="18" charset="0"/>
              </a:rPr>
              <a:t>The </a:t>
            </a:r>
            <a:r>
              <a:rPr lang="en-US" altLang="zh-CN" sz="1600" dirty="0">
                <a:latin typeface="Times New Roman" pitchFamily="18" charset="0"/>
                <a:ea typeface="微软雅黑" pitchFamily="34" charset="-122"/>
                <a:cs typeface="Times New Roman" pitchFamily="18" charset="0"/>
              </a:rPr>
              <a:t>florescence </a:t>
            </a:r>
            <a:r>
              <a:rPr lang="en-US" altLang="zh-CN" sz="1600" dirty="0" smtClean="0">
                <a:latin typeface="Times New Roman" pitchFamily="18" charset="0"/>
                <a:ea typeface="微软雅黑" pitchFamily="34" charset="-122"/>
                <a:cs typeface="Times New Roman" pitchFamily="18" charset="0"/>
              </a:rPr>
              <a:t>of </a:t>
            </a:r>
            <a:r>
              <a:rPr lang="en-US" altLang="zh-CN" sz="1600" b="1" dirty="0" smtClean="0">
                <a:solidFill>
                  <a:srgbClr val="FF0000"/>
                </a:solidFill>
                <a:latin typeface="Times New Roman" pitchFamily="18" charset="0"/>
                <a:ea typeface="微软雅黑" pitchFamily="34" charset="-122"/>
                <a:cs typeface="Times New Roman" pitchFamily="18" charset="0"/>
              </a:rPr>
              <a:t>2015</a:t>
            </a:r>
            <a:r>
              <a:rPr lang="en-US" altLang="zh-CN" sz="1600" dirty="0" smtClean="0">
                <a:latin typeface="Times New Roman" pitchFamily="18" charset="0"/>
                <a:ea typeface="微软雅黑" pitchFamily="34" charset="-122"/>
                <a:cs typeface="Times New Roman" pitchFamily="18" charset="0"/>
              </a:rPr>
              <a:t> is </a:t>
            </a:r>
            <a:r>
              <a:rPr lang="en-US" altLang="zh-CN" sz="1600" dirty="0">
                <a:latin typeface="Times New Roman" pitchFamily="18" charset="0"/>
                <a:ea typeface="微软雅黑" pitchFamily="34" charset="-122"/>
                <a:cs typeface="Times New Roman" pitchFamily="18" charset="0"/>
              </a:rPr>
              <a:t>March </a:t>
            </a:r>
            <a:r>
              <a:rPr lang="en-US" altLang="zh-CN" sz="1600" dirty="0" smtClean="0">
                <a:latin typeface="Times New Roman" pitchFamily="18" charset="0"/>
                <a:ea typeface="微软雅黑" pitchFamily="34" charset="-122"/>
                <a:cs typeface="Times New Roman" pitchFamily="18" charset="0"/>
              </a:rPr>
              <a:t>27</a:t>
            </a:r>
            <a:r>
              <a:rPr lang="en-US" altLang="zh-CN" sz="1600" baseline="30000" dirty="0" smtClean="0">
                <a:latin typeface="Times New Roman" pitchFamily="18" charset="0"/>
                <a:ea typeface="微软雅黑" pitchFamily="34" charset="-122"/>
                <a:cs typeface="Times New Roman" pitchFamily="18" charset="0"/>
              </a:rPr>
              <a:t>th</a:t>
            </a:r>
            <a:r>
              <a:rPr lang="en-US" altLang="zh-CN" sz="1600" dirty="0" smtClean="0">
                <a:latin typeface="Times New Roman" pitchFamily="18" charset="0"/>
                <a:ea typeface="微软雅黑" pitchFamily="34" charset="-122"/>
                <a:cs typeface="Times New Roman" pitchFamily="18" charset="0"/>
              </a:rPr>
              <a:t>, which is </a:t>
            </a:r>
            <a:r>
              <a:rPr lang="en-US" altLang="zh-CN" sz="1600" b="1" dirty="0" smtClean="0">
                <a:solidFill>
                  <a:srgbClr val="FF0000"/>
                </a:solidFill>
                <a:latin typeface="Times New Roman" pitchFamily="18" charset="0"/>
                <a:ea typeface="微软雅黑" pitchFamily="34" charset="-122"/>
                <a:cs typeface="Times New Roman" pitchFamily="18" charset="0"/>
              </a:rPr>
              <a:t>near the </a:t>
            </a:r>
            <a:r>
              <a:rPr lang="en-US" altLang="zh-CN" sz="1600" b="1" dirty="0">
                <a:solidFill>
                  <a:srgbClr val="FF0000"/>
                </a:solidFill>
                <a:latin typeface="Times New Roman" pitchFamily="18" charset="0"/>
                <a:ea typeface="微软雅黑" pitchFamily="34" charset="-122"/>
                <a:cs typeface="Times New Roman" pitchFamily="18" charset="0"/>
              </a:rPr>
              <a:t>average </a:t>
            </a:r>
            <a:r>
              <a:rPr lang="en-US" altLang="zh-CN" sz="1600" b="1" dirty="0" smtClean="0">
                <a:solidFill>
                  <a:srgbClr val="FF0000"/>
                </a:solidFill>
                <a:latin typeface="Times New Roman" pitchFamily="18" charset="0"/>
                <a:ea typeface="微软雅黑" pitchFamily="34" charset="-122"/>
                <a:cs typeface="Times New Roman" pitchFamily="18" charset="0"/>
              </a:rPr>
              <a:t>date</a:t>
            </a:r>
            <a:r>
              <a:rPr lang="en-US" altLang="zh-CN" sz="1600" dirty="0" smtClean="0">
                <a:latin typeface="Times New Roman" pitchFamily="18" charset="0"/>
                <a:ea typeface="微软雅黑" pitchFamily="34" charset="-122"/>
                <a:cs typeface="Times New Roman" pitchFamily="18" charset="0"/>
              </a:rPr>
              <a:t>.</a:t>
            </a:r>
            <a:endParaRPr lang="zh-CN" altLang="en-US" sz="1600" dirty="0">
              <a:latin typeface="Times New Roman" pitchFamily="18" charset="0"/>
              <a:ea typeface="微软雅黑" pitchFamily="34" charset="-122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35406212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888014" y="3911137"/>
            <a:ext cx="114300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zh-CN" altLang="en-US" sz="1200" dirty="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888014" y="3911137"/>
            <a:ext cx="114300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zh-CN" altLang="en-US" sz="1200" dirty="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0" name="Text Box 7"/>
          <p:cNvSpPr txBox="1">
            <a:spLocks noChangeArrowheads="1"/>
          </p:cNvSpPr>
          <p:nvPr/>
        </p:nvSpPr>
        <p:spPr bwMode="auto">
          <a:xfrm>
            <a:off x="1714480" y="1268760"/>
            <a:ext cx="5893635" cy="400110"/>
          </a:xfrm>
          <a:prstGeom prst="rect">
            <a:avLst/>
          </a:prstGeom>
          <a:noFill/>
          <a:ln w="25400" algn="ctr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342900" indent="-342900" algn="ctr">
              <a:spcBef>
                <a:spcPct val="50000"/>
              </a:spcBef>
            </a:pPr>
            <a:r>
              <a:rPr lang="en-US" altLang="zh-CN" b="1" dirty="0" smtClean="0">
                <a:latin typeface="Arial" pitchFamily="34" charset="0"/>
                <a:cs typeface="Arial" pitchFamily="34" charset="0"/>
              </a:rPr>
              <a:t> Ecology observation &amp; analysis</a:t>
            </a:r>
            <a:endParaRPr lang="zh-CN" altLang="en-US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21" name="标题 1"/>
          <p:cNvSpPr txBox="1">
            <a:spLocks/>
          </p:cNvSpPr>
          <p:nvPr/>
        </p:nvSpPr>
        <p:spPr>
          <a:xfrm>
            <a:off x="571472" y="285728"/>
            <a:ext cx="8305800" cy="1143000"/>
          </a:xfrm>
          <a:prstGeom prst="rect">
            <a:avLst/>
          </a:prstGeom>
        </p:spPr>
        <p:txBody>
          <a:bodyPr vert="horz" anchor="ctr">
            <a:normAutofit/>
          </a:bodyPr>
          <a:lstStyle/>
          <a:p>
            <a:pPr algn="ctr">
              <a:spcBef>
                <a:spcPct val="0"/>
              </a:spcBef>
              <a:defRPr/>
            </a:pPr>
            <a:r>
              <a:rPr lang="en-US" altLang="zh-CN" sz="2400" b="1" dirty="0" smtClean="0">
                <a:latin typeface="Arial" pitchFamily="34" charset="0"/>
                <a:ea typeface="方正姚体"/>
                <a:cs typeface="Arial" pitchFamily="34" charset="0"/>
              </a:rPr>
              <a:t>Climate Monitoring</a:t>
            </a:r>
            <a:endParaRPr lang="zh-CN" altLang="en-US" sz="2400" b="1" dirty="0">
              <a:latin typeface="Arial" pitchFamily="34" charset="0"/>
              <a:ea typeface="方正姚体"/>
              <a:cs typeface="Arial" pitchFamily="34" charset="0"/>
            </a:endParaRPr>
          </a:p>
        </p:txBody>
      </p:sp>
      <p:pic>
        <p:nvPicPr>
          <p:cNvPr id="12" name="图片 11" descr="sh-ndviave2015年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00100" y="3714745"/>
            <a:ext cx="3286147" cy="2500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" name="矩形 14"/>
          <p:cNvSpPr/>
          <p:nvPr/>
        </p:nvSpPr>
        <p:spPr>
          <a:xfrm>
            <a:off x="571472" y="6305156"/>
            <a:ext cx="8352928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CN" sz="1600" dirty="0" smtClean="0">
                <a:latin typeface="Times New Roman" pitchFamily="18" charset="0"/>
                <a:ea typeface="微软雅黑" pitchFamily="34" charset="-122"/>
                <a:cs typeface="Times New Roman" pitchFamily="18" charset="0"/>
              </a:rPr>
              <a:t>Distribution </a:t>
            </a:r>
            <a:r>
              <a:rPr lang="en-US" altLang="zh-CN" sz="1600" dirty="0">
                <a:latin typeface="Times New Roman" pitchFamily="18" charset="0"/>
                <a:ea typeface="微软雅黑" pitchFamily="34" charset="-122"/>
                <a:cs typeface="Times New Roman" pitchFamily="18" charset="0"/>
              </a:rPr>
              <a:t>of annual vegetation index (a) and anomaly(b) over Shanghai in 2015 </a:t>
            </a:r>
          </a:p>
        </p:txBody>
      </p:sp>
      <p:pic>
        <p:nvPicPr>
          <p:cNvPr id="16" name="图片 15" descr="sh-2015年ndviavedif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143504" y="3643314"/>
            <a:ext cx="3286148" cy="257176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99009" name="Rectangle 1"/>
          <p:cNvSpPr>
            <a:spLocks noChangeArrowheads="1"/>
          </p:cNvSpPr>
          <p:nvPr/>
        </p:nvSpPr>
        <p:spPr bwMode="auto">
          <a:xfrm>
            <a:off x="553612" y="1673544"/>
            <a:ext cx="8215370" cy="19697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 indent="304800">
              <a:buFont typeface="Wingdings" pitchFamily="2" charset="2"/>
              <a:buChar char="u"/>
            </a:pPr>
            <a:r>
              <a:rPr lang="en-US" altLang="zh-CN" sz="1600" dirty="0" smtClean="0">
                <a:solidFill>
                  <a:srgbClr val="FF0000"/>
                </a:solidFill>
                <a:latin typeface="Times New Roman" pitchFamily="18" charset="0"/>
                <a:ea typeface="微软雅黑" pitchFamily="34" charset="-122"/>
                <a:cs typeface="Times New Roman" pitchFamily="18" charset="0"/>
              </a:rPr>
              <a:t>From </a:t>
            </a:r>
            <a:r>
              <a:rPr lang="en-US" altLang="zh-CN" sz="1600" dirty="0">
                <a:solidFill>
                  <a:srgbClr val="FF0000"/>
                </a:solidFill>
                <a:latin typeface="Times New Roman" pitchFamily="18" charset="0"/>
                <a:ea typeface="微软雅黑" pitchFamily="34" charset="-122"/>
                <a:cs typeface="Times New Roman" pitchFamily="18" charset="0"/>
              </a:rPr>
              <a:t>the </a:t>
            </a:r>
            <a:r>
              <a:rPr lang="en-US" altLang="zh-CN" sz="1600" dirty="0" smtClean="0">
                <a:solidFill>
                  <a:srgbClr val="FF0000"/>
                </a:solidFill>
                <a:latin typeface="Times New Roman" pitchFamily="18" charset="0"/>
                <a:ea typeface="微软雅黑" pitchFamily="34" charset="-122"/>
                <a:cs typeface="Times New Roman" pitchFamily="18" charset="0"/>
              </a:rPr>
              <a:t>spatial </a:t>
            </a:r>
            <a:r>
              <a:rPr lang="en-US" altLang="zh-CN" sz="1600" dirty="0">
                <a:solidFill>
                  <a:srgbClr val="FF0000"/>
                </a:solidFill>
                <a:latin typeface="Times New Roman" pitchFamily="18" charset="0"/>
                <a:ea typeface="微软雅黑" pitchFamily="34" charset="-122"/>
                <a:cs typeface="Times New Roman" pitchFamily="18" charset="0"/>
              </a:rPr>
              <a:t>distribution</a:t>
            </a:r>
            <a:r>
              <a:rPr lang="en-US" altLang="zh-CN" sz="1600" dirty="0">
                <a:latin typeface="Times New Roman" pitchFamily="18" charset="0"/>
                <a:ea typeface="微软雅黑" pitchFamily="34" charset="-122"/>
                <a:cs typeface="Times New Roman" pitchFamily="18" charset="0"/>
              </a:rPr>
              <a:t>, the vegetation cover is better </a:t>
            </a:r>
            <a:r>
              <a:rPr lang="en-US" altLang="zh-CN" sz="1600" dirty="0" smtClean="0">
                <a:latin typeface="Times New Roman" pitchFamily="18" charset="0"/>
                <a:ea typeface="微软雅黑" pitchFamily="34" charset="-122"/>
                <a:cs typeface="Times New Roman" pitchFamily="18" charset="0"/>
              </a:rPr>
              <a:t>in </a:t>
            </a:r>
            <a:r>
              <a:rPr lang="en-US" altLang="zh-CN" sz="1600" dirty="0">
                <a:latin typeface="Times New Roman" pitchFamily="18" charset="0"/>
                <a:ea typeface="微软雅黑" pitchFamily="34" charset="-122"/>
                <a:cs typeface="Times New Roman" pitchFamily="18" charset="0"/>
              </a:rPr>
              <a:t>the </a:t>
            </a:r>
            <a:r>
              <a:rPr lang="en-US" altLang="zh-CN" sz="1600" dirty="0" smtClean="0">
                <a:latin typeface="Times New Roman" pitchFamily="18" charset="0"/>
                <a:ea typeface="微软雅黑" pitchFamily="34" charset="-122"/>
                <a:cs typeface="Times New Roman" pitchFamily="18" charset="0"/>
              </a:rPr>
              <a:t>outskirts than in </a:t>
            </a:r>
            <a:r>
              <a:rPr lang="en-US" altLang="zh-CN" sz="1600" dirty="0">
                <a:latin typeface="Times New Roman" pitchFamily="18" charset="0"/>
                <a:ea typeface="微软雅黑" pitchFamily="34" charset="-122"/>
                <a:cs typeface="Times New Roman" pitchFamily="18" charset="0"/>
              </a:rPr>
              <a:t>the central urban and </a:t>
            </a:r>
            <a:r>
              <a:rPr lang="en-US" altLang="zh-CN" sz="1600" dirty="0" smtClean="0">
                <a:latin typeface="Times New Roman" pitchFamily="18" charset="0"/>
                <a:ea typeface="微软雅黑" pitchFamily="34" charset="-122"/>
                <a:cs typeface="Times New Roman" pitchFamily="18" charset="0"/>
              </a:rPr>
              <a:t>its nearby suburban </a:t>
            </a:r>
            <a:r>
              <a:rPr lang="en-US" altLang="zh-CN" sz="1600" dirty="0">
                <a:latin typeface="Times New Roman" pitchFamily="18" charset="0"/>
                <a:ea typeface="微软雅黑" pitchFamily="34" charset="-122"/>
                <a:cs typeface="Times New Roman" pitchFamily="18" charset="0"/>
              </a:rPr>
              <a:t>areas.</a:t>
            </a:r>
            <a:endParaRPr lang="en-US" altLang="zh-CN" sz="1600" dirty="0" smtClean="0">
              <a:latin typeface="Times New Roman" pitchFamily="18" charset="0"/>
              <a:ea typeface="微软雅黑" pitchFamily="34" charset="-122"/>
              <a:cs typeface="Times New Roman" pitchFamily="18" charset="0"/>
            </a:endParaRPr>
          </a:p>
          <a:p>
            <a:pPr lvl="0" indent="304800">
              <a:spcBef>
                <a:spcPts val="600"/>
              </a:spcBef>
              <a:buFont typeface="Wingdings" pitchFamily="2" charset="2"/>
              <a:buChar char="u"/>
            </a:pPr>
            <a:r>
              <a:rPr lang="en-US" altLang="zh-CN" sz="1600" dirty="0" smtClean="0">
                <a:solidFill>
                  <a:srgbClr val="FF0000"/>
                </a:solidFill>
                <a:latin typeface="Times New Roman" pitchFamily="18" charset="0"/>
                <a:ea typeface="微软雅黑" pitchFamily="34" charset="-122"/>
                <a:cs typeface="Times New Roman" pitchFamily="18" charset="0"/>
              </a:rPr>
              <a:t>From </a:t>
            </a:r>
            <a:r>
              <a:rPr lang="en-US" altLang="zh-CN" sz="1600" dirty="0">
                <a:solidFill>
                  <a:srgbClr val="FF0000"/>
                </a:solidFill>
                <a:latin typeface="Times New Roman" pitchFamily="18" charset="0"/>
                <a:ea typeface="微软雅黑" pitchFamily="34" charset="-122"/>
                <a:cs typeface="Times New Roman" pitchFamily="18" charset="0"/>
              </a:rPr>
              <a:t>the </a:t>
            </a:r>
            <a:r>
              <a:rPr lang="en-US" altLang="zh-CN" sz="1600" dirty="0" smtClean="0">
                <a:solidFill>
                  <a:srgbClr val="FF0000"/>
                </a:solidFill>
                <a:latin typeface="Times New Roman" pitchFamily="18" charset="0"/>
                <a:ea typeface="微软雅黑" pitchFamily="34" charset="-122"/>
                <a:cs typeface="Times New Roman" pitchFamily="18" charset="0"/>
              </a:rPr>
              <a:t>time variation</a:t>
            </a:r>
            <a:r>
              <a:rPr lang="en-US" altLang="zh-CN" sz="1600" dirty="0" smtClean="0">
                <a:latin typeface="Times New Roman" pitchFamily="18" charset="0"/>
                <a:ea typeface="微软雅黑" pitchFamily="34" charset="-122"/>
                <a:cs typeface="Times New Roman" pitchFamily="18" charset="0"/>
              </a:rPr>
              <a:t>, </a:t>
            </a:r>
            <a:r>
              <a:rPr lang="en-US" altLang="zh-CN" sz="1600" dirty="0">
                <a:latin typeface="Times New Roman" pitchFamily="18" charset="0"/>
                <a:ea typeface="微软雅黑" pitchFamily="34" charset="-122"/>
                <a:cs typeface="Times New Roman" pitchFamily="18" charset="0"/>
              </a:rPr>
              <a:t>the vegetation </a:t>
            </a:r>
            <a:r>
              <a:rPr lang="en-US" altLang="zh-CN" sz="1600" dirty="0" smtClean="0">
                <a:latin typeface="Times New Roman" pitchFamily="18" charset="0"/>
                <a:ea typeface="微软雅黑" pitchFamily="34" charset="-122"/>
                <a:cs typeface="Times New Roman" pitchFamily="18" charset="0"/>
              </a:rPr>
              <a:t>indexes in </a:t>
            </a:r>
            <a:r>
              <a:rPr lang="en-US" altLang="zh-CN" sz="1600" dirty="0">
                <a:latin typeface="Times New Roman" pitchFamily="18" charset="0"/>
                <a:ea typeface="微软雅黑" pitchFamily="34" charset="-122"/>
                <a:cs typeface="Times New Roman" pitchFamily="18" charset="0"/>
              </a:rPr>
              <a:t>outer suburbs </a:t>
            </a:r>
            <a:r>
              <a:rPr lang="en-US" altLang="zh-CN" sz="1600" dirty="0" smtClean="0">
                <a:latin typeface="Times New Roman" pitchFamily="18" charset="0"/>
                <a:ea typeface="微软雅黑" pitchFamily="34" charset="-122"/>
                <a:cs typeface="Times New Roman" pitchFamily="18" charset="0"/>
              </a:rPr>
              <a:t>are slightly lower than the </a:t>
            </a:r>
            <a:r>
              <a:rPr lang="en-US" altLang="zh-CN" sz="1600" dirty="0">
                <a:latin typeface="Times New Roman" pitchFamily="18" charset="0"/>
                <a:ea typeface="微软雅黑" pitchFamily="34" charset="-122"/>
                <a:cs typeface="Times New Roman" pitchFamily="18" charset="0"/>
              </a:rPr>
              <a:t>past </a:t>
            </a:r>
            <a:r>
              <a:rPr lang="en-US" altLang="zh-CN" sz="1600" dirty="0" smtClean="0">
                <a:latin typeface="Times New Roman" pitchFamily="18" charset="0"/>
                <a:ea typeface="微软雅黑" pitchFamily="34" charset="-122"/>
                <a:cs typeface="Times New Roman" pitchFamily="18" charset="0"/>
              </a:rPr>
              <a:t>10-year average while the vegetation </a:t>
            </a:r>
            <a:r>
              <a:rPr lang="en-US" altLang="zh-CN" sz="1600" dirty="0">
                <a:latin typeface="Times New Roman" pitchFamily="18" charset="0"/>
                <a:ea typeface="微软雅黑" pitchFamily="34" charset="-122"/>
                <a:cs typeface="Times New Roman" pitchFamily="18" charset="0"/>
              </a:rPr>
              <a:t>index </a:t>
            </a:r>
            <a:r>
              <a:rPr lang="en-US" altLang="zh-CN" sz="1600" dirty="0" smtClean="0">
                <a:latin typeface="Times New Roman" pitchFamily="18" charset="0"/>
                <a:ea typeface="微软雅黑" pitchFamily="34" charset="-122"/>
                <a:cs typeface="Times New Roman" pitchFamily="18" charset="0"/>
              </a:rPr>
              <a:t>in urban center and suburban </a:t>
            </a:r>
            <a:r>
              <a:rPr lang="en-US" altLang="zh-CN" sz="1600" dirty="0">
                <a:latin typeface="Times New Roman" pitchFamily="18" charset="0"/>
                <a:ea typeface="微软雅黑" pitchFamily="34" charset="-122"/>
                <a:cs typeface="Times New Roman" pitchFamily="18" charset="0"/>
              </a:rPr>
              <a:t>area are slightly </a:t>
            </a:r>
            <a:r>
              <a:rPr lang="en-US" altLang="zh-CN" sz="1600" dirty="0" smtClean="0">
                <a:latin typeface="Times New Roman" pitchFamily="18" charset="0"/>
                <a:ea typeface="微软雅黑" pitchFamily="34" charset="-122"/>
                <a:cs typeface="Times New Roman" pitchFamily="18" charset="0"/>
              </a:rPr>
              <a:t>higher </a:t>
            </a:r>
            <a:r>
              <a:rPr lang="en-US" altLang="zh-CN" sz="1600" dirty="0">
                <a:latin typeface="Times New Roman" pitchFamily="18" charset="0"/>
                <a:ea typeface="微软雅黑" pitchFamily="34" charset="-122"/>
                <a:cs typeface="Times New Roman" pitchFamily="18" charset="0"/>
              </a:rPr>
              <a:t>than the past </a:t>
            </a:r>
            <a:r>
              <a:rPr lang="en-US" altLang="zh-CN" sz="1600" dirty="0" smtClean="0">
                <a:latin typeface="Times New Roman" pitchFamily="18" charset="0"/>
                <a:ea typeface="微软雅黑" pitchFamily="34" charset="-122"/>
                <a:cs typeface="Times New Roman" pitchFamily="18" charset="0"/>
              </a:rPr>
              <a:t>10-year average. </a:t>
            </a:r>
          </a:p>
          <a:p>
            <a:pPr lvl="0" indent="304800">
              <a:spcBef>
                <a:spcPts val="600"/>
              </a:spcBef>
              <a:buFont typeface="Wingdings" pitchFamily="2" charset="2"/>
              <a:buChar char="u"/>
            </a:pPr>
            <a:r>
              <a:rPr lang="en-US" altLang="zh-CN" sz="1600" dirty="0" smtClean="0">
                <a:latin typeface="Times New Roman" pitchFamily="18" charset="0"/>
                <a:ea typeface="微软雅黑" pitchFamily="34" charset="-122"/>
                <a:cs typeface="Times New Roman" pitchFamily="18" charset="0"/>
              </a:rPr>
              <a:t>The vegetation ecological quality generally maintains normal or even better over the most area of Shanghai.</a:t>
            </a:r>
          </a:p>
        </p:txBody>
      </p:sp>
    </p:spTree>
    <p:extLst>
      <p:ext uri="{BB962C8B-B14F-4D97-AF65-F5344CB8AC3E}">
        <p14:creationId xmlns="" xmlns:p14="http://schemas.microsoft.com/office/powerpoint/2010/main" val="13400216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428728" y="428604"/>
            <a:ext cx="71438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400" b="1" dirty="0" smtClean="0">
                <a:latin typeface="Arial" pitchFamily="34" charset="0"/>
                <a:ea typeface="Arial Unicode MS" pitchFamily="34" charset="-122"/>
                <a:cs typeface="Arial" pitchFamily="34" charset="0"/>
              </a:rPr>
              <a:t>Seamless Suite of Forecast</a:t>
            </a:r>
            <a:br>
              <a:rPr lang="en-US" altLang="zh-CN" sz="2400" b="1" dirty="0" smtClean="0">
                <a:latin typeface="Arial" pitchFamily="34" charset="0"/>
                <a:ea typeface="Arial Unicode MS" pitchFamily="34" charset="-122"/>
                <a:cs typeface="Arial" pitchFamily="34" charset="0"/>
              </a:rPr>
            </a:br>
            <a:r>
              <a:rPr lang="en-US" altLang="zh-CN" sz="2400" b="1" dirty="0" smtClean="0">
                <a:latin typeface="Arial" pitchFamily="34" charset="0"/>
                <a:ea typeface="Arial Unicode MS" pitchFamily="34" charset="-122"/>
                <a:cs typeface="Arial" pitchFamily="34" charset="0"/>
              </a:rPr>
              <a:t>Products Spanning Weather and </a:t>
            </a:r>
            <a:r>
              <a:rPr lang="en-US" altLang="zh-CN" sz="2400" b="1" dirty="0" smtClean="0">
                <a:solidFill>
                  <a:srgbClr val="000000"/>
                </a:solidFill>
                <a:latin typeface="Arial" pitchFamily="34" charset="0"/>
                <a:ea typeface="Arial Unicode MS" pitchFamily="34" charset="-122"/>
                <a:cs typeface="Arial" pitchFamily="34" charset="0"/>
              </a:rPr>
              <a:t>Climate</a:t>
            </a:r>
            <a:endParaRPr lang="zh-CN" altLang="en-US" sz="2400" dirty="0" smtClean="0"/>
          </a:p>
          <a:p>
            <a:pPr algn="ctr"/>
            <a:endParaRPr lang="zh-CN" altLang="en-US" sz="2400" b="1" dirty="0">
              <a:latin typeface="Arial" pitchFamily="34" charset="0"/>
              <a:ea typeface="Arial Unicode MS" pitchFamily="34" charset="-122"/>
              <a:cs typeface="Arial" pitchFamily="34" charset="0"/>
            </a:endParaRPr>
          </a:p>
        </p:txBody>
      </p:sp>
      <p:grpSp>
        <p:nvGrpSpPr>
          <p:cNvPr id="5" name="组合 4"/>
          <p:cNvGrpSpPr/>
          <p:nvPr/>
        </p:nvGrpSpPr>
        <p:grpSpPr>
          <a:xfrm>
            <a:off x="16626" y="1322094"/>
            <a:ext cx="9143996" cy="5023618"/>
            <a:chOff x="16626" y="1322094"/>
            <a:chExt cx="9143996" cy="5023618"/>
          </a:xfrm>
        </p:grpSpPr>
        <p:grpSp>
          <p:nvGrpSpPr>
            <p:cNvPr id="6" name="组合 189"/>
            <p:cNvGrpSpPr/>
            <p:nvPr/>
          </p:nvGrpSpPr>
          <p:grpSpPr>
            <a:xfrm>
              <a:off x="2562751" y="1822299"/>
              <a:ext cx="5836800" cy="4272629"/>
              <a:chOff x="2257951" y="1822299"/>
              <a:chExt cx="5836800" cy="4272629"/>
            </a:xfrm>
          </p:grpSpPr>
          <p:sp>
            <p:nvSpPr>
              <p:cNvPr id="64" name="任意多边形 63"/>
              <p:cNvSpPr/>
              <p:nvPr/>
            </p:nvSpPr>
            <p:spPr>
              <a:xfrm>
                <a:off x="2257951" y="1823728"/>
                <a:ext cx="5836800" cy="4248400"/>
              </a:xfrm>
              <a:custGeom>
                <a:avLst/>
                <a:gdLst/>
                <a:ahLst/>
                <a:cxnLst/>
                <a:rect l="0" t="0" r="0" b="0"/>
                <a:pathLst>
                  <a:path w="5836800" h="4248400">
                    <a:moveTo>
                      <a:pt x="0" y="4248400"/>
                    </a:moveTo>
                    <a:lnTo>
                      <a:pt x="32608" y="3815200"/>
                    </a:lnTo>
                    <a:lnTo>
                      <a:pt x="163039" y="3268000"/>
                    </a:lnTo>
                    <a:lnTo>
                      <a:pt x="350534" y="2819600"/>
                    </a:lnTo>
                    <a:lnTo>
                      <a:pt x="619548" y="2363600"/>
                    </a:lnTo>
                    <a:lnTo>
                      <a:pt x="970079" y="1915200"/>
                    </a:lnTo>
                    <a:lnTo>
                      <a:pt x="1442898" y="1474400"/>
                    </a:lnTo>
                    <a:lnTo>
                      <a:pt x="1932011" y="1102000"/>
                    </a:lnTo>
                    <a:lnTo>
                      <a:pt x="2355917" y="851200"/>
                    </a:lnTo>
                    <a:lnTo>
                      <a:pt x="2926555" y="562400"/>
                    </a:lnTo>
                    <a:lnTo>
                      <a:pt x="3505340" y="372400"/>
                    </a:lnTo>
                    <a:lnTo>
                      <a:pt x="4133039" y="197600"/>
                    </a:lnTo>
                    <a:lnTo>
                      <a:pt x="4605858" y="91200"/>
                    </a:lnTo>
                    <a:lnTo>
                      <a:pt x="5241705" y="15200"/>
                    </a:lnTo>
                    <a:lnTo>
                      <a:pt x="5690067" y="0"/>
                    </a:lnTo>
                    <a:lnTo>
                      <a:pt x="5836800" y="15200"/>
                    </a:lnTo>
                    <a:lnTo>
                      <a:pt x="5836800" y="1512400"/>
                    </a:lnTo>
                    <a:lnTo>
                      <a:pt x="5225403" y="1527600"/>
                    </a:lnTo>
                    <a:lnTo>
                      <a:pt x="4589549" y="1580800"/>
                    </a:lnTo>
                    <a:lnTo>
                      <a:pt x="3578711" y="1725200"/>
                    </a:lnTo>
                    <a:lnTo>
                      <a:pt x="2804271" y="1915200"/>
                    </a:lnTo>
                    <a:lnTo>
                      <a:pt x="2217330" y="2112800"/>
                    </a:lnTo>
                    <a:lnTo>
                      <a:pt x="1760821" y="2295200"/>
                    </a:lnTo>
                    <a:lnTo>
                      <a:pt x="1288010" y="2553600"/>
                    </a:lnTo>
                    <a:lnTo>
                      <a:pt x="904864" y="2796800"/>
                    </a:lnTo>
                    <a:lnTo>
                      <a:pt x="595093" y="3047600"/>
                    </a:lnTo>
                    <a:lnTo>
                      <a:pt x="317926" y="3366800"/>
                    </a:lnTo>
                    <a:lnTo>
                      <a:pt x="118204" y="3735400"/>
                    </a:lnTo>
                    <a:lnTo>
                      <a:pt x="32608" y="3967200"/>
                    </a:lnTo>
                    <a:lnTo>
                      <a:pt x="0" y="4248400"/>
                    </a:lnTo>
                    <a:close/>
                  </a:path>
                </a:pathLst>
              </a:custGeom>
              <a:solidFill>
                <a:srgbClr val="E9EBEF"/>
              </a:solidFill>
              <a:ln w="7600" cap="flat">
                <a:solidFill>
                  <a:srgbClr val="000000"/>
                </a:solidFill>
                <a:bevel/>
              </a:ln>
              <a:effectLst>
                <a:outerShdw dist="21496" dir="2700000" algn="tl">
                  <a:srgbClr val="000000">
                    <a:alpha val="40000"/>
                  </a:srgbClr>
                </a:outerShdw>
              </a:effectLst>
            </p:spPr>
          </p:sp>
          <p:grpSp>
            <p:nvGrpSpPr>
              <p:cNvPr id="65" name="组合 191"/>
              <p:cNvGrpSpPr/>
              <p:nvPr/>
            </p:nvGrpSpPr>
            <p:grpSpPr>
              <a:xfrm>
                <a:off x="2257951" y="1822299"/>
                <a:ext cx="5836800" cy="4272629"/>
                <a:chOff x="2257951" y="1822299"/>
                <a:chExt cx="5836800" cy="4272629"/>
              </a:xfrm>
            </p:grpSpPr>
            <p:sp>
              <p:nvSpPr>
                <p:cNvPr id="66" name="任意多边形 65"/>
                <p:cNvSpPr/>
                <p:nvPr/>
              </p:nvSpPr>
              <p:spPr>
                <a:xfrm>
                  <a:off x="2257951" y="1822299"/>
                  <a:ext cx="5836800" cy="4272629"/>
                </a:xfrm>
                <a:custGeom>
                  <a:avLst/>
                  <a:gdLst/>
                  <a:ahLst/>
                  <a:cxnLst/>
                  <a:rect l="0" t="0" r="0" b="0"/>
                  <a:pathLst>
                    <a:path w="5836800" h="4272629" fill="none">
                      <a:moveTo>
                        <a:pt x="0" y="4272629"/>
                      </a:moveTo>
                      <a:cubicBezTo>
                        <a:pt x="0" y="1923203"/>
                        <a:pt x="2627480" y="0"/>
                        <a:pt x="5836800" y="0"/>
                      </a:cubicBezTo>
                    </a:path>
                  </a:pathLst>
                </a:custGeom>
                <a:solidFill>
                  <a:srgbClr val="FFFFFF"/>
                </a:solidFill>
                <a:ln w="45600" cap="flat">
                  <a:solidFill>
                    <a:srgbClr val="3A526B"/>
                  </a:solidFill>
                  <a:bevel/>
                </a:ln>
              </p:spPr>
            </p:sp>
            <p:sp>
              <p:nvSpPr>
                <p:cNvPr id="67" name="任意多边形 66"/>
                <p:cNvSpPr/>
                <p:nvPr/>
              </p:nvSpPr>
              <p:spPr>
                <a:xfrm>
                  <a:off x="2257951" y="3334866"/>
                  <a:ext cx="5822018" cy="2760054"/>
                </a:xfrm>
                <a:custGeom>
                  <a:avLst/>
                  <a:gdLst/>
                  <a:ahLst/>
                  <a:cxnLst/>
                  <a:rect l="0" t="0" r="0" b="0"/>
                  <a:pathLst>
                    <a:path w="5822018" h="2760054" fill="none">
                      <a:moveTo>
                        <a:pt x="0" y="2760054"/>
                      </a:moveTo>
                      <a:cubicBezTo>
                        <a:pt x="0" y="1242547"/>
                        <a:pt x="2620138" y="0"/>
                        <a:pt x="5822018" y="0"/>
                      </a:cubicBezTo>
                    </a:path>
                  </a:pathLst>
                </a:custGeom>
                <a:solidFill>
                  <a:srgbClr val="FFFFFF"/>
                </a:solidFill>
                <a:ln w="45600" cap="flat">
                  <a:solidFill>
                    <a:srgbClr val="3A526B"/>
                  </a:solidFill>
                  <a:bevel/>
                </a:ln>
              </p:spPr>
            </p:sp>
          </p:grpSp>
        </p:grpSp>
        <p:grpSp>
          <p:nvGrpSpPr>
            <p:cNvPr id="7" name="组合 194"/>
            <p:cNvGrpSpPr/>
            <p:nvPr/>
          </p:nvGrpSpPr>
          <p:grpSpPr>
            <a:xfrm>
              <a:off x="2319520" y="1322094"/>
              <a:ext cx="6315357" cy="4886887"/>
              <a:chOff x="2014720" y="1322094"/>
              <a:chExt cx="6315357" cy="4886887"/>
            </a:xfrm>
          </p:grpSpPr>
          <p:cxnSp>
            <p:nvCxnSpPr>
              <p:cNvPr id="62" name="Effect"/>
              <p:cNvCxnSpPr/>
              <p:nvPr/>
            </p:nvCxnSpPr>
            <p:spPr>
              <a:xfrm>
                <a:off x="2014720" y="6208981"/>
                <a:ext cx="6315357" cy="0"/>
              </a:xfrm>
              <a:prstGeom prst="line">
                <a:avLst/>
              </a:prstGeom>
              <a:ln w="38000" cap="flat">
                <a:solidFill>
                  <a:srgbClr val="3A526B"/>
                </a:solidFill>
                <a:bevel/>
                <a:tailEnd type="stealth" w="med" len="med"/>
              </a:ln>
            </p:spPr>
          </p:cxnSp>
          <p:cxnSp>
            <p:nvCxnSpPr>
              <p:cNvPr id="63" name="Effect"/>
              <p:cNvCxnSpPr/>
              <p:nvPr/>
            </p:nvCxnSpPr>
            <p:spPr>
              <a:xfrm rot="-5400000">
                <a:off x="-428718" y="3765536"/>
                <a:ext cx="4886883" cy="0"/>
              </a:xfrm>
              <a:prstGeom prst="line">
                <a:avLst/>
              </a:prstGeom>
              <a:ln w="38000" cap="flat">
                <a:solidFill>
                  <a:srgbClr val="3A526B"/>
                </a:solidFill>
                <a:bevel/>
                <a:tailEnd type="stealth" w="med" len="med"/>
              </a:ln>
            </p:spPr>
          </p:cxnSp>
        </p:grpSp>
        <p:grpSp>
          <p:nvGrpSpPr>
            <p:cNvPr id="8" name="组合 197"/>
            <p:cNvGrpSpPr/>
            <p:nvPr/>
          </p:nvGrpSpPr>
          <p:grpSpPr>
            <a:xfrm>
              <a:off x="2653940" y="4548677"/>
              <a:ext cx="972823" cy="334400"/>
              <a:chOff x="2349140" y="4548677"/>
              <a:chExt cx="972823" cy="334400"/>
            </a:xfrm>
          </p:grpSpPr>
          <p:sp>
            <p:nvSpPr>
              <p:cNvPr id="61" name="任意多边形 60"/>
              <p:cNvSpPr/>
              <p:nvPr/>
            </p:nvSpPr>
            <p:spPr>
              <a:xfrm>
                <a:off x="2349140" y="4548677"/>
                <a:ext cx="972823" cy="334400"/>
              </a:xfrm>
              <a:custGeom>
                <a:avLst/>
                <a:gdLst>
                  <a:gd name="rtl" fmla="*/ 30400 w 972823"/>
                  <a:gd name="rtt" fmla="*/ 30400 h 334400"/>
                  <a:gd name="rtr" fmla="*/ 942423 w 972823"/>
                  <a:gd name="rtb" fmla="*/ 304000 h 334400"/>
                </a:gdLst>
                <a:ahLst/>
                <a:cxnLst/>
                <a:rect l="rtl" t="rtt" r="rtr" b="rtb"/>
                <a:pathLst>
                  <a:path w="972823" h="334400">
                    <a:moveTo>
                      <a:pt x="60192" y="0"/>
                    </a:moveTo>
                    <a:lnTo>
                      <a:pt x="912623" y="0"/>
                    </a:lnTo>
                    <a:cubicBezTo>
                      <a:pt x="945873" y="0"/>
                      <a:pt x="972823" y="26948"/>
                      <a:pt x="972823" y="60192"/>
                    </a:cubicBezTo>
                    <a:lnTo>
                      <a:pt x="972823" y="274208"/>
                    </a:lnTo>
                    <a:cubicBezTo>
                      <a:pt x="972823" y="307452"/>
                      <a:pt x="945873" y="334400"/>
                      <a:pt x="912623" y="334400"/>
                    </a:cubicBezTo>
                    <a:lnTo>
                      <a:pt x="60192" y="334400"/>
                    </a:lnTo>
                    <a:cubicBezTo>
                      <a:pt x="26948" y="334400"/>
                      <a:pt x="0" y="307452"/>
                      <a:pt x="0" y="274208"/>
                    </a:cubicBezTo>
                    <a:lnTo>
                      <a:pt x="0" y="60192"/>
                    </a:lnTo>
                    <a:cubicBezTo>
                      <a:pt x="0" y="26948"/>
                      <a:pt x="26948" y="0"/>
                      <a:pt x="60192" y="0"/>
                    </a:cubicBezTo>
                    <a:close/>
                  </a:path>
                </a:pathLst>
              </a:custGeom>
              <a:solidFill>
                <a:srgbClr val="118972"/>
              </a:solidFill>
              <a:ln w="7600" cap="flat">
                <a:solidFill>
                  <a:srgbClr val="118972"/>
                </a:solidFill>
                <a:bevel/>
              </a:ln>
              <a:effectLst>
                <a:outerShdw dist="21496" dir="2700000" algn="tl">
                  <a:srgbClr val="000000">
                    <a:alpha val="40000"/>
                  </a:srgbClr>
                </a:outerShdw>
              </a:effectLst>
            </p:spPr>
            <p:txBody>
              <a:bodyPr wrap="square" lIns="28000" tIns="18000" rIns="28000" bIns="18000" rtlCol="0" anchor="ctr"/>
              <a:lstStyle/>
              <a:p>
                <a:pPr algn="ctr"/>
                <a:r>
                  <a:rPr sz="1065" b="1" dirty="0" smtClean="0">
                    <a:solidFill>
                      <a:srgbClr val="000000"/>
                    </a:solidFill>
                    <a:latin typeface="微软雅黑"/>
                  </a:rPr>
                  <a:t>0-2</a:t>
                </a:r>
                <a:r>
                  <a:rPr lang="en-US" sz="1065" b="1" dirty="0" smtClean="0">
                    <a:solidFill>
                      <a:srgbClr val="000000"/>
                    </a:solidFill>
                    <a:latin typeface="微软雅黑"/>
                  </a:rPr>
                  <a:t>hr</a:t>
                </a:r>
                <a:endParaRPr sz="1065" b="1" dirty="0">
                  <a:solidFill>
                    <a:srgbClr val="000000"/>
                  </a:solidFill>
                  <a:latin typeface="微软雅黑"/>
                </a:endParaRPr>
              </a:p>
            </p:txBody>
          </p:sp>
        </p:grpSp>
        <p:grpSp>
          <p:nvGrpSpPr>
            <p:cNvPr id="9" name="组合 199"/>
            <p:cNvGrpSpPr/>
            <p:nvPr/>
          </p:nvGrpSpPr>
          <p:grpSpPr>
            <a:xfrm>
              <a:off x="3364408" y="3741657"/>
              <a:ext cx="1083129" cy="418713"/>
              <a:chOff x="3059608" y="3741657"/>
              <a:chExt cx="1083129" cy="418713"/>
            </a:xfrm>
          </p:grpSpPr>
          <p:sp>
            <p:nvSpPr>
              <p:cNvPr id="60" name="任意多边形 59"/>
              <p:cNvSpPr/>
              <p:nvPr/>
            </p:nvSpPr>
            <p:spPr>
              <a:xfrm>
                <a:off x="3059608" y="3741657"/>
                <a:ext cx="1083129" cy="418713"/>
              </a:xfrm>
              <a:custGeom>
                <a:avLst/>
                <a:gdLst>
                  <a:gd name="rtl" fmla="*/ 30400 w 1083129"/>
                  <a:gd name="rtt" fmla="*/ 30400 h 418713"/>
                  <a:gd name="rtr" fmla="*/ 1052729 w 1083129"/>
                  <a:gd name="rtb" fmla="*/ 388313 h 418713"/>
                </a:gdLst>
                <a:ahLst/>
                <a:cxnLst/>
                <a:rect l="rtl" t="rtt" r="rtr" b="rtb"/>
                <a:pathLst>
                  <a:path w="1083129" h="418713">
                    <a:moveTo>
                      <a:pt x="75368" y="0"/>
                    </a:moveTo>
                    <a:lnTo>
                      <a:pt x="1007760" y="0"/>
                    </a:lnTo>
                    <a:cubicBezTo>
                      <a:pt x="1049393" y="0"/>
                      <a:pt x="1083129" y="33742"/>
                      <a:pt x="1083129" y="75368"/>
                    </a:cubicBezTo>
                    <a:lnTo>
                      <a:pt x="1083129" y="343344"/>
                    </a:lnTo>
                    <a:cubicBezTo>
                      <a:pt x="1083129" y="384970"/>
                      <a:pt x="1049393" y="418713"/>
                      <a:pt x="1007760" y="418713"/>
                    </a:cubicBezTo>
                    <a:lnTo>
                      <a:pt x="75368" y="418713"/>
                    </a:lnTo>
                    <a:cubicBezTo>
                      <a:pt x="33742" y="418713"/>
                      <a:pt x="0" y="384970"/>
                      <a:pt x="0" y="343344"/>
                    </a:cubicBezTo>
                    <a:lnTo>
                      <a:pt x="0" y="75368"/>
                    </a:lnTo>
                    <a:cubicBezTo>
                      <a:pt x="0" y="33742"/>
                      <a:pt x="33742" y="0"/>
                      <a:pt x="75368" y="0"/>
                    </a:cubicBezTo>
                    <a:close/>
                  </a:path>
                </a:pathLst>
              </a:custGeom>
              <a:solidFill>
                <a:srgbClr val="16A58A"/>
              </a:solidFill>
              <a:ln w="7600" cap="flat">
                <a:solidFill>
                  <a:srgbClr val="16A58A"/>
                </a:solidFill>
                <a:bevel/>
              </a:ln>
              <a:effectLst>
                <a:outerShdw dist="21496" dir="2700000" algn="tl">
                  <a:srgbClr val="000000">
                    <a:alpha val="40000"/>
                  </a:srgbClr>
                </a:outerShdw>
              </a:effectLst>
            </p:spPr>
            <p:txBody>
              <a:bodyPr wrap="square" lIns="28000" tIns="18000" rIns="28000" bIns="18000" rtlCol="0" anchor="ctr"/>
              <a:lstStyle/>
              <a:p>
                <a:pPr algn="ctr"/>
                <a:r>
                  <a:rPr sz="1065" b="1" dirty="0" smtClean="0">
                    <a:solidFill>
                      <a:srgbClr val="000000"/>
                    </a:solidFill>
                    <a:latin typeface="微软雅黑"/>
                  </a:rPr>
                  <a:t>2-12</a:t>
                </a:r>
                <a:r>
                  <a:rPr lang="en-US" sz="1065" b="1" dirty="0" smtClean="0">
                    <a:solidFill>
                      <a:srgbClr val="000000"/>
                    </a:solidFill>
                    <a:latin typeface="微软雅黑"/>
                  </a:rPr>
                  <a:t> hr</a:t>
                </a:r>
                <a:endParaRPr sz="1065" b="1" dirty="0">
                  <a:solidFill>
                    <a:srgbClr val="000000"/>
                  </a:solidFill>
                  <a:latin typeface="微软雅黑"/>
                </a:endParaRPr>
              </a:p>
            </p:txBody>
          </p:sp>
        </p:grpSp>
        <p:grpSp>
          <p:nvGrpSpPr>
            <p:cNvPr id="10" name="组合 201"/>
            <p:cNvGrpSpPr/>
            <p:nvPr/>
          </p:nvGrpSpPr>
          <p:grpSpPr>
            <a:xfrm>
              <a:off x="4561548" y="2826898"/>
              <a:ext cx="1368008" cy="790400"/>
              <a:chOff x="4256748" y="2826898"/>
              <a:chExt cx="1368008" cy="790400"/>
            </a:xfrm>
          </p:grpSpPr>
          <p:sp>
            <p:nvSpPr>
              <p:cNvPr id="59" name="任意多边形 58"/>
              <p:cNvSpPr/>
              <p:nvPr/>
            </p:nvSpPr>
            <p:spPr>
              <a:xfrm>
                <a:off x="4256748" y="2826898"/>
                <a:ext cx="1368008" cy="790400"/>
              </a:xfrm>
              <a:custGeom>
                <a:avLst/>
                <a:gdLst>
                  <a:gd name="rtl" fmla="*/ 30400 w 1368008"/>
                  <a:gd name="rtt" fmla="*/ 30400 h 790400"/>
                  <a:gd name="rtr" fmla="*/ 1337608 w 1368008"/>
                  <a:gd name="rtb" fmla="*/ 760001 h 790400"/>
                </a:gdLst>
                <a:ahLst/>
                <a:cxnLst/>
                <a:rect l="rtl" t="rtt" r="rtr" b="rtb"/>
                <a:pathLst>
                  <a:path w="1368008" h="790400">
                    <a:moveTo>
                      <a:pt x="91200" y="0"/>
                    </a:moveTo>
                    <a:lnTo>
                      <a:pt x="1276808" y="0"/>
                    </a:lnTo>
                    <a:cubicBezTo>
                      <a:pt x="1327173" y="0"/>
                      <a:pt x="1368008" y="40830"/>
                      <a:pt x="1368008" y="91200"/>
                    </a:cubicBezTo>
                    <a:lnTo>
                      <a:pt x="1368008" y="699201"/>
                    </a:lnTo>
                    <a:cubicBezTo>
                      <a:pt x="1368008" y="749571"/>
                      <a:pt x="1327173" y="790400"/>
                      <a:pt x="1276808" y="790400"/>
                    </a:cubicBezTo>
                    <a:lnTo>
                      <a:pt x="91200" y="790400"/>
                    </a:lnTo>
                    <a:cubicBezTo>
                      <a:pt x="40830" y="790400"/>
                      <a:pt x="0" y="749571"/>
                      <a:pt x="0" y="699201"/>
                    </a:cubicBezTo>
                    <a:lnTo>
                      <a:pt x="0" y="91200"/>
                    </a:lnTo>
                    <a:cubicBezTo>
                      <a:pt x="0" y="40830"/>
                      <a:pt x="40830" y="0"/>
                      <a:pt x="91200" y="0"/>
                    </a:cubicBezTo>
                    <a:close/>
                  </a:path>
                </a:pathLst>
              </a:custGeom>
              <a:solidFill>
                <a:srgbClr val="7ECCB6"/>
              </a:solidFill>
              <a:ln w="7600" cap="flat">
                <a:solidFill>
                  <a:srgbClr val="7ECCB6"/>
                </a:solidFill>
                <a:bevel/>
              </a:ln>
              <a:effectLst>
                <a:outerShdw dist="21496" dir="2700000" algn="tl">
                  <a:srgbClr val="000000">
                    <a:alpha val="40000"/>
                  </a:srgbClr>
                </a:outerShdw>
              </a:effectLst>
            </p:spPr>
            <p:txBody>
              <a:bodyPr wrap="square" lIns="28000" tIns="18000" rIns="28000" bIns="18000" rtlCol="0" anchor="ctr"/>
              <a:lstStyle/>
              <a:p>
                <a:pPr algn="ctr"/>
                <a:r>
                  <a:rPr sz="1065" b="1" dirty="0" smtClean="0">
                    <a:solidFill>
                      <a:srgbClr val="000000"/>
                    </a:solidFill>
                    <a:latin typeface="微软雅黑"/>
                  </a:rPr>
                  <a:t>12</a:t>
                </a:r>
                <a:r>
                  <a:rPr lang="en-US" sz="1065" b="1" dirty="0" smtClean="0">
                    <a:solidFill>
                      <a:srgbClr val="000000"/>
                    </a:solidFill>
                    <a:latin typeface="微软雅黑"/>
                  </a:rPr>
                  <a:t>hr</a:t>
                </a:r>
                <a:r>
                  <a:rPr sz="1065" b="1" dirty="0" smtClean="0">
                    <a:solidFill>
                      <a:srgbClr val="000000"/>
                    </a:solidFill>
                    <a:latin typeface="微软雅黑"/>
                  </a:rPr>
                  <a:t>-10</a:t>
                </a:r>
                <a:r>
                  <a:rPr lang="en-US" sz="1065" b="1" dirty="0" err="1" smtClean="0">
                    <a:solidFill>
                      <a:srgbClr val="000000"/>
                    </a:solidFill>
                    <a:latin typeface="微软雅黑"/>
                  </a:rPr>
                  <a:t>dy</a:t>
                </a:r>
                <a:endParaRPr sz="1065" b="1" dirty="0">
                  <a:solidFill>
                    <a:srgbClr val="000000"/>
                  </a:solidFill>
                  <a:latin typeface="微软雅黑"/>
                </a:endParaRPr>
              </a:p>
            </p:txBody>
          </p:sp>
        </p:grpSp>
        <p:grpSp>
          <p:nvGrpSpPr>
            <p:cNvPr id="11" name="组合 203"/>
            <p:cNvGrpSpPr/>
            <p:nvPr/>
          </p:nvGrpSpPr>
          <p:grpSpPr>
            <a:xfrm>
              <a:off x="6320808" y="2081361"/>
              <a:ext cx="1447937" cy="1254714"/>
              <a:chOff x="6016008" y="2081361"/>
              <a:chExt cx="1447937" cy="1254714"/>
            </a:xfrm>
          </p:grpSpPr>
          <p:sp>
            <p:nvSpPr>
              <p:cNvPr id="58" name="任意多边形 57"/>
              <p:cNvSpPr/>
              <p:nvPr/>
            </p:nvSpPr>
            <p:spPr>
              <a:xfrm>
                <a:off x="6016008" y="2081361"/>
                <a:ext cx="1447937" cy="1254714"/>
              </a:xfrm>
              <a:custGeom>
                <a:avLst/>
                <a:gdLst>
                  <a:gd name="rtl" fmla="*/ 30400 w 1447937"/>
                  <a:gd name="rtt" fmla="*/ 30400 h 1254714"/>
                  <a:gd name="rtr" fmla="*/ 1417537 w 1447937"/>
                  <a:gd name="rtb" fmla="*/ 1224314 h 1254714"/>
                </a:gdLst>
                <a:ahLst/>
                <a:cxnLst/>
                <a:rect l="rtl" t="rtt" r="rtr" b="rtb"/>
                <a:pathLst>
                  <a:path w="1447937" h="1254714">
                    <a:moveTo>
                      <a:pt x="91200" y="0"/>
                    </a:moveTo>
                    <a:lnTo>
                      <a:pt x="1356737" y="0"/>
                    </a:lnTo>
                    <a:cubicBezTo>
                      <a:pt x="1407102" y="0"/>
                      <a:pt x="1447937" y="40830"/>
                      <a:pt x="1447937" y="91200"/>
                    </a:cubicBezTo>
                    <a:lnTo>
                      <a:pt x="1447937" y="1163514"/>
                    </a:lnTo>
                    <a:cubicBezTo>
                      <a:pt x="1447937" y="1213880"/>
                      <a:pt x="1407102" y="1254714"/>
                      <a:pt x="1356737" y="1254714"/>
                    </a:cubicBezTo>
                    <a:lnTo>
                      <a:pt x="91200" y="1254714"/>
                    </a:lnTo>
                    <a:cubicBezTo>
                      <a:pt x="40830" y="1254714"/>
                      <a:pt x="0" y="1213880"/>
                      <a:pt x="0" y="1163514"/>
                    </a:cubicBezTo>
                    <a:lnTo>
                      <a:pt x="0" y="91200"/>
                    </a:lnTo>
                    <a:cubicBezTo>
                      <a:pt x="0" y="40830"/>
                      <a:pt x="40830" y="0"/>
                      <a:pt x="91200" y="0"/>
                    </a:cubicBezTo>
                    <a:close/>
                  </a:path>
                </a:pathLst>
              </a:custGeom>
              <a:solidFill>
                <a:srgbClr val="CCE7DF"/>
              </a:solidFill>
              <a:ln w="7600" cap="flat">
                <a:solidFill>
                  <a:srgbClr val="CCE7DF"/>
                </a:solidFill>
                <a:bevel/>
              </a:ln>
              <a:effectLst>
                <a:outerShdw dist="21496" dir="2700000" algn="tl">
                  <a:srgbClr val="000000">
                    <a:alpha val="40000"/>
                  </a:srgbClr>
                </a:outerShdw>
              </a:effectLst>
            </p:spPr>
            <p:txBody>
              <a:bodyPr wrap="square" lIns="28000" tIns="18000" rIns="28000" bIns="18000" rtlCol="0" anchor="ctr"/>
              <a:lstStyle/>
              <a:p>
                <a:pPr algn="ctr"/>
                <a:r>
                  <a:rPr sz="1065" b="1" dirty="0" smtClean="0">
                    <a:solidFill>
                      <a:srgbClr val="000000"/>
                    </a:solidFill>
                    <a:latin typeface="微软雅黑"/>
                  </a:rPr>
                  <a:t>11-30</a:t>
                </a:r>
                <a:r>
                  <a:rPr lang="en-US" sz="1065" b="1" dirty="0" err="1" smtClean="0">
                    <a:solidFill>
                      <a:srgbClr val="000000"/>
                    </a:solidFill>
                    <a:latin typeface="微软雅黑"/>
                  </a:rPr>
                  <a:t>dy</a:t>
                </a:r>
                <a:endParaRPr sz="1065" b="1" dirty="0">
                  <a:solidFill>
                    <a:srgbClr val="000000"/>
                  </a:solidFill>
                  <a:latin typeface="微软雅黑"/>
                </a:endParaRPr>
              </a:p>
            </p:txBody>
          </p:sp>
        </p:grpSp>
        <p:grpSp>
          <p:nvGrpSpPr>
            <p:cNvPr id="12" name="Flowchart Shapes"/>
            <p:cNvGrpSpPr/>
            <p:nvPr/>
          </p:nvGrpSpPr>
          <p:grpSpPr>
            <a:xfrm>
              <a:off x="91439" y="4487877"/>
              <a:ext cx="2131552" cy="489180"/>
              <a:chOff x="551328" y="4487877"/>
              <a:chExt cx="1400841" cy="489180"/>
            </a:xfrm>
          </p:grpSpPr>
          <p:sp>
            <p:nvSpPr>
              <p:cNvPr id="56" name="任意多边形 55"/>
              <p:cNvSpPr/>
              <p:nvPr/>
            </p:nvSpPr>
            <p:spPr>
              <a:xfrm>
                <a:off x="562255" y="4487877"/>
                <a:ext cx="1247295" cy="456000"/>
              </a:xfrm>
              <a:custGeom>
                <a:avLst/>
                <a:gdLst/>
                <a:ahLst/>
                <a:cxnLst/>
                <a:rect l="0" t="0" r="0" b="0"/>
                <a:pathLst>
                  <a:path w="1185600" h="456000">
                    <a:moveTo>
                      <a:pt x="1185600" y="456000"/>
                    </a:moveTo>
                    <a:lnTo>
                      <a:pt x="1185600" y="0"/>
                    </a:lnTo>
                    <a:lnTo>
                      <a:pt x="0" y="0"/>
                    </a:lnTo>
                    <a:lnTo>
                      <a:pt x="0" y="456000"/>
                    </a:lnTo>
                    <a:lnTo>
                      <a:pt x="1185600" y="456000"/>
                    </a:lnTo>
                    <a:close/>
                  </a:path>
                </a:pathLst>
              </a:custGeom>
              <a:solidFill>
                <a:srgbClr val="E9EBEF"/>
              </a:solidFill>
              <a:ln w="7600" cap="flat">
                <a:noFill/>
                <a:bevel/>
              </a:ln>
            </p:spPr>
          </p:sp>
          <p:sp>
            <p:nvSpPr>
              <p:cNvPr id="57" name="Text 381"/>
              <p:cNvSpPr txBox="1"/>
              <p:nvPr/>
            </p:nvSpPr>
            <p:spPr>
              <a:xfrm>
                <a:off x="551328" y="4521127"/>
                <a:ext cx="1400841" cy="455930"/>
              </a:xfrm>
              <a:prstGeom prst="rect">
                <a:avLst/>
              </a:prstGeom>
              <a:noFill/>
            </p:spPr>
            <p:txBody>
              <a:bodyPr wrap="square" lIns="28000" tIns="18000" rIns="28000" bIns="18000" rtlCol="0" anchor="ctr"/>
              <a:lstStyle/>
              <a:p>
                <a:r>
                  <a:rPr lang="en-US" sz="910" b="1" dirty="0" smtClean="0">
                    <a:solidFill>
                      <a:srgbClr val="000000"/>
                    </a:solidFill>
                    <a:latin typeface="微软雅黑"/>
                  </a:rPr>
                  <a:t>Near echo extrapolation forecast</a:t>
                </a:r>
              </a:p>
              <a:p>
                <a:r>
                  <a:rPr lang="fr-FR" sz="910" b="1" dirty="0" smtClean="0">
                    <a:solidFill>
                      <a:srgbClr val="000000"/>
                    </a:solidFill>
                    <a:latin typeface="微软雅黑"/>
                  </a:rPr>
                  <a:t>Multi source fusion grid point analysis</a:t>
                </a:r>
                <a:endParaRPr sz="910" b="1" dirty="0">
                  <a:solidFill>
                    <a:srgbClr val="000000"/>
                  </a:solidFill>
                  <a:latin typeface="微软雅黑"/>
                </a:endParaRPr>
              </a:p>
            </p:txBody>
          </p:sp>
        </p:grpSp>
        <p:sp>
          <p:nvSpPr>
            <p:cNvPr id="13" name="Arrow"/>
            <p:cNvSpPr/>
            <p:nvPr/>
          </p:nvSpPr>
          <p:spPr>
            <a:xfrm rot="16200000">
              <a:off x="8034416" y="2232725"/>
              <a:ext cx="1536636" cy="715777"/>
            </a:xfrm>
            <a:custGeom>
              <a:avLst/>
              <a:gdLst>
                <a:gd name="rtl" fmla="*/ 114000 w 1536636"/>
                <a:gd name="rtt" fmla="*/ 95002 h 380009"/>
                <a:gd name="rtr" fmla="*/ 1422629 w 1536636"/>
                <a:gd name="rtb" fmla="*/ 285007 h 380009"/>
              </a:gdLst>
              <a:ahLst/>
              <a:cxnLst/>
              <a:rect l="rtl" t="rtt" r="rtr" b="rtb"/>
              <a:pathLst>
                <a:path w="1536636" h="380009">
                  <a:moveTo>
                    <a:pt x="228005" y="95002"/>
                  </a:moveTo>
                  <a:lnTo>
                    <a:pt x="1308629" y="95002"/>
                  </a:lnTo>
                  <a:lnTo>
                    <a:pt x="1308629" y="0"/>
                  </a:lnTo>
                  <a:lnTo>
                    <a:pt x="1536636" y="190005"/>
                  </a:lnTo>
                  <a:lnTo>
                    <a:pt x="1308629" y="380009"/>
                  </a:lnTo>
                  <a:lnTo>
                    <a:pt x="1308629" y="285007"/>
                  </a:lnTo>
                  <a:lnTo>
                    <a:pt x="228005" y="285007"/>
                  </a:lnTo>
                  <a:lnTo>
                    <a:pt x="228005" y="380009"/>
                  </a:lnTo>
                  <a:lnTo>
                    <a:pt x="0" y="190005"/>
                  </a:lnTo>
                  <a:lnTo>
                    <a:pt x="228005" y="0"/>
                  </a:lnTo>
                  <a:lnTo>
                    <a:pt x="228005" y="95002"/>
                  </a:lnTo>
                  <a:close/>
                </a:path>
              </a:pathLst>
            </a:custGeom>
            <a:solidFill>
              <a:srgbClr val="E9EBEF"/>
            </a:solidFill>
            <a:ln w="7600" cap="flat">
              <a:solidFill>
                <a:srgbClr val="3498DB"/>
              </a:solidFill>
              <a:bevel/>
            </a:ln>
          </p:spPr>
          <p:txBody>
            <a:bodyPr wrap="square" lIns="28000" tIns="18000" rIns="28000" bIns="18000" rtlCol="0" anchor="ctr"/>
            <a:lstStyle/>
            <a:p>
              <a:pPr algn="ctr"/>
              <a:r>
                <a:rPr lang="en-US" sz="1200" b="1" dirty="0" smtClean="0">
                  <a:solidFill>
                    <a:srgbClr val="000000"/>
                  </a:solidFill>
                  <a:latin typeface="微软雅黑"/>
                </a:rPr>
                <a:t>Forecast uncertainty</a:t>
              </a:r>
              <a:endParaRPr sz="1200" b="1" dirty="0">
                <a:solidFill>
                  <a:srgbClr val="000000"/>
                </a:solidFill>
                <a:latin typeface="微软雅黑"/>
              </a:endParaRPr>
            </a:p>
          </p:txBody>
        </p:sp>
        <p:sp>
          <p:nvSpPr>
            <p:cNvPr id="14" name="ConnectLine"/>
            <p:cNvSpPr/>
            <p:nvPr/>
          </p:nvSpPr>
          <p:spPr>
            <a:xfrm>
              <a:off x="1413482" y="4487877"/>
              <a:ext cx="0" cy="308864"/>
            </a:xfrm>
            <a:custGeom>
              <a:avLst/>
              <a:gdLst/>
              <a:ahLst/>
              <a:cxnLst/>
              <a:rect l="0" t="0" r="0" b="0"/>
              <a:pathLst>
                <a:path h="308864" fill="none">
                  <a:moveTo>
                    <a:pt x="0" y="0"/>
                  </a:moveTo>
                  <a:lnTo>
                    <a:pt x="0" y="-308864"/>
                  </a:lnTo>
                </a:path>
              </a:pathLst>
            </a:custGeom>
            <a:solidFill>
              <a:srgbClr val="FFFFFF"/>
            </a:solidFill>
            <a:ln w="15200" cap="flat">
              <a:solidFill>
                <a:srgbClr val="3A526B"/>
              </a:solidFill>
              <a:bevel/>
              <a:tailEnd type="stealth" w="med" len="med"/>
            </a:ln>
          </p:spPr>
        </p:sp>
        <p:grpSp>
          <p:nvGrpSpPr>
            <p:cNvPr id="15" name="Flowchart Shapes"/>
            <p:cNvGrpSpPr/>
            <p:nvPr/>
          </p:nvGrpSpPr>
          <p:grpSpPr>
            <a:xfrm>
              <a:off x="99753" y="3723005"/>
              <a:ext cx="1906728" cy="455930"/>
              <a:chOff x="623950" y="3723014"/>
              <a:chExt cx="1185600" cy="456000"/>
            </a:xfrm>
          </p:grpSpPr>
          <p:sp>
            <p:nvSpPr>
              <p:cNvPr id="54" name="任意多边形 53"/>
              <p:cNvSpPr/>
              <p:nvPr/>
            </p:nvSpPr>
            <p:spPr>
              <a:xfrm>
                <a:off x="623950" y="3723014"/>
                <a:ext cx="1185600" cy="456000"/>
              </a:xfrm>
              <a:custGeom>
                <a:avLst/>
                <a:gdLst/>
                <a:ahLst/>
                <a:cxnLst/>
                <a:rect l="0" t="0" r="0" b="0"/>
                <a:pathLst>
                  <a:path w="1185600" h="456000">
                    <a:moveTo>
                      <a:pt x="1185600" y="456000"/>
                    </a:moveTo>
                    <a:lnTo>
                      <a:pt x="1185600" y="0"/>
                    </a:lnTo>
                    <a:lnTo>
                      <a:pt x="0" y="0"/>
                    </a:lnTo>
                    <a:lnTo>
                      <a:pt x="0" y="456000"/>
                    </a:lnTo>
                    <a:lnTo>
                      <a:pt x="1185600" y="456000"/>
                    </a:lnTo>
                    <a:close/>
                  </a:path>
                </a:pathLst>
              </a:custGeom>
              <a:solidFill>
                <a:srgbClr val="E9EBEF"/>
              </a:solidFill>
              <a:ln w="7600" cap="flat">
                <a:noFill/>
                <a:bevel/>
              </a:ln>
            </p:spPr>
          </p:sp>
          <p:sp>
            <p:nvSpPr>
              <p:cNvPr id="55" name="Text 382"/>
              <p:cNvSpPr txBox="1"/>
              <p:nvPr/>
            </p:nvSpPr>
            <p:spPr>
              <a:xfrm>
                <a:off x="623950" y="3723014"/>
                <a:ext cx="1185600" cy="456000"/>
              </a:xfrm>
              <a:prstGeom prst="rect">
                <a:avLst/>
              </a:prstGeom>
              <a:noFill/>
            </p:spPr>
            <p:txBody>
              <a:bodyPr wrap="square" lIns="28000" tIns="18000" rIns="28000" bIns="18000" rtlCol="0" anchor="ctr"/>
              <a:lstStyle/>
              <a:p>
                <a:r>
                  <a:rPr lang="en-US" sz="910" b="1" dirty="0" smtClean="0">
                    <a:solidFill>
                      <a:srgbClr val="000000"/>
                    </a:solidFill>
                    <a:latin typeface="微软雅黑"/>
                  </a:rPr>
                  <a:t>Short term convective weather forecast and early warning &amp; refined grid forecast</a:t>
                </a:r>
                <a:endParaRPr lang="zh-CN" sz="910" b="1" dirty="0">
                  <a:solidFill>
                    <a:srgbClr val="000000"/>
                  </a:solidFill>
                  <a:latin typeface="微软雅黑"/>
                </a:endParaRPr>
              </a:p>
            </p:txBody>
          </p:sp>
        </p:grpSp>
        <p:sp>
          <p:nvSpPr>
            <p:cNvPr id="16" name="ConnectLine"/>
            <p:cNvSpPr/>
            <p:nvPr/>
          </p:nvSpPr>
          <p:spPr>
            <a:xfrm>
              <a:off x="1413482" y="3723013"/>
              <a:ext cx="0" cy="272916"/>
            </a:xfrm>
            <a:custGeom>
              <a:avLst/>
              <a:gdLst/>
              <a:ahLst/>
              <a:cxnLst/>
              <a:rect l="0" t="0" r="0" b="0"/>
              <a:pathLst>
                <a:path h="272916" fill="none">
                  <a:moveTo>
                    <a:pt x="0" y="0"/>
                  </a:moveTo>
                  <a:lnTo>
                    <a:pt x="0" y="-272916"/>
                  </a:lnTo>
                </a:path>
              </a:pathLst>
            </a:custGeom>
            <a:solidFill>
              <a:srgbClr val="FFFFFF"/>
            </a:solidFill>
            <a:ln w="15200" cap="flat">
              <a:solidFill>
                <a:srgbClr val="3A526B"/>
              </a:solidFill>
              <a:bevel/>
              <a:tailEnd type="stealth" w="med" len="med"/>
            </a:ln>
          </p:spPr>
        </p:sp>
        <p:grpSp>
          <p:nvGrpSpPr>
            <p:cNvPr id="17" name="Flowchart Shapes"/>
            <p:cNvGrpSpPr/>
            <p:nvPr/>
          </p:nvGrpSpPr>
          <p:grpSpPr>
            <a:xfrm>
              <a:off x="99753" y="2994098"/>
              <a:ext cx="1906528" cy="456000"/>
              <a:chOff x="623950" y="2994098"/>
              <a:chExt cx="1185600" cy="456000"/>
            </a:xfrm>
          </p:grpSpPr>
          <p:sp>
            <p:nvSpPr>
              <p:cNvPr id="52" name="任意多边形 51"/>
              <p:cNvSpPr/>
              <p:nvPr/>
            </p:nvSpPr>
            <p:spPr>
              <a:xfrm>
                <a:off x="623950" y="2994098"/>
                <a:ext cx="1185600" cy="456000"/>
              </a:xfrm>
              <a:custGeom>
                <a:avLst/>
                <a:gdLst/>
                <a:ahLst/>
                <a:cxnLst/>
                <a:rect l="0" t="0" r="0" b="0"/>
                <a:pathLst>
                  <a:path w="1185600" h="456000">
                    <a:moveTo>
                      <a:pt x="1185600" y="456000"/>
                    </a:moveTo>
                    <a:lnTo>
                      <a:pt x="1185600" y="0"/>
                    </a:lnTo>
                    <a:lnTo>
                      <a:pt x="0" y="0"/>
                    </a:lnTo>
                    <a:lnTo>
                      <a:pt x="0" y="456000"/>
                    </a:lnTo>
                    <a:lnTo>
                      <a:pt x="1185600" y="456000"/>
                    </a:lnTo>
                    <a:close/>
                  </a:path>
                </a:pathLst>
              </a:custGeom>
              <a:solidFill>
                <a:srgbClr val="E9EBEF"/>
              </a:solidFill>
              <a:ln w="7600" cap="flat">
                <a:noFill/>
                <a:bevel/>
              </a:ln>
            </p:spPr>
          </p:sp>
          <p:sp>
            <p:nvSpPr>
              <p:cNvPr id="53" name="Text 383"/>
              <p:cNvSpPr txBox="1"/>
              <p:nvPr/>
            </p:nvSpPr>
            <p:spPr>
              <a:xfrm>
                <a:off x="623950" y="2994098"/>
                <a:ext cx="1185600" cy="456000"/>
              </a:xfrm>
              <a:prstGeom prst="rect">
                <a:avLst/>
              </a:prstGeom>
              <a:noFill/>
            </p:spPr>
            <p:txBody>
              <a:bodyPr wrap="square" lIns="28000" tIns="18000" rIns="28000" bIns="18000" rtlCol="0" anchor="ctr"/>
              <a:lstStyle/>
              <a:p>
                <a:r>
                  <a:rPr lang="en-US" sz="910" b="1" dirty="0" smtClean="0">
                    <a:solidFill>
                      <a:srgbClr val="000000"/>
                    </a:solidFill>
                    <a:latin typeface="微软雅黑"/>
                  </a:rPr>
                  <a:t>Short or medium term disaster or extreme weather forecast</a:t>
                </a:r>
                <a:endParaRPr sz="910" b="1" dirty="0">
                  <a:solidFill>
                    <a:srgbClr val="000000"/>
                  </a:solidFill>
                  <a:latin typeface="微软雅黑"/>
                </a:endParaRPr>
              </a:p>
            </p:txBody>
          </p:sp>
        </p:grpSp>
        <p:sp>
          <p:nvSpPr>
            <p:cNvPr id="18" name="ConnectLine"/>
            <p:cNvSpPr/>
            <p:nvPr/>
          </p:nvSpPr>
          <p:spPr>
            <a:xfrm>
              <a:off x="1413482" y="2994098"/>
              <a:ext cx="0" cy="285380"/>
            </a:xfrm>
            <a:custGeom>
              <a:avLst/>
              <a:gdLst/>
              <a:ahLst/>
              <a:cxnLst/>
              <a:rect l="0" t="0" r="0" b="0"/>
              <a:pathLst>
                <a:path h="285380" fill="none">
                  <a:moveTo>
                    <a:pt x="0" y="0"/>
                  </a:moveTo>
                  <a:lnTo>
                    <a:pt x="0" y="-285380"/>
                  </a:lnTo>
                </a:path>
              </a:pathLst>
            </a:custGeom>
            <a:solidFill>
              <a:srgbClr val="FFFFFF"/>
            </a:solidFill>
            <a:ln w="15200" cap="flat">
              <a:solidFill>
                <a:srgbClr val="3A526B"/>
              </a:solidFill>
              <a:bevel/>
              <a:tailEnd type="stealth" w="med" len="med"/>
            </a:ln>
          </p:spPr>
        </p:sp>
        <p:grpSp>
          <p:nvGrpSpPr>
            <p:cNvPr id="19" name="Flowchart Shapes"/>
            <p:cNvGrpSpPr/>
            <p:nvPr/>
          </p:nvGrpSpPr>
          <p:grpSpPr>
            <a:xfrm>
              <a:off x="16626" y="2252718"/>
              <a:ext cx="2006281" cy="456000"/>
              <a:chOff x="623950" y="2252718"/>
              <a:chExt cx="1185600" cy="456000"/>
            </a:xfrm>
          </p:grpSpPr>
          <p:sp>
            <p:nvSpPr>
              <p:cNvPr id="50" name="任意多边形 49"/>
              <p:cNvSpPr/>
              <p:nvPr/>
            </p:nvSpPr>
            <p:spPr>
              <a:xfrm>
                <a:off x="623950" y="2252718"/>
                <a:ext cx="1185600" cy="456000"/>
              </a:xfrm>
              <a:custGeom>
                <a:avLst/>
                <a:gdLst/>
                <a:ahLst/>
                <a:cxnLst/>
                <a:rect l="0" t="0" r="0" b="0"/>
                <a:pathLst>
                  <a:path w="1185600" h="456000">
                    <a:moveTo>
                      <a:pt x="1185600" y="456000"/>
                    </a:moveTo>
                    <a:lnTo>
                      <a:pt x="1185600" y="0"/>
                    </a:lnTo>
                    <a:lnTo>
                      <a:pt x="0" y="0"/>
                    </a:lnTo>
                    <a:lnTo>
                      <a:pt x="0" y="456000"/>
                    </a:lnTo>
                    <a:lnTo>
                      <a:pt x="1185600" y="456000"/>
                    </a:lnTo>
                    <a:close/>
                  </a:path>
                </a:pathLst>
              </a:custGeom>
              <a:solidFill>
                <a:srgbClr val="E9EBEF"/>
              </a:solidFill>
              <a:ln w="7600" cap="flat">
                <a:noFill/>
                <a:bevel/>
              </a:ln>
            </p:spPr>
          </p:sp>
          <p:sp>
            <p:nvSpPr>
              <p:cNvPr id="51" name="Text 384"/>
              <p:cNvSpPr txBox="1"/>
              <p:nvPr/>
            </p:nvSpPr>
            <p:spPr>
              <a:xfrm>
                <a:off x="647767" y="2252718"/>
                <a:ext cx="1161783" cy="456000"/>
              </a:xfrm>
              <a:prstGeom prst="rect">
                <a:avLst/>
              </a:prstGeom>
              <a:noFill/>
            </p:spPr>
            <p:txBody>
              <a:bodyPr wrap="square" lIns="28000" tIns="18000" rIns="28000" bIns="18000" rtlCol="0" anchor="ctr"/>
              <a:lstStyle/>
              <a:p>
                <a:r>
                  <a:rPr lang="en-US" altLang="zh-CN" sz="910" b="1" dirty="0" smtClean="0">
                    <a:solidFill>
                      <a:srgbClr val="000000"/>
                    </a:solidFill>
                    <a:latin typeface="微软雅黑"/>
                  </a:rPr>
                  <a:t>10-15dy daily elements forecast</a:t>
                </a:r>
              </a:p>
              <a:p>
                <a:r>
                  <a:rPr lang="en-US" altLang="zh-CN" sz="910" b="1" dirty="0" smtClean="0">
                    <a:solidFill>
                      <a:srgbClr val="000000"/>
                    </a:solidFill>
                    <a:latin typeface="微软雅黑"/>
                  </a:rPr>
                  <a:t>15-30dy high impact events forecast</a:t>
                </a:r>
                <a:endParaRPr sz="910" b="1" dirty="0">
                  <a:solidFill>
                    <a:srgbClr val="000000"/>
                  </a:solidFill>
                  <a:latin typeface="微软雅黑"/>
                </a:endParaRPr>
              </a:p>
            </p:txBody>
          </p:sp>
        </p:grpSp>
        <p:grpSp>
          <p:nvGrpSpPr>
            <p:cNvPr id="20" name="组合 237"/>
            <p:cNvGrpSpPr/>
            <p:nvPr/>
          </p:nvGrpSpPr>
          <p:grpSpPr>
            <a:xfrm>
              <a:off x="4599390" y="6072086"/>
              <a:ext cx="1755595" cy="273626"/>
              <a:chOff x="4294590" y="6072086"/>
              <a:chExt cx="1755595" cy="273626"/>
            </a:xfrm>
          </p:grpSpPr>
          <p:sp>
            <p:nvSpPr>
              <p:cNvPr id="47" name="任意多边形 46"/>
              <p:cNvSpPr/>
              <p:nvPr/>
            </p:nvSpPr>
            <p:spPr>
              <a:xfrm>
                <a:off x="4560570" y="6072086"/>
                <a:ext cx="1489615" cy="273602"/>
              </a:xfrm>
              <a:custGeom>
                <a:avLst/>
                <a:gdLst/>
                <a:ahLst/>
                <a:cxnLst/>
                <a:rect l="0" t="0" r="0" b="0"/>
                <a:pathLst>
                  <a:path w="1489615" h="273602">
                    <a:moveTo>
                      <a:pt x="1370440" y="0"/>
                    </a:moveTo>
                    <a:lnTo>
                      <a:pt x="1489615" y="136801"/>
                    </a:lnTo>
                    <a:lnTo>
                      <a:pt x="1370440" y="273602"/>
                    </a:lnTo>
                    <a:lnTo>
                      <a:pt x="119169" y="273602"/>
                    </a:lnTo>
                    <a:lnTo>
                      <a:pt x="0" y="136801"/>
                    </a:lnTo>
                    <a:lnTo>
                      <a:pt x="119169" y="0"/>
                    </a:lnTo>
                    <a:lnTo>
                      <a:pt x="1370440" y="0"/>
                    </a:lnTo>
                    <a:close/>
                  </a:path>
                </a:pathLst>
              </a:custGeom>
              <a:solidFill>
                <a:srgbClr val="476482"/>
              </a:solidFill>
              <a:ln w="7600" cap="flat">
                <a:solidFill>
                  <a:srgbClr val="3498DB"/>
                </a:solidFill>
                <a:bevel/>
              </a:ln>
            </p:spPr>
          </p:sp>
          <p:grpSp>
            <p:nvGrpSpPr>
              <p:cNvPr id="48" name="Title Bar 16"/>
              <p:cNvGrpSpPr/>
              <p:nvPr/>
            </p:nvGrpSpPr>
            <p:grpSpPr>
              <a:xfrm>
                <a:off x="4294590" y="6072110"/>
                <a:ext cx="1489615" cy="273602"/>
                <a:chOff x="4294590" y="6072110"/>
                <a:chExt cx="1489615" cy="273602"/>
              </a:xfrm>
            </p:grpSpPr>
            <p:sp>
              <p:nvSpPr>
                <p:cNvPr id="49" name="任意多边形 48"/>
                <p:cNvSpPr/>
                <p:nvPr/>
              </p:nvSpPr>
              <p:spPr>
                <a:xfrm>
                  <a:off x="4294590" y="6072110"/>
                  <a:ext cx="1489615" cy="27360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89615" h="273602">
                      <a:moveTo>
                        <a:pt x="1370440" y="0"/>
                      </a:moveTo>
                      <a:lnTo>
                        <a:pt x="1489615" y="136801"/>
                      </a:lnTo>
                      <a:lnTo>
                        <a:pt x="1370440" y="273602"/>
                      </a:lnTo>
                      <a:lnTo>
                        <a:pt x="119169" y="273602"/>
                      </a:lnTo>
                      <a:lnTo>
                        <a:pt x="0" y="136801"/>
                      </a:lnTo>
                      <a:lnTo>
                        <a:pt x="119169" y="0"/>
                      </a:lnTo>
                      <a:lnTo>
                        <a:pt x="1370440" y="0"/>
                      </a:lnTo>
                      <a:close/>
                    </a:path>
                  </a:pathLst>
                </a:custGeom>
                <a:solidFill>
                  <a:srgbClr val="E8EFF8"/>
                </a:solidFill>
                <a:ln w="7600" cap="flat">
                  <a:solidFill>
                    <a:srgbClr val="83B3E3"/>
                  </a:solidFill>
                  <a:bevel/>
                </a:ln>
              </p:spPr>
              <p:txBody>
                <a:bodyPr wrap="square" lIns="28000" tIns="18000" rIns="28000" bIns="18000" rtlCol="0" anchor="ctr"/>
                <a:lstStyle/>
                <a:p>
                  <a:pPr algn="ctr"/>
                  <a:r>
                    <a:rPr lang="en-US" sz="1200" b="1" dirty="0" smtClean="0">
                      <a:solidFill>
                        <a:srgbClr val="000000"/>
                      </a:solidFill>
                      <a:latin typeface="微软雅黑"/>
                    </a:rPr>
                    <a:t>Forecast lead time</a:t>
                  </a:r>
                  <a:endParaRPr sz="1200" b="1" dirty="0">
                    <a:solidFill>
                      <a:srgbClr val="000000"/>
                    </a:solidFill>
                    <a:latin typeface="微软雅黑"/>
                  </a:endParaRPr>
                </a:p>
              </p:txBody>
            </p:sp>
          </p:grpSp>
        </p:grpSp>
        <p:grpSp>
          <p:nvGrpSpPr>
            <p:cNvPr id="21" name="组合 241"/>
            <p:cNvGrpSpPr/>
            <p:nvPr/>
          </p:nvGrpSpPr>
          <p:grpSpPr>
            <a:xfrm rot="16200000">
              <a:off x="764346" y="3379087"/>
              <a:ext cx="3093169" cy="415663"/>
              <a:chOff x="696143" y="3222085"/>
              <a:chExt cx="3093169" cy="274438"/>
            </a:xfrm>
          </p:grpSpPr>
          <p:sp>
            <p:nvSpPr>
              <p:cNvPr id="44" name="任意多边形 43"/>
              <p:cNvSpPr/>
              <p:nvPr/>
            </p:nvSpPr>
            <p:spPr>
              <a:xfrm>
                <a:off x="1164766" y="3222085"/>
                <a:ext cx="2624546" cy="273602"/>
              </a:xfrm>
              <a:custGeom>
                <a:avLst/>
                <a:gdLst/>
                <a:ahLst/>
                <a:cxnLst/>
                <a:rect l="0" t="0" r="0" b="0"/>
                <a:pathLst>
                  <a:path w="2624546" h="273602">
                    <a:moveTo>
                      <a:pt x="2414581" y="0"/>
                    </a:moveTo>
                    <a:lnTo>
                      <a:pt x="2624546" y="136801"/>
                    </a:lnTo>
                    <a:lnTo>
                      <a:pt x="2414581" y="273602"/>
                    </a:lnTo>
                    <a:lnTo>
                      <a:pt x="209964" y="273602"/>
                    </a:lnTo>
                    <a:lnTo>
                      <a:pt x="0" y="136801"/>
                    </a:lnTo>
                    <a:lnTo>
                      <a:pt x="209964" y="0"/>
                    </a:lnTo>
                    <a:lnTo>
                      <a:pt x="2414581" y="0"/>
                    </a:lnTo>
                    <a:close/>
                  </a:path>
                </a:pathLst>
              </a:custGeom>
              <a:solidFill>
                <a:srgbClr val="476482"/>
              </a:solidFill>
              <a:ln w="7600" cap="flat">
                <a:solidFill>
                  <a:srgbClr val="3498DB"/>
                </a:solidFill>
                <a:bevel/>
              </a:ln>
            </p:spPr>
          </p:sp>
          <p:grpSp>
            <p:nvGrpSpPr>
              <p:cNvPr id="45" name="Title Bar 16"/>
              <p:cNvGrpSpPr/>
              <p:nvPr/>
            </p:nvGrpSpPr>
            <p:grpSpPr>
              <a:xfrm>
                <a:off x="696143" y="3222111"/>
                <a:ext cx="2624546" cy="274412"/>
                <a:chOff x="696143" y="3222111"/>
                <a:chExt cx="2624546" cy="274412"/>
              </a:xfrm>
            </p:grpSpPr>
            <p:sp>
              <p:nvSpPr>
                <p:cNvPr id="46" name="任意多边形 45"/>
                <p:cNvSpPr/>
                <p:nvPr/>
              </p:nvSpPr>
              <p:spPr>
                <a:xfrm>
                  <a:off x="696143" y="3222111"/>
                  <a:ext cx="2624546" cy="27441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24546" h="273602">
                      <a:moveTo>
                        <a:pt x="2414581" y="0"/>
                      </a:moveTo>
                      <a:lnTo>
                        <a:pt x="2624546" y="136801"/>
                      </a:lnTo>
                      <a:lnTo>
                        <a:pt x="2414581" y="273602"/>
                      </a:lnTo>
                      <a:lnTo>
                        <a:pt x="209964" y="273602"/>
                      </a:lnTo>
                      <a:lnTo>
                        <a:pt x="0" y="136801"/>
                      </a:lnTo>
                      <a:lnTo>
                        <a:pt x="209964" y="0"/>
                      </a:lnTo>
                      <a:lnTo>
                        <a:pt x="2414581" y="0"/>
                      </a:lnTo>
                      <a:close/>
                    </a:path>
                  </a:pathLst>
                </a:custGeom>
                <a:solidFill>
                  <a:srgbClr val="E8EFF8"/>
                </a:solidFill>
                <a:ln w="7600" cap="flat">
                  <a:solidFill>
                    <a:srgbClr val="83B3E3"/>
                  </a:solidFill>
                  <a:bevel/>
                </a:ln>
              </p:spPr>
              <p:txBody>
                <a:bodyPr wrap="square" lIns="28000" tIns="18000" rIns="28000" bIns="18000" rtlCol="0" anchor="ctr"/>
                <a:lstStyle/>
                <a:p>
                  <a:pPr algn="ctr"/>
                  <a:r>
                    <a:rPr lang="en-US" sz="1520" b="1" dirty="0" smtClean="0">
                      <a:solidFill>
                        <a:srgbClr val="000000"/>
                      </a:solidFill>
                      <a:latin typeface="微软雅黑"/>
                    </a:rPr>
                    <a:t>Seamless and refined forecast products</a:t>
                  </a:r>
                  <a:endParaRPr sz="1520" b="1" dirty="0">
                    <a:solidFill>
                      <a:srgbClr val="000000"/>
                    </a:solidFill>
                    <a:latin typeface="微软雅黑"/>
                  </a:endParaRPr>
                </a:p>
              </p:txBody>
            </p:sp>
          </p:grpSp>
        </p:grpSp>
        <p:grpSp>
          <p:nvGrpSpPr>
            <p:cNvPr id="22" name="组合 245"/>
            <p:cNvGrpSpPr/>
            <p:nvPr/>
          </p:nvGrpSpPr>
          <p:grpSpPr>
            <a:xfrm>
              <a:off x="3087376" y="5022728"/>
              <a:ext cx="1991914" cy="1003201"/>
              <a:chOff x="2950478" y="4989476"/>
              <a:chExt cx="1598720" cy="1003201"/>
            </a:xfrm>
          </p:grpSpPr>
          <p:sp>
            <p:nvSpPr>
              <p:cNvPr id="42" name="任意多边形 41"/>
              <p:cNvSpPr/>
              <p:nvPr/>
            </p:nvSpPr>
            <p:spPr>
              <a:xfrm>
                <a:off x="2957150" y="5232677"/>
                <a:ext cx="1592048" cy="760000"/>
              </a:xfrm>
              <a:custGeom>
                <a:avLst/>
                <a:gdLst>
                  <a:gd name="rtl" fmla="*/ 22800 w 1592048"/>
                  <a:gd name="rtt" fmla="*/ 22800 h 760000"/>
                  <a:gd name="rtr" fmla="*/ 1569248 w 1592048"/>
                  <a:gd name="rtb" fmla="*/ 737200 h 760000"/>
                </a:gdLst>
                <a:ahLst/>
                <a:cxnLst/>
                <a:rect l="rtl" t="rtt" r="rtr" b="rtb"/>
                <a:pathLst>
                  <a:path w="1592048" h="760000">
                    <a:moveTo>
                      <a:pt x="0" y="0"/>
                    </a:moveTo>
                    <a:lnTo>
                      <a:pt x="1592048" y="0"/>
                    </a:lnTo>
                    <a:lnTo>
                      <a:pt x="1592048" y="760000"/>
                    </a:lnTo>
                    <a:lnTo>
                      <a:pt x="0" y="760000"/>
                    </a:lnTo>
                    <a:lnTo>
                      <a:pt x="0" y="0"/>
                    </a:lnTo>
                    <a:close/>
                  </a:path>
                </a:pathLst>
              </a:custGeom>
              <a:gradFill>
                <a:gsLst>
                  <a:gs pos="100000">
                    <a:srgbClr val="D8D8D8"/>
                  </a:gs>
                  <a:gs pos="92000">
                    <a:srgbClr val="F1F1F1"/>
                  </a:gs>
                  <a:gs pos="0">
                    <a:srgbClr val="F3F3F3"/>
                  </a:gs>
                </a:gsLst>
                <a:path path="rect">
                  <a:fillToRect l="50000" t="50000" r="50000" b="50000"/>
                </a:path>
              </a:gradFill>
              <a:ln w="7600" cap="flat">
                <a:solidFill>
                  <a:srgbClr val="F29240"/>
                </a:solidFill>
                <a:bevel/>
              </a:ln>
            </p:spPr>
            <p:txBody>
              <a:bodyPr wrap="square" lIns="28000" tIns="18000" rIns="28000" bIns="18000" rtlCol="0" anchor="ctr"/>
              <a:lstStyle/>
              <a:p>
                <a:pPr marL="149860" indent="-149860">
                  <a:buFont typeface="Wingdings" pitchFamily="2" charset="2"/>
                  <a:buChar char="l"/>
                </a:pPr>
                <a:r>
                  <a:rPr sz="1100" b="1" dirty="0" err="1">
                    <a:solidFill>
                      <a:srgbClr val="000000"/>
                    </a:solidFill>
                    <a:latin typeface="微软雅黑" pitchFamily="34" charset="-122"/>
                    <a:ea typeface="微软雅黑" pitchFamily="34" charset="-122"/>
                  </a:rPr>
                  <a:t>多源资料监测、分析及应用</a:t>
                </a:r>
                <a:endParaRPr sz="1100" b="1" dirty="0">
                  <a:solidFill>
                    <a:srgbClr val="000000"/>
                  </a:solidFill>
                  <a:latin typeface="微软雅黑" pitchFamily="34" charset="-122"/>
                  <a:ea typeface="微软雅黑" pitchFamily="34" charset="-122"/>
                </a:endParaRPr>
              </a:p>
              <a:p>
                <a:pPr marL="149860" indent="-149860">
                  <a:buFont typeface="Wingdings" pitchFamily="2" charset="2"/>
                  <a:buChar char="l"/>
                </a:pPr>
                <a:r>
                  <a:rPr sz="1100" b="1" dirty="0" err="1">
                    <a:solidFill>
                      <a:srgbClr val="000000"/>
                    </a:solidFill>
                    <a:latin typeface="微软雅黑" pitchFamily="34" charset="-122"/>
                    <a:ea typeface="微软雅黑" pitchFamily="34" charset="-122"/>
                  </a:rPr>
                  <a:t>快速同化数值模式分析系统</a:t>
                </a:r>
                <a:endParaRPr sz="1100" b="1" dirty="0">
                  <a:solidFill>
                    <a:srgbClr val="000000"/>
                  </a:solidFill>
                  <a:latin typeface="微软雅黑" pitchFamily="34" charset="-122"/>
                  <a:ea typeface="微软雅黑" pitchFamily="34" charset="-122"/>
                </a:endParaRPr>
              </a:p>
              <a:p>
                <a:pPr marL="149860" indent="-149860">
                  <a:buFont typeface="Wingdings" pitchFamily="2" charset="2"/>
                  <a:buChar char="l"/>
                </a:pPr>
                <a:r>
                  <a:rPr sz="1100" b="1" dirty="0" err="1">
                    <a:solidFill>
                      <a:srgbClr val="000000"/>
                    </a:solidFill>
                    <a:latin typeface="微软雅黑" pitchFamily="34" charset="-122"/>
                    <a:ea typeface="微软雅黑" pitchFamily="34" charset="-122"/>
                  </a:rPr>
                  <a:t>综合临近外推预报技术</a:t>
                </a:r>
                <a:endParaRPr sz="1100" b="1" dirty="0">
                  <a:solidFill>
                    <a:srgbClr val="000000"/>
                  </a:solidFill>
                  <a:latin typeface="微软雅黑" pitchFamily="34" charset="-122"/>
                  <a:ea typeface="微软雅黑" pitchFamily="34" charset="-122"/>
                </a:endParaRPr>
              </a:p>
            </p:txBody>
          </p:sp>
          <p:sp>
            <p:nvSpPr>
              <p:cNvPr id="43" name="任意多边形 42"/>
              <p:cNvSpPr/>
              <p:nvPr/>
            </p:nvSpPr>
            <p:spPr>
              <a:xfrm>
                <a:off x="2950478" y="4989476"/>
                <a:ext cx="1592048" cy="314043"/>
              </a:xfrm>
              <a:custGeom>
                <a:avLst/>
                <a:gdLst/>
                <a:ahLst/>
                <a:cxnLst/>
                <a:rect l="l" t="t" r="r" b="b"/>
                <a:pathLst>
                  <a:path w="1592048" h="243200">
                    <a:moveTo>
                      <a:pt x="0" y="0"/>
                    </a:moveTo>
                    <a:lnTo>
                      <a:pt x="1592048" y="0"/>
                    </a:lnTo>
                    <a:lnTo>
                      <a:pt x="1592048" y="243200"/>
                    </a:lnTo>
                    <a:lnTo>
                      <a:pt x="0" y="243200"/>
                    </a:lnTo>
                    <a:lnTo>
                      <a:pt x="0" y="0"/>
                    </a:lnTo>
                    <a:close/>
                  </a:path>
                </a:pathLst>
              </a:custGeom>
              <a:gradFill>
                <a:gsLst>
                  <a:gs pos="100000">
                    <a:srgbClr val="F29240"/>
                  </a:gs>
                  <a:gs pos="90000">
                    <a:srgbClr val="F5AD70"/>
                  </a:gs>
                  <a:gs pos="0">
                    <a:srgbClr val="F6B680"/>
                  </a:gs>
                </a:gsLst>
                <a:path path="rect">
                  <a:fillToRect l="50000" t="50000" r="50000" b="50000"/>
                </a:path>
              </a:gradFill>
              <a:ln w="7600" cap="flat">
                <a:solidFill>
                  <a:srgbClr val="F29240"/>
                </a:solidFill>
                <a:bevel/>
              </a:ln>
            </p:spPr>
            <p:txBody>
              <a:bodyPr wrap="square" lIns="28000" tIns="18000" rIns="28000" bIns="18000" rtlCol="0" anchor="ctr"/>
              <a:lstStyle/>
              <a:p>
                <a:pPr algn="ctr"/>
                <a:r>
                  <a:rPr lang="en-US" sz="1200" b="1" dirty="0" smtClean="0">
                    <a:solidFill>
                      <a:srgbClr val="000000"/>
                    </a:solidFill>
                    <a:latin typeface="微软雅黑"/>
                  </a:rPr>
                  <a:t>Short-term </a:t>
                </a:r>
                <a:r>
                  <a:rPr lang="en-US" sz="1200" b="1" dirty="0" err="1" smtClean="0">
                    <a:solidFill>
                      <a:srgbClr val="000000"/>
                    </a:solidFill>
                    <a:latin typeface="微软雅黑"/>
                  </a:rPr>
                  <a:t>nowcasting</a:t>
                </a:r>
                <a:r>
                  <a:rPr lang="en-US" sz="1200" b="1" dirty="0" smtClean="0">
                    <a:solidFill>
                      <a:srgbClr val="000000"/>
                    </a:solidFill>
                    <a:latin typeface="微软雅黑"/>
                  </a:rPr>
                  <a:t> forecast</a:t>
                </a:r>
                <a:endParaRPr sz="1200" b="1" dirty="0">
                  <a:solidFill>
                    <a:srgbClr val="000000"/>
                  </a:solidFill>
                  <a:latin typeface="微软雅黑"/>
                </a:endParaRPr>
              </a:p>
            </p:txBody>
          </p:sp>
        </p:grpSp>
        <p:grpSp>
          <p:nvGrpSpPr>
            <p:cNvPr id="23" name="组合 248"/>
            <p:cNvGrpSpPr/>
            <p:nvPr/>
          </p:nvGrpSpPr>
          <p:grpSpPr>
            <a:xfrm>
              <a:off x="4979550" y="4174226"/>
              <a:ext cx="1694773" cy="960974"/>
              <a:chOff x="4674751" y="4174226"/>
              <a:chExt cx="1550400" cy="960974"/>
            </a:xfrm>
          </p:grpSpPr>
          <p:sp>
            <p:nvSpPr>
              <p:cNvPr id="40" name="任意多边形 39"/>
              <p:cNvSpPr/>
              <p:nvPr/>
            </p:nvSpPr>
            <p:spPr>
              <a:xfrm>
                <a:off x="4674751" y="4417426"/>
                <a:ext cx="1550400" cy="717774"/>
              </a:xfrm>
              <a:custGeom>
                <a:avLst/>
                <a:gdLst>
                  <a:gd name="rtl" fmla="*/ 22800 w 1550400"/>
                  <a:gd name="rtt" fmla="*/ 22800 h 717774"/>
                  <a:gd name="rtr" fmla="*/ 1527600 w 1550400"/>
                  <a:gd name="rtb" fmla="*/ 694974 h 717774"/>
                </a:gdLst>
                <a:ahLst/>
                <a:cxnLst/>
                <a:rect l="rtl" t="rtt" r="rtr" b="rtb"/>
                <a:pathLst>
                  <a:path w="1550400" h="717774">
                    <a:moveTo>
                      <a:pt x="0" y="0"/>
                    </a:moveTo>
                    <a:lnTo>
                      <a:pt x="1550400" y="0"/>
                    </a:lnTo>
                    <a:lnTo>
                      <a:pt x="1550400" y="717774"/>
                    </a:lnTo>
                    <a:lnTo>
                      <a:pt x="0" y="717774"/>
                    </a:lnTo>
                    <a:lnTo>
                      <a:pt x="0" y="0"/>
                    </a:lnTo>
                    <a:close/>
                  </a:path>
                </a:pathLst>
              </a:custGeom>
              <a:gradFill>
                <a:gsLst>
                  <a:gs pos="100000">
                    <a:srgbClr val="D8D8D8"/>
                  </a:gs>
                  <a:gs pos="92000">
                    <a:srgbClr val="F1F1F1"/>
                  </a:gs>
                  <a:gs pos="0">
                    <a:srgbClr val="F3F3F3"/>
                  </a:gs>
                </a:gsLst>
                <a:path path="rect">
                  <a:fillToRect l="50000" t="50000" r="50000" b="50000"/>
                </a:path>
              </a:gradFill>
              <a:ln w="7600" cap="flat">
                <a:solidFill>
                  <a:srgbClr val="F29240"/>
                </a:solidFill>
                <a:bevel/>
              </a:ln>
            </p:spPr>
            <p:txBody>
              <a:bodyPr wrap="square" lIns="28000" tIns="18000" rIns="28000" bIns="18000" rtlCol="0" anchor="ctr"/>
              <a:lstStyle/>
              <a:p>
                <a:pPr marL="149860" indent="-149860">
                  <a:buFont typeface="Wingdings" pitchFamily="2" charset="2"/>
                  <a:buChar char="l"/>
                </a:pPr>
                <a:r>
                  <a:rPr sz="1100" b="1" dirty="0" err="1">
                    <a:solidFill>
                      <a:srgbClr val="000000"/>
                    </a:solidFill>
                    <a:latin typeface="微软雅黑" pitchFamily="34" charset="-122"/>
                    <a:ea typeface="微软雅黑" pitchFamily="34" charset="-122"/>
                  </a:rPr>
                  <a:t>风暴尺度数值预报系统</a:t>
                </a:r>
                <a:endParaRPr sz="1100" b="1" dirty="0">
                  <a:solidFill>
                    <a:srgbClr val="000000"/>
                  </a:solidFill>
                  <a:latin typeface="微软雅黑" pitchFamily="34" charset="-122"/>
                  <a:ea typeface="微软雅黑" pitchFamily="34" charset="-122"/>
                </a:endParaRPr>
              </a:p>
              <a:p>
                <a:pPr marL="149860" indent="-149860">
                  <a:buFont typeface="Wingdings" pitchFamily="2" charset="2"/>
                  <a:buChar char="l"/>
                </a:pPr>
                <a:r>
                  <a:rPr sz="1100" b="1" dirty="0" err="1">
                    <a:solidFill>
                      <a:srgbClr val="000000"/>
                    </a:solidFill>
                    <a:latin typeface="微软雅黑" pitchFamily="34" charset="-122"/>
                    <a:ea typeface="微软雅黑" pitchFamily="34" charset="-122"/>
                  </a:rPr>
                  <a:t>高频客观订正和融合</a:t>
                </a:r>
                <a:endParaRPr sz="1100" b="1" dirty="0">
                  <a:solidFill>
                    <a:srgbClr val="000000"/>
                  </a:solidFill>
                  <a:latin typeface="微软雅黑" pitchFamily="34" charset="-122"/>
                  <a:ea typeface="微软雅黑" pitchFamily="34" charset="-122"/>
                </a:endParaRPr>
              </a:p>
              <a:p>
                <a:pPr marL="149860" indent="-149860">
                  <a:buFont typeface="Wingdings" pitchFamily="2" charset="2"/>
                  <a:buChar char="l"/>
                </a:pPr>
                <a:r>
                  <a:rPr sz="1100" b="1" dirty="0" err="1">
                    <a:solidFill>
                      <a:srgbClr val="000000"/>
                    </a:solidFill>
                    <a:latin typeface="微软雅黑" pitchFamily="34" charset="-122"/>
                    <a:ea typeface="微软雅黑" pitchFamily="34" charset="-122"/>
                  </a:rPr>
                  <a:t>短时预报解释应用</a:t>
                </a:r>
                <a:endParaRPr sz="1100" b="1" dirty="0">
                  <a:solidFill>
                    <a:srgbClr val="000000"/>
                  </a:solidFill>
                  <a:latin typeface="微软雅黑" pitchFamily="34" charset="-122"/>
                  <a:ea typeface="微软雅黑" pitchFamily="34" charset="-122"/>
                </a:endParaRPr>
              </a:p>
            </p:txBody>
          </p:sp>
          <p:sp>
            <p:nvSpPr>
              <p:cNvPr id="41" name="任意多边形 40"/>
              <p:cNvSpPr/>
              <p:nvPr/>
            </p:nvSpPr>
            <p:spPr>
              <a:xfrm>
                <a:off x="4674751" y="4174226"/>
                <a:ext cx="1550400" cy="243200"/>
              </a:xfrm>
              <a:custGeom>
                <a:avLst/>
                <a:gdLst/>
                <a:ahLst/>
                <a:cxnLst/>
                <a:rect l="l" t="t" r="r" b="b"/>
                <a:pathLst>
                  <a:path w="1550400" h="243200">
                    <a:moveTo>
                      <a:pt x="0" y="0"/>
                    </a:moveTo>
                    <a:lnTo>
                      <a:pt x="1550400" y="0"/>
                    </a:lnTo>
                    <a:lnTo>
                      <a:pt x="1550400" y="243200"/>
                    </a:lnTo>
                    <a:lnTo>
                      <a:pt x="0" y="243200"/>
                    </a:lnTo>
                    <a:lnTo>
                      <a:pt x="0" y="0"/>
                    </a:lnTo>
                    <a:close/>
                  </a:path>
                </a:pathLst>
              </a:custGeom>
              <a:gradFill>
                <a:gsLst>
                  <a:gs pos="100000">
                    <a:srgbClr val="DA95A9"/>
                  </a:gs>
                  <a:gs pos="90000">
                    <a:srgbClr val="E7A9BB"/>
                  </a:gs>
                  <a:gs pos="0">
                    <a:srgbClr val="EAB6C4"/>
                  </a:gs>
                </a:gsLst>
                <a:path path="rect">
                  <a:fillToRect l="50000" t="50000" r="50000" b="50000"/>
                </a:path>
              </a:gradFill>
              <a:ln w="7600" cap="flat">
                <a:solidFill>
                  <a:srgbClr val="DA95A9"/>
                </a:solidFill>
                <a:bevel/>
              </a:ln>
            </p:spPr>
            <p:txBody>
              <a:bodyPr wrap="square" lIns="28000" tIns="18000" rIns="28000" bIns="18000" rtlCol="0" anchor="ctr"/>
              <a:lstStyle/>
              <a:p>
                <a:pPr algn="ctr"/>
                <a:r>
                  <a:rPr lang="en-US" sz="1200" b="1" dirty="0" smtClean="0">
                    <a:solidFill>
                      <a:srgbClr val="000000"/>
                    </a:solidFill>
                    <a:latin typeface="微软雅黑"/>
                  </a:rPr>
                  <a:t>Short-term forecast</a:t>
                </a:r>
                <a:endParaRPr sz="1200" b="1" dirty="0">
                  <a:solidFill>
                    <a:srgbClr val="000000"/>
                  </a:solidFill>
                  <a:latin typeface="微软雅黑"/>
                </a:endParaRPr>
              </a:p>
            </p:txBody>
          </p:sp>
        </p:grpSp>
        <p:grpSp>
          <p:nvGrpSpPr>
            <p:cNvPr id="24" name="组合 251"/>
            <p:cNvGrpSpPr/>
            <p:nvPr/>
          </p:nvGrpSpPr>
          <p:grpSpPr>
            <a:xfrm>
              <a:off x="2653950" y="1538317"/>
              <a:ext cx="1748000" cy="1288581"/>
              <a:chOff x="2349150" y="1538317"/>
              <a:chExt cx="1748000" cy="1288581"/>
            </a:xfrm>
          </p:grpSpPr>
          <p:sp>
            <p:nvSpPr>
              <p:cNvPr id="38" name="任意多边形 37"/>
              <p:cNvSpPr/>
              <p:nvPr/>
            </p:nvSpPr>
            <p:spPr>
              <a:xfrm>
                <a:off x="2349150" y="1781518"/>
                <a:ext cx="1748000" cy="1045380"/>
              </a:xfrm>
              <a:custGeom>
                <a:avLst/>
                <a:gdLst>
                  <a:gd name="rtl" fmla="*/ 22800 w 1748000"/>
                  <a:gd name="rtt" fmla="*/ 22800 h 1045380"/>
                  <a:gd name="rtr" fmla="*/ 1725200 w 1748000"/>
                  <a:gd name="rtb" fmla="*/ 1022580 h 1045380"/>
                </a:gdLst>
                <a:ahLst/>
                <a:cxnLst/>
                <a:rect l="rtl" t="rtt" r="rtr" b="rtb"/>
                <a:pathLst>
                  <a:path w="1748000" h="1045380">
                    <a:moveTo>
                      <a:pt x="0" y="0"/>
                    </a:moveTo>
                    <a:lnTo>
                      <a:pt x="1748000" y="0"/>
                    </a:lnTo>
                    <a:lnTo>
                      <a:pt x="1748000" y="1045380"/>
                    </a:lnTo>
                    <a:lnTo>
                      <a:pt x="0" y="1045380"/>
                    </a:lnTo>
                    <a:lnTo>
                      <a:pt x="0" y="0"/>
                    </a:lnTo>
                    <a:close/>
                  </a:path>
                </a:pathLst>
              </a:custGeom>
              <a:gradFill>
                <a:gsLst>
                  <a:gs pos="100000">
                    <a:srgbClr val="D8D8D8"/>
                  </a:gs>
                  <a:gs pos="92000">
                    <a:srgbClr val="F1F1F1"/>
                  </a:gs>
                  <a:gs pos="0">
                    <a:srgbClr val="F3F3F3"/>
                  </a:gs>
                </a:gsLst>
                <a:path path="rect">
                  <a:fillToRect l="50000" t="50000" r="50000" b="50000"/>
                </a:path>
              </a:gradFill>
              <a:ln w="7600" cap="flat">
                <a:solidFill>
                  <a:srgbClr val="7AC840"/>
                </a:solidFill>
                <a:bevel/>
              </a:ln>
            </p:spPr>
            <p:txBody>
              <a:bodyPr wrap="square" lIns="28000" tIns="18000" rIns="28000" bIns="18000" rtlCol="0" anchor="ctr"/>
              <a:lstStyle/>
              <a:p>
                <a:pPr marL="149860" indent="-149860">
                  <a:buFont typeface="Wingdings" pitchFamily="2" charset="2"/>
                  <a:buChar char="l"/>
                </a:pPr>
                <a:r>
                  <a:rPr lang="zh-CN" altLang="en-US" sz="1100" b="1" dirty="0" smtClean="0">
                    <a:solidFill>
                      <a:srgbClr val="000000"/>
                    </a:solidFill>
                    <a:latin typeface="微软雅黑" pitchFamily="34" charset="-122"/>
                    <a:ea typeface="微软雅黑" pitchFamily="34" charset="-122"/>
                  </a:rPr>
                  <a:t>提升模式系统预报能力</a:t>
                </a:r>
                <a:endParaRPr sz="1100" b="1" dirty="0">
                  <a:solidFill>
                    <a:srgbClr val="000000"/>
                  </a:solidFill>
                  <a:latin typeface="微软雅黑" pitchFamily="34" charset="-122"/>
                  <a:ea typeface="微软雅黑" pitchFamily="34" charset="-122"/>
                </a:endParaRPr>
              </a:p>
              <a:p>
                <a:pPr marL="149860" indent="-149860">
                  <a:buFont typeface="Wingdings" pitchFamily="2" charset="2"/>
                  <a:buChar char="l"/>
                </a:pPr>
                <a:r>
                  <a:rPr lang="zh-CN" altLang="en-US" sz="1100" b="1" dirty="0" smtClean="0">
                    <a:solidFill>
                      <a:srgbClr val="000000"/>
                    </a:solidFill>
                    <a:latin typeface="微软雅黑" pitchFamily="34" charset="-122"/>
                    <a:ea typeface="微软雅黑" pitchFamily="34" charset="-122"/>
                  </a:rPr>
                  <a:t>信息客观</a:t>
                </a:r>
                <a:r>
                  <a:rPr lang="zh-CN" altLang="en-US" sz="1100" b="1" dirty="0">
                    <a:solidFill>
                      <a:srgbClr val="000000"/>
                    </a:solidFill>
                    <a:latin typeface="微软雅黑" pitchFamily="34" charset="-122"/>
                    <a:ea typeface="微软雅黑" pitchFamily="34" charset="-122"/>
                  </a:rPr>
                  <a:t>提取及</a:t>
                </a:r>
                <a:r>
                  <a:rPr lang="zh-CN" altLang="en-US" sz="1100" b="1" dirty="0" smtClean="0">
                    <a:solidFill>
                      <a:srgbClr val="000000"/>
                    </a:solidFill>
                    <a:latin typeface="微软雅黑" pitchFamily="34" charset="-122"/>
                    <a:ea typeface="微软雅黑" pitchFamily="34" charset="-122"/>
                  </a:rPr>
                  <a:t>订正</a:t>
                </a:r>
                <a:endParaRPr lang="en-US" altLang="zh-CN" sz="1100" b="1" dirty="0" smtClean="0">
                  <a:solidFill>
                    <a:srgbClr val="000000"/>
                  </a:solidFill>
                  <a:latin typeface="微软雅黑" pitchFamily="34" charset="-122"/>
                  <a:ea typeface="微软雅黑" pitchFamily="34" charset="-122"/>
                </a:endParaRPr>
              </a:p>
              <a:p>
                <a:pPr marL="149860" indent="-149860">
                  <a:buFont typeface="Wingdings" pitchFamily="2" charset="2"/>
                  <a:buChar char="l"/>
                </a:pPr>
                <a:r>
                  <a:rPr lang="zh-CN" altLang="en-US" sz="1100" b="1" dirty="0">
                    <a:solidFill>
                      <a:srgbClr val="000000"/>
                    </a:solidFill>
                    <a:latin typeface="微软雅黑" pitchFamily="34" charset="-122"/>
                    <a:ea typeface="微软雅黑" pitchFamily="34" charset="-122"/>
                  </a:rPr>
                  <a:t>主观和客观融合</a:t>
                </a:r>
                <a:r>
                  <a:rPr lang="zh-CN" altLang="en-US" sz="1100" b="1" dirty="0" smtClean="0">
                    <a:solidFill>
                      <a:srgbClr val="000000"/>
                    </a:solidFill>
                    <a:latin typeface="微软雅黑" pitchFamily="34" charset="-122"/>
                    <a:ea typeface="微软雅黑" pitchFamily="34" charset="-122"/>
                  </a:rPr>
                  <a:t>技术</a:t>
                </a:r>
                <a:endParaRPr lang="en-US" altLang="zh-CN" sz="1100" b="1" dirty="0" smtClean="0">
                  <a:solidFill>
                    <a:srgbClr val="000000"/>
                  </a:solidFill>
                  <a:latin typeface="微软雅黑" pitchFamily="34" charset="-122"/>
                  <a:ea typeface="微软雅黑" pitchFamily="34" charset="-122"/>
                </a:endParaRPr>
              </a:p>
              <a:p>
                <a:pPr marL="149860" indent="-149860">
                  <a:buFont typeface="Wingdings" pitchFamily="2" charset="2"/>
                  <a:buChar char="l"/>
                </a:pPr>
                <a:r>
                  <a:rPr lang="zh-CN" altLang="en-US" sz="1100" b="1" dirty="0">
                    <a:solidFill>
                      <a:srgbClr val="000000"/>
                    </a:solidFill>
                    <a:latin typeface="微软雅黑" pitchFamily="34" charset="-122"/>
                    <a:ea typeface="微软雅黑" pitchFamily="34" charset="-122"/>
                  </a:rPr>
                  <a:t>精细化格点处理</a:t>
                </a:r>
                <a:r>
                  <a:rPr lang="zh-CN" altLang="en-US" sz="1100" b="1" dirty="0" smtClean="0">
                    <a:solidFill>
                      <a:srgbClr val="000000"/>
                    </a:solidFill>
                    <a:latin typeface="微软雅黑" pitchFamily="34" charset="-122"/>
                    <a:ea typeface="微软雅黑" pitchFamily="34" charset="-122"/>
                  </a:rPr>
                  <a:t>技术</a:t>
                </a:r>
                <a:endParaRPr lang="en-US" altLang="zh-CN" sz="1100" b="1" dirty="0" smtClean="0">
                  <a:solidFill>
                    <a:srgbClr val="000000"/>
                  </a:solidFill>
                  <a:latin typeface="微软雅黑" pitchFamily="34" charset="-122"/>
                  <a:ea typeface="微软雅黑" pitchFamily="34" charset="-122"/>
                </a:endParaRPr>
              </a:p>
            </p:txBody>
          </p:sp>
          <p:sp>
            <p:nvSpPr>
              <p:cNvPr id="39" name="任意多边形 38"/>
              <p:cNvSpPr/>
              <p:nvPr/>
            </p:nvSpPr>
            <p:spPr>
              <a:xfrm>
                <a:off x="2349150" y="1538317"/>
                <a:ext cx="1748000" cy="307107"/>
              </a:xfrm>
              <a:custGeom>
                <a:avLst/>
                <a:gdLst/>
                <a:ahLst/>
                <a:cxnLst/>
                <a:rect l="l" t="t" r="r" b="b"/>
                <a:pathLst>
                  <a:path w="1748000" h="243200">
                    <a:moveTo>
                      <a:pt x="0" y="0"/>
                    </a:moveTo>
                    <a:lnTo>
                      <a:pt x="1748000" y="0"/>
                    </a:lnTo>
                    <a:lnTo>
                      <a:pt x="1748000" y="243200"/>
                    </a:lnTo>
                    <a:lnTo>
                      <a:pt x="0" y="243200"/>
                    </a:lnTo>
                    <a:lnTo>
                      <a:pt x="0" y="0"/>
                    </a:lnTo>
                    <a:close/>
                  </a:path>
                </a:pathLst>
              </a:custGeom>
              <a:gradFill>
                <a:gsLst>
                  <a:gs pos="100000">
                    <a:srgbClr val="7AC840"/>
                  </a:gs>
                  <a:gs pos="90000">
                    <a:srgbClr val="96D468"/>
                  </a:gs>
                  <a:gs pos="0">
                    <a:srgbClr val="A1D979"/>
                  </a:gs>
                </a:gsLst>
                <a:path path="rect">
                  <a:fillToRect l="50000" t="50000" r="50000" b="50000"/>
                </a:path>
              </a:gradFill>
              <a:ln w="7600" cap="flat">
                <a:solidFill>
                  <a:srgbClr val="7AC840"/>
                </a:solidFill>
                <a:bevel/>
              </a:ln>
            </p:spPr>
            <p:txBody>
              <a:bodyPr wrap="square" lIns="28000" tIns="18000" rIns="28000" bIns="18000" rtlCol="0" anchor="ctr"/>
              <a:lstStyle/>
              <a:p>
                <a:pPr algn="ctr"/>
                <a:r>
                  <a:rPr lang="en-US" sz="1200" b="1" dirty="0" smtClean="0">
                    <a:solidFill>
                      <a:srgbClr val="000000"/>
                    </a:solidFill>
                    <a:latin typeface="微软雅黑"/>
                  </a:rPr>
                  <a:t>Short or medium term forecast </a:t>
                </a:r>
              </a:p>
            </p:txBody>
          </p:sp>
        </p:grpSp>
        <p:grpSp>
          <p:nvGrpSpPr>
            <p:cNvPr id="25" name="组合 254"/>
            <p:cNvGrpSpPr/>
            <p:nvPr/>
          </p:nvGrpSpPr>
          <p:grpSpPr>
            <a:xfrm>
              <a:off x="6917551" y="3741633"/>
              <a:ext cx="1702400" cy="1021560"/>
              <a:chOff x="6612751" y="3741633"/>
              <a:chExt cx="1702400" cy="846366"/>
            </a:xfrm>
          </p:grpSpPr>
          <p:sp>
            <p:nvSpPr>
              <p:cNvPr id="36" name="任意多边形 35"/>
              <p:cNvSpPr/>
              <p:nvPr/>
            </p:nvSpPr>
            <p:spPr>
              <a:xfrm>
                <a:off x="6612751" y="3984833"/>
                <a:ext cx="1702400" cy="603166"/>
              </a:xfrm>
              <a:custGeom>
                <a:avLst/>
                <a:gdLst>
                  <a:gd name="rtl" fmla="*/ 22800 w 1702400"/>
                  <a:gd name="rtt" fmla="*/ 22800 h 603166"/>
                  <a:gd name="rtr" fmla="*/ 1679600 w 1702400"/>
                  <a:gd name="rtb" fmla="*/ 580366 h 603166"/>
                </a:gdLst>
                <a:ahLst/>
                <a:cxnLst/>
                <a:rect l="rtl" t="rtt" r="rtr" b="rtb"/>
                <a:pathLst>
                  <a:path w="1702400" h="603166">
                    <a:moveTo>
                      <a:pt x="0" y="0"/>
                    </a:moveTo>
                    <a:lnTo>
                      <a:pt x="1702400" y="0"/>
                    </a:lnTo>
                    <a:lnTo>
                      <a:pt x="1702400" y="603166"/>
                    </a:lnTo>
                    <a:lnTo>
                      <a:pt x="0" y="603166"/>
                    </a:lnTo>
                    <a:lnTo>
                      <a:pt x="0" y="0"/>
                    </a:lnTo>
                    <a:close/>
                  </a:path>
                </a:pathLst>
              </a:custGeom>
              <a:gradFill>
                <a:gsLst>
                  <a:gs pos="100000">
                    <a:srgbClr val="D8D8D8"/>
                  </a:gs>
                  <a:gs pos="92000">
                    <a:srgbClr val="F1F1F1"/>
                  </a:gs>
                  <a:gs pos="0">
                    <a:srgbClr val="F3F3F3"/>
                  </a:gs>
                </a:gsLst>
                <a:path path="rect">
                  <a:fillToRect l="50000" t="50000" r="50000" b="50000"/>
                </a:path>
              </a:gradFill>
              <a:ln w="7600" cap="flat">
                <a:solidFill>
                  <a:srgbClr val="C64545"/>
                </a:solidFill>
                <a:bevel/>
              </a:ln>
            </p:spPr>
            <p:txBody>
              <a:bodyPr wrap="square" lIns="28000" tIns="18000" rIns="28000" bIns="18000" rtlCol="0" anchor="ctr"/>
              <a:lstStyle/>
              <a:p>
                <a:pPr marL="149860" indent="-149860">
                  <a:buFont typeface="Wingdings" pitchFamily="2" charset="2"/>
                  <a:buChar char="l"/>
                </a:pPr>
                <a:r>
                  <a:rPr lang="zh-CN" altLang="en-US" sz="1100" b="1" dirty="0" smtClean="0">
                    <a:solidFill>
                      <a:srgbClr val="000000"/>
                    </a:solidFill>
                    <a:latin typeface="微软雅黑" pitchFamily="34" charset="-122"/>
                    <a:ea typeface="微软雅黑" pitchFamily="34" charset="-122"/>
                  </a:rPr>
                  <a:t>动力模式降尺度技术</a:t>
                </a:r>
                <a:endParaRPr lang="en-US" altLang="zh-CN" sz="1100" b="1" dirty="0" smtClean="0">
                  <a:solidFill>
                    <a:srgbClr val="000000"/>
                  </a:solidFill>
                  <a:latin typeface="微软雅黑" pitchFamily="34" charset="-122"/>
                  <a:ea typeface="微软雅黑" pitchFamily="34" charset="-122"/>
                </a:endParaRPr>
              </a:p>
              <a:p>
                <a:pPr marL="149860" indent="-149860">
                  <a:buFont typeface="Wingdings" pitchFamily="2" charset="2"/>
                  <a:buChar char="l"/>
                </a:pPr>
                <a:r>
                  <a:rPr sz="1100" b="1" dirty="0" smtClean="0">
                    <a:solidFill>
                      <a:srgbClr val="000000"/>
                    </a:solidFill>
                    <a:latin typeface="微软雅黑" pitchFamily="34" charset="-122"/>
                    <a:ea typeface="微软雅黑" pitchFamily="34" charset="-122"/>
                  </a:rPr>
                  <a:t>动力统计解释应用</a:t>
                </a:r>
                <a:r>
                  <a:rPr lang="zh-CN" altLang="en-US" sz="1100" b="1" dirty="0" smtClean="0">
                    <a:solidFill>
                      <a:srgbClr val="000000"/>
                    </a:solidFill>
                    <a:latin typeface="微软雅黑" pitchFamily="34" charset="-122"/>
                    <a:ea typeface="微软雅黑" pitchFamily="34" charset="-122"/>
                  </a:rPr>
                  <a:t>技术</a:t>
                </a:r>
                <a:endParaRPr lang="en-US" sz="1100" b="1" dirty="0" smtClean="0">
                  <a:solidFill>
                    <a:srgbClr val="000000"/>
                  </a:solidFill>
                  <a:latin typeface="微软雅黑" pitchFamily="34" charset="-122"/>
                  <a:ea typeface="微软雅黑" pitchFamily="34" charset="-122"/>
                </a:endParaRPr>
              </a:p>
              <a:p>
                <a:pPr marL="149860" indent="-149860">
                  <a:buFont typeface="Wingdings" pitchFamily="2" charset="2"/>
                  <a:buChar char="l"/>
                </a:pPr>
                <a:r>
                  <a:rPr lang="zh-CN" altLang="en-US" sz="1100" b="1" dirty="0" smtClean="0">
                    <a:solidFill>
                      <a:srgbClr val="000000"/>
                    </a:solidFill>
                    <a:latin typeface="微软雅黑" pitchFamily="34" charset="-122"/>
                    <a:ea typeface="微软雅黑" pitchFamily="34" charset="-122"/>
                  </a:rPr>
                  <a:t>动力统计集合预报技术</a:t>
                </a:r>
                <a:endParaRPr sz="1100" b="1" dirty="0">
                  <a:solidFill>
                    <a:srgbClr val="000000"/>
                  </a:solidFill>
                  <a:latin typeface="微软雅黑" pitchFamily="34" charset="-122"/>
                  <a:ea typeface="微软雅黑" pitchFamily="34" charset="-122"/>
                </a:endParaRPr>
              </a:p>
            </p:txBody>
          </p:sp>
          <p:sp>
            <p:nvSpPr>
              <p:cNvPr id="37" name="任意多边形 36"/>
              <p:cNvSpPr/>
              <p:nvPr/>
            </p:nvSpPr>
            <p:spPr>
              <a:xfrm>
                <a:off x="6612751" y="3741633"/>
                <a:ext cx="1702400" cy="316058"/>
              </a:xfrm>
              <a:custGeom>
                <a:avLst/>
                <a:gdLst/>
                <a:ahLst/>
                <a:cxnLst/>
                <a:rect l="l" t="t" r="r" b="b"/>
                <a:pathLst>
                  <a:path w="1702400" h="243200">
                    <a:moveTo>
                      <a:pt x="0" y="0"/>
                    </a:moveTo>
                    <a:lnTo>
                      <a:pt x="1702400" y="0"/>
                    </a:lnTo>
                    <a:lnTo>
                      <a:pt x="1702400" y="243200"/>
                    </a:lnTo>
                    <a:lnTo>
                      <a:pt x="0" y="243200"/>
                    </a:lnTo>
                    <a:lnTo>
                      <a:pt x="0" y="0"/>
                    </a:lnTo>
                    <a:close/>
                  </a:path>
                </a:pathLst>
              </a:custGeom>
              <a:gradFill>
                <a:gsLst>
                  <a:gs pos="100000">
                    <a:srgbClr val="C64545"/>
                  </a:gs>
                  <a:gs pos="90000">
                    <a:srgbClr val="D26C6C"/>
                  </a:gs>
                  <a:gs pos="0">
                    <a:srgbClr val="D77D7D"/>
                  </a:gs>
                </a:gsLst>
                <a:path path="rect">
                  <a:fillToRect l="50000" t="50000" r="50000" b="50000"/>
                </a:path>
              </a:gradFill>
              <a:ln w="7600" cap="flat">
                <a:solidFill>
                  <a:srgbClr val="C64545"/>
                </a:solidFill>
                <a:bevel/>
              </a:ln>
            </p:spPr>
            <p:txBody>
              <a:bodyPr wrap="square" lIns="28000" tIns="18000" rIns="28000" bIns="18000" rtlCol="0" anchor="ctr"/>
              <a:lstStyle/>
              <a:p>
                <a:pPr algn="ctr"/>
                <a:r>
                  <a:rPr lang="en-US" sz="1200" b="1" dirty="0" smtClean="0">
                    <a:solidFill>
                      <a:srgbClr val="000000"/>
                    </a:solidFill>
                    <a:latin typeface="微软雅黑"/>
                  </a:rPr>
                  <a:t>Extended range forecast</a:t>
                </a:r>
                <a:endParaRPr sz="1200" b="1" dirty="0">
                  <a:solidFill>
                    <a:srgbClr val="000000"/>
                  </a:solidFill>
                  <a:latin typeface="微软雅黑"/>
                </a:endParaRPr>
              </a:p>
            </p:txBody>
          </p:sp>
        </p:grpSp>
        <p:sp>
          <p:nvSpPr>
            <p:cNvPr id="26" name="ConnectLine"/>
            <p:cNvSpPr/>
            <p:nvPr/>
          </p:nvSpPr>
          <p:spPr>
            <a:xfrm>
              <a:off x="8399551" y="3958614"/>
              <a:ext cx="0" cy="0"/>
            </a:xfrm>
            <a:custGeom>
              <a:avLst/>
              <a:gdLst/>
              <a:ahLst/>
              <a:cxnLst/>
              <a:rect l="0" t="0" r="0" b="0"/>
              <a:pathLst>
                <a:path fill="none">
                  <a:moveTo>
                    <a:pt x="0" y="0"/>
                  </a:moveTo>
                  <a:lnTo>
                    <a:pt x="0" y="0"/>
                  </a:lnTo>
                </a:path>
              </a:pathLst>
            </a:custGeom>
            <a:solidFill>
              <a:srgbClr val="FFFFFF"/>
            </a:solidFill>
            <a:ln w="7600" cap="flat">
              <a:solidFill>
                <a:srgbClr val="236EA1"/>
              </a:solidFill>
              <a:bevel/>
              <a:tailEnd type="stealth" w="med" len="med"/>
            </a:ln>
          </p:spPr>
        </p:sp>
        <p:sp>
          <p:nvSpPr>
            <p:cNvPr id="27" name="ConnectLine"/>
            <p:cNvSpPr/>
            <p:nvPr/>
          </p:nvSpPr>
          <p:spPr>
            <a:xfrm>
              <a:off x="8526551" y="4085614"/>
              <a:ext cx="0" cy="0"/>
            </a:xfrm>
            <a:custGeom>
              <a:avLst/>
              <a:gdLst/>
              <a:ahLst/>
              <a:cxnLst/>
              <a:rect l="0" t="0" r="0" b="0"/>
              <a:pathLst>
                <a:path fill="none">
                  <a:moveTo>
                    <a:pt x="0" y="0"/>
                  </a:moveTo>
                  <a:lnTo>
                    <a:pt x="0" y="0"/>
                  </a:lnTo>
                </a:path>
              </a:pathLst>
            </a:custGeom>
            <a:solidFill>
              <a:srgbClr val="FFFFFF"/>
            </a:solidFill>
            <a:ln w="7600" cap="flat">
              <a:solidFill>
                <a:srgbClr val="236EA1"/>
              </a:solidFill>
              <a:bevel/>
              <a:tailEnd type="stealth" w="med" len="med"/>
            </a:ln>
          </p:spPr>
        </p:sp>
        <p:sp>
          <p:nvSpPr>
            <p:cNvPr id="28" name="ConnectLine"/>
            <p:cNvSpPr/>
            <p:nvPr/>
          </p:nvSpPr>
          <p:spPr>
            <a:xfrm>
              <a:off x="8653551" y="4212614"/>
              <a:ext cx="0" cy="0"/>
            </a:xfrm>
            <a:custGeom>
              <a:avLst/>
              <a:gdLst/>
              <a:ahLst/>
              <a:cxnLst/>
              <a:rect l="0" t="0" r="0" b="0"/>
              <a:pathLst>
                <a:path fill="none">
                  <a:moveTo>
                    <a:pt x="0" y="0"/>
                  </a:moveTo>
                  <a:lnTo>
                    <a:pt x="0" y="0"/>
                  </a:lnTo>
                </a:path>
              </a:pathLst>
            </a:custGeom>
            <a:solidFill>
              <a:srgbClr val="FFFFFF"/>
            </a:solidFill>
            <a:ln w="7600" cap="flat">
              <a:solidFill>
                <a:srgbClr val="236EA1"/>
              </a:solidFill>
              <a:bevel/>
              <a:tailEnd type="stealth" w="med" len="med"/>
            </a:ln>
          </p:spPr>
        </p:sp>
        <p:sp>
          <p:nvSpPr>
            <p:cNvPr id="29" name="ConnectLine"/>
            <p:cNvSpPr/>
            <p:nvPr/>
          </p:nvSpPr>
          <p:spPr>
            <a:xfrm>
              <a:off x="8780551" y="4339614"/>
              <a:ext cx="0" cy="0"/>
            </a:xfrm>
            <a:custGeom>
              <a:avLst/>
              <a:gdLst/>
              <a:ahLst/>
              <a:cxnLst/>
              <a:rect l="0" t="0" r="0" b="0"/>
              <a:pathLst>
                <a:path fill="none">
                  <a:moveTo>
                    <a:pt x="0" y="0"/>
                  </a:moveTo>
                  <a:lnTo>
                    <a:pt x="0" y="0"/>
                  </a:lnTo>
                </a:path>
              </a:pathLst>
            </a:custGeom>
            <a:solidFill>
              <a:srgbClr val="FFFFFF"/>
            </a:solidFill>
            <a:ln w="7600" cap="flat">
              <a:solidFill>
                <a:srgbClr val="236EA1"/>
              </a:solidFill>
              <a:bevel/>
              <a:tailEnd type="stealth" w="med" len="med"/>
            </a:ln>
          </p:spPr>
        </p:sp>
        <p:sp>
          <p:nvSpPr>
            <p:cNvPr id="30" name="ConnectLine"/>
            <p:cNvSpPr/>
            <p:nvPr/>
          </p:nvSpPr>
          <p:spPr>
            <a:xfrm>
              <a:off x="3626765" y="4715877"/>
              <a:ext cx="431211" cy="273600"/>
            </a:xfrm>
            <a:custGeom>
              <a:avLst/>
              <a:gdLst/>
              <a:ahLst/>
              <a:cxnLst/>
              <a:rect l="0" t="0" r="0" b="0"/>
              <a:pathLst>
                <a:path w="431211" h="273600" fill="none">
                  <a:moveTo>
                    <a:pt x="0" y="0"/>
                  </a:moveTo>
                  <a:lnTo>
                    <a:pt x="431211" y="0"/>
                  </a:lnTo>
                  <a:lnTo>
                    <a:pt x="431211" y="273600"/>
                  </a:lnTo>
                </a:path>
              </a:pathLst>
            </a:custGeom>
            <a:solidFill>
              <a:srgbClr val="FFFFFF"/>
            </a:solidFill>
            <a:ln w="22800" cap="flat">
              <a:solidFill>
                <a:srgbClr val="000000"/>
              </a:solidFill>
              <a:bevel/>
              <a:tailEnd type="stealth" w="med" len="med"/>
            </a:ln>
          </p:spPr>
        </p:sp>
        <p:sp>
          <p:nvSpPr>
            <p:cNvPr id="31" name="ConnectLine"/>
            <p:cNvSpPr/>
            <p:nvPr/>
          </p:nvSpPr>
          <p:spPr>
            <a:xfrm>
              <a:off x="5245551" y="2826898"/>
              <a:ext cx="1717600" cy="1288580"/>
            </a:xfrm>
            <a:custGeom>
              <a:avLst/>
              <a:gdLst/>
              <a:ahLst/>
              <a:cxnLst/>
              <a:rect l="0" t="0" r="0" b="0"/>
              <a:pathLst>
                <a:path w="1717600" h="1288580" fill="none">
                  <a:moveTo>
                    <a:pt x="0" y="0"/>
                  </a:moveTo>
                  <a:lnTo>
                    <a:pt x="0" y="-1531780"/>
                  </a:lnTo>
                  <a:lnTo>
                    <a:pt x="-1717600" y="-1531780"/>
                  </a:lnTo>
                  <a:lnTo>
                    <a:pt x="-1717600" y="-1288580"/>
                  </a:lnTo>
                </a:path>
              </a:pathLst>
            </a:custGeom>
            <a:solidFill>
              <a:srgbClr val="FFFFFF"/>
            </a:solidFill>
            <a:ln w="22800" cap="flat">
              <a:solidFill>
                <a:srgbClr val="000000"/>
              </a:solidFill>
              <a:bevel/>
              <a:tailEnd type="stealth" w="med" len="med"/>
            </a:ln>
          </p:spPr>
        </p:sp>
        <p:sp>
          <p:nvSpPr>
            <p:cNvPr id="32" name="ConnectLine"/>
            <p:cNvSpPr/>
            <p:nvPr/>
          </p:nvSpPr>
          <p:spPr>
            <a:xfrm>
              <a:off x="4447536" y="3951014"/>
              <a:ext cx="1307215" cy="223213"/>
            </a:xfrm>
            <a:custGeom>
              <a:avLst/>
              <a:gdLst/>
              <a:ahLst/>
              <a:cxnLst/>
              <a:rect l="0" t="0" r="0" b="0"/>
              <a:pathLst>
                <a:path w="1307215" h="223213" fill="none">
                  <a:moveTo>
                    <a:pt x="0" y="0"/>
                  </a:moveTo>
                  <a:lnTo>
                    <a:pt x="1307215" y="0"/>
                  </a:lnTo>
                  <a:lnTo>
                    <a:pt x="1307215" y="223213"/>
                  </a:lnTo>
                </a:path>
              </a:pathLst>
            </a:custGeom>
            <a:solidFill>
              <a:srgbClr val="FFFFFF"/>
            </a:solidFill>
            <a:ln w="22800" cap="flat">
              <a:solidFill>
                <a:srgbClr val="000000"/>
              </a:solidFill>
              <a:bevel/>
              <a:tailEnd type="stealth" w="med" len="med"/>
            </a:ln>
          </p:spPr>
        </p:sp>
        <p:sp>
          <p:nvSpPr>
            <p:cNvPr id="34" name="ConnectLine"/>
            <p:cNvSpPr/>
            <p:nvPr/>
          </p:nvSpPr>
          <p:spPr>
            <a:xfrm>
              <a:off x="7318199" y="2723502"/>
              <a:ext cx="504077" cy="1025538"/>
            </a:xfrm>
            <a:custGeom>
              <a:avLst/>
              <a:gdLst/>
              <a:ahLst/>
              <a:cxnLst/>
              <a:rect l="0" t="0" r="0" b="0"/>
              <a:pathLst>
                <a:path w="1307215" h="223213" fill="none">
                  <a:moveTo>
                    <a:pt x="0" y="0"/>
                  </a:moveTo>
                  <a:lnTo>
                    <a:pt x="1307215" y="0"/>
                  </a:lnTo>
                  <a:lnTo>
                    <a:pt x="1307215" y="223213"/>
                  </a:lnTo>
                </a:path>
              </a:pathLst>
            </a:custGeom>
            <a:solidFill>
              <a:srgbClr val="FFFFFF"/>
            </a:solidFill>
            <a:ln w="22800" cap="flat">
              <a:solidFill>
                <a:srgbClr val="000000"/>
              </a:solidFill>
              <a:bevel/>
              <a:tailEnd type="stealth" w="med" len="med"/>
            </a:ln>
          </p:spPr>
        </p:sp>
        <p:sp>
          <p:nvSpPr>
            <p:cNvPr id="35" name="TextBox 34"/>
            <p:cNvSpPr txBox="1"/>
            <p:nvPr/>
          </p:nvSpPr>
          <p:spPr>
            <a:xfrm>
              <a:off x="6858016" y="4770791"/>
              <a:ext cx="2161309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200" b="1" dirty="0" smtClean="0">
                  <a:solidFill>
                    <a:srgbClr val="7030A0"/>
                  </a:solidFill>
                  <a:latin typeface="Arial" pitchFamily="34" charset="0"/>
                  <a:cs typeface="Arial" pitchFamily="34" charset="0"/>
                </a:rPr>
                <a:t>Focusing on dynamical downscaling, statistical interpretation and application basing on </a:t>
              </a:r>
              <a:r>
                <a:rPr lang="en-US" altLang="zh-CN" sz="1200" b="1" dirty="0" err="1" smtClean="0">
                  <a:solidFill>
                    <a:srgbClr val="7030A0"/>
                  </a:solidFill>
                  <a:latin typeface="Arial" pitchFamily="34" charset="0"/>
                  <a:cs typeface="Arial" pitchFamily="34" charset="0"/>
                </a:rPr>
                <a:t>mutimodels</a:t>
              </a:r>
              <a:endParaRPr lang="zh-CN" altLang="en-US" sz="1200" b="1" dirty="0">
                <a:solidFill>
                  <a:srgbClr val="7030A0"/>
                </a:solidFill>
                <a:latin typeface="Arial" pitchFamily="34" charset="0"/>
                <a:cs typeface="Arial" pitchFamily="34" charset="0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4"/>
          <p:cNvSpPr txBox="1">
            <a:spLocks noChangeArrowheads="1"/>
          </p:cNvSpPr>
          <p:nvPr/>
        </p:nvSpPr>
        <p:spPr>
          <a:xfrm>
            <a:off x="611560" y="692696"/>
            <a:ext cx="8136904" cy="3456384"/>
          </a:xfrm>
          <a:prstGeom prst="rect">
            <a:avLst/>
          </a:prstGeom>
          <a:noFill/>
        </p:spPr>
        <p:txBody>
          <a:bodyPr/>
          <a:lstStyle>
            <a:lvl1pPr marL="342900" indent="-342900" algn="l" rtl="0" eaLnBrk="0" fontAlgn="base" latinLnBrk="1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rgbClr val="333333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latinLnBrk="1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rgbClr val="333333"/>
                </a:solidFill>
                <a:latin typeface="+mn-lt"/>
                <a:ea typeface="+mn-ea"/>
              </a:defRPr>
            </a:lvl2pPr>
            <a:lvl3pPr marL="1143000" indent="-228600" algn="l" rtl="0" eaLnBrk="0" fontAlgn="base" latinLnBrk="1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rgbClr val="333333"/>
                </a:solidFill>
                <a:latin typeface="+mn-lt"/>
                <a:ea typeface="+mn-ea"/>
              </a:defRPr>
            </a:lvl3pPr>
            <a:lvl4pPr marL="1600200" indent="-228600" algn="l" rtl="0" eaLnBrk="0" fontAlgn="base" latinLnBrk="1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rgbClr val="333333"/>
                </a:solidFill>
                <a:latin typeface="+mn-lt"/>
                <a:ea typeface="+mn-ea"/>
              </a:defRPr>
            </a:lvl4pPr>
            <a:lvl5pPr marL="2057400" indent="-228600" algn="l" rtl="0" eaLnBrk="0" fontAlgn="base" latinLnBrk="1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333333"/>
                </a:solidFill>
                <a:latin typeface="+mn-lt"/>
                <a:ea typeface="+mn-ea"/>
              </a:defRPr>
            </a:lvl5pPr>
            <a:lvl6pPr marL="2514600" indent="-228600" algn="l" rtl="0" eaLnBrk="0" fontAlgn="base" latinLnBrk="1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333333"/>
                </a:solidFill>
                <a:latin typeface="+mn-lt"/>
                <a:ea typeface="+mn-ea"/>
              </a:defRPr>
            </a:lvl6pPr>
            <a:lvl7pPr marL="2971800" indent="-228600" algn="l" rtl="0" eaLnBrk="0" fontAlgn="base" latinLnBrk="1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333333"/>
                </a:solidFill>
                <a:latin typeface="+mn-lt"/>
                <a:ea typeface="+mn-ea"/>
              </a:defRPr>
            </a:lvl7pPr>
            <a:lvl8pPr marL="3429000" indent="-228600" algn="l" rtl="0" eaLnBrk="0" fontAlgn="base" latinLnBrk="1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333333"/>
                </a:solidFill>
                <a:latin typeface="+mn-lt"/>
                <a:ea typeface="+mn-ea"/>
              </a:defRPr>
            </a:lvl8pPr>
            <a:lvl9pPr marL="3886200" indent="-228600" algn="l" rtl="0" eaLnBrk="0" fontAlgn="base" latinLnBrk="1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333333"/>
                </a:solidFill>
                <a:latin typeface="+mn-lt"/>
                <a:ea typeface="+mn-ea"/>
              </a:defRPr>
            </a:lvl9pPr>
          </a:lstStyle>
          <a:p>
            <a:pPr eaLnBrk="1" hangingPunct="1">
              <a:lnSpc>
                <a:spcPct val="110000"/>
              </a:lnSpc>
              <a:spcBef>
                <a:spcPct val="0"/>
              </a:spcBef>
              <a:buFontTx/>
              <a:buNone/>
            </a:pPr>
            <a:endParaRPr lang="zh-CN" altLang="en-US" sz="3600" b="1" dirty="0" smtClean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  <a:p>
            <a:pPr eaLnBrk="1" hangingPunct="1">
              <a:lnSpc>
                <a:spcPct val="110000"/>
              </a:lnSpc>
              <a:spcBef>
                <a:spcPct val="0"/>
              </a:spcBef>
              <a:buFontTx/>
              <a:buNone/>
            </a:pPr>
            <a:endParaRPr lang="en-US" altLang="zh-CN" sz="2400" b="1" dirty="0" smtClean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  <a:p>
            <a:pPr>
              <a:lnSpc>
                <a:spcPct val="150000"/>
              </a:lnSpc>
              <a:buFont typeface="Arial" pitchFamily="34" charset="0"/>
              <a:buChar char="•"/>
            </a:pPr>
            <a:r>
              <a:rPr lang="en-US" altLang="zh-CN" sz="2800" b="1" dirty="0" smtClean="0">
                <a:solidFill>
                  <a:srgbClr val="FF0000"/>
                </a:solidFill>
                <a:latin typeface="Arial" pitchFamily="34" charset="0"/>
                <a:ea typeface="微软雅黑" pitchFamily="34" charset="-122"/>
                <a:cs typeface="Arial" pitchFamily="34" charset="0"/>
              </a:rPr>
              <a:t>Climate and climate challenges in Shanghai</a:t>
            </a:r>
          </a:p>
          <a:p>
            <a:pPr>
              <a:lnSpc>
                <a:spcPct val="150000"/>
              </a:lnSpc>
              <a:buFont typeface="Arial" pitchFamily="34" charset="0"/>
              <a:buChar char="•"/>
            </a:pPr>
            <a:r>
              <a:rPr lang="en-US" altLang="zh-CN" sz="2800" b="1" dirty="0" smtClean="0">
                <a:solidFill>
                  <a:schemeClr val="tx1"/>
                </a:solidFill>
                <a:latin typeface="Arial" pitchFamily="34" charset="0"/>
                <a:ea typeface="微软雅黑" pitchFamily="34" charset="-122"/>
                <a:cs typeface="Arial" pitchFamily="34" charset="0"/>
              </a:rPr>
              <a:t>Climate services in Shanghai</a:t>
            </a:r>
          </a:p>
          <a:p>
            <a:pPr>
              <a:lnSpc>
                <a:spcPct val="150000"/>
              </a:lnSpc>
              <a:buFont typeface="Arial" pitchFamily="34" charset="0"/>
              <a:buChar char="•"/>
            </a:pPr>
            <a:r>
              <a:rPr lang="en-US" altLang="zh-CN" sz="2800" b="1" dirty="0" smtClean="0">
                <a:solidFill>
                  <a:schemeClr val="tx1"/>
                </a:solidFill>
                <a:latin typeface="Arial" pitchFamily="34" charset="0"/>
                <a:ea typeface="微软雅黑" pitchFamily="34" charset="-122"/>
                <a:cs typeface="Arial" pitchFamily="34" charset="0"/>
              </a:rPr>
              <a:t>Next steps</a:t>
            </a:r>
          </a:p>
        </p:txBody>
      </p:sp>
      <p:sp>
        <p:nvSpPr>
          <p:cNvPr id="3" name="Rectangle 19"/>
          <p:cNvSpPr>
            <a:spLocks noChangeArrowheads="1"/>
          </p:cNvSpPr>
          <p:nvPr/>
        </p:nvSpPr>
        <p:spPr bwMode="auto">
          <a:xfrm>
            <a:off x="611560" y="476672"/>
            <a:ext cx="7643834" cy="7143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 algn="ctr">
              <a:spcBef>
                <a:spcPct val="20000"/>
              </a:spcBef>
            </a:pPr>
            <a:r>
              <a:rPr lang="en-US" altLang="zh-CN" sz="4000" b="1" kern="0" dirty="0" smtClean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pitchFamily="34" charset="0"/>
                <a:ea typeface="Arial Unicode MS" pitchFamily="34" charset="-122"/>
                <a:cs typeface="Arial" pitchFamily="34" charset="0"/>
              </a:rPr>
              <a:t>Outline</a:t>
            </a:r>
            <a:endParaRPr lang="en-US" altLang="zh-CN" sz="4000" b="1" kern="0" dirty="0">
              <a:ln w="11430"/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Arial" pitchFamily="34" charset="0"/>
              <a:ea typeface="Arial Unicode MS" pitchFamily="34" charset="-122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4209095501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内容占位符 2"/>
          <p:cNvSpPr txBox="1">
            <a:spLocks/>
          </p:cNvSpPr>
          <p:nvPr/>
        </p:nvSpPr>
        <p:spPr>
          <a:xfrm>
            <a:off x="714348" y="1643050"/>
            <a:ext cx="4717758" cy="2000264"/>
          </a:xfrm>
          <a:prstGeom prst="rect">
            <a:avLst/>
          </a:prstGeom>
          <a:ln w="25400">
            <a:solidFill>
              <a:schemeClr val="tx2">
                <a:lumMod val="75000"/>
              </a:schemeClr>
            </a:solidFill>
          </a:ln>
        </p:spPr>
        <p:txBody>
          <a:bodyPr vert="horz" lIns="91440" tIns="45720" rIns="91440" bIns="45720" rtlCol="0">
            <a:noAutofit/>
          </a:bodyPr>
          <a:lstStyle/>
          <a:p>
            <a:pPr marR="0" lvl="0" indent="-342900" algn="just" fontAlgn="auto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altLang="zh-CN" sz="1600" b="1" dirty="0" smtClean="0">
                <a:latin typeface="Arial" pitchFamily="34" charset="0"/>
                <a:ea typeface="方正姚体" pitchFamily="2" charset="-122"/>
                <a:cs typeface="Arial" pitchFamily="34" charset="0"/>
              </a:rPr>
              <a:t>Short-term and medium-range high impact weather forecasts and the maximum probability and uncertainty analyses based on </a:t>
            </a:r>
            <a:r>
              <a:rPr lang="en-US" altLang="zh-CN" sz="1600" b="1" dirty="0" smtClean="0">
                <a:solidFill>
                  <a:srgbClr val="FF0000"/>
                </a:solidFill>
                <a:latin typeface="Arial" pitchFamily="34" charset="0"/>
                <a:ea typeface="方正姚体" pitchFamily="2" charset="-122"/>
                <a:cs typeface="Arial" pitchFamily="34" charset="0"/>
              </a:rPr>
              <a:t>the ensemble models </a:t>
            </a:r>
            <a:r>
              <a:rPr lang="en-US" altLang="zh-CN" sz="1600" b="1" dirty="0" smtClean="0">
                <a:latin typeface="Arial" pitchFamily="34" charset="0"/>
                <a:ea typeface="方正姚体" pitchFamily="2" charset="-122"/>
                <a:cs typeface="Arial" pitchFamily="34" charset="0"/>
              </a:rPr>
              <a:t>(such as SMS-</a:t>
            </a:r>
            <a:r>
              <a:rPr lang="en-US" altLang="zh-CN" sz="1600" b="1" dirty="0" err="1" smtClean="0">
                <a:latin typeface="Arial" pitchFamily="34" charset="0"/>
                <a:ea typeface="方正姚体" pitchFamily="2" charset="-122"/>
                <a:cs typeface="Arial" pitchFamily="34" charset="0"/>
              </a:rPr>
              <a:t>EnWARMS</a:t>
            </a:r>
            <a:r>
              <a:rPr lang="en-US" altLang="zh-CN" sz="1600" b="1" dirty="0" smtClean="0">
                <a:latin typeface="Arial" pitchFamily="34" charset="0"/>
                <a:ea typeface="方正姚体" pitchFamily="2" charset="-122"/>
                <a:cs typeface="Arial" pitchFamily="34" charset="0"/>
              </a:rPr>
              <a:t>: the SMS Ensemble WRF ADAS Real-Time Modeling System, and the THORPEX Interactive Grand Global Ensemble Products)</a:t>
            </a:r>
          </a:p>
          <a:p>
            <a:pPr marL="342900" marR="0" lvl="0" indent="-342900" algn="just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zh-CN" altLang="zh-CN" sz="1400" b="0" i="0" u="none" strike="noStrike" kern="1200" cap="none" spc="0" normalizeH="0" baseline="0" noProof="0" dirty="0" smtClean="0">
              <a:ln>
                <a:noFill/>
              </a:ln>
              <a:effectLst/>
              <a:uLnTx/>
              <a:uFillTx/>
              <a:latin typeface="Arial" pitchFamily="34" charset="0"/>
              <a:ea typeface="宋体"/>
              <a:cs typeface="Arial" pitchFamily="34" charset="0"/>
            </a:endParaRPr>
          </a:p>
          <a:p>
            <a:pPr marL="342900" marR="0" lvl="0" indent="-342900" algn="just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endParaRPr kumimoji="0" lang="zh-CN" altLang="zh-CN" sz="1400" b="0" i="0" u="none" strike="noStrike" kern="1200" cap="none" spc="0" normalizeH="0" baseline="0" noProof="0" dirty="0" smtClean="0">
              <a:ln>
                <a:noFill/>
              </a:ln>
              <a:effectLst/>
              <a:uLnTx/>
              <a:uFillTx/>
              <a:latin typeface="Arial" pitchFamily="34" charset="0"/>
              <a:ea typeface="宋体"/>
              <a:cs typeface="Arial" pitchFamily="34" charset="0"/>
            </a:endParaRPr>
          </a:p>
        </p:txBody>
      </p:sp>
      <p:pic>
        <p:nvPicPr>
          <p:cNvPr id="11" name="Picture 2" descr="index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857884" y="3775124"/>
            <a:ext cx="2786082" cy="30828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Picture 3" descr="index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71472" y="3857628"/>
            <a:ext cx="4658448" cy="25685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" name="Picture 4" descr="index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572132" y="1338733"/>
            <a:ext cx="3377138" cy="25943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" name="TextBox 15"/>
          <p:cNvSpPr txBox="1"/>
          <p:nvPr/>
        </p:nvSpPr>
        <p:spPr>
          <a:xfrm>
            <a:off x="1500166" y="500042"/>
            <a:ext cx="671517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800" b="1" dirty="0" smtClean="0">
                <a:latin typeface="Arial" pitchFamily="34" charset="0"/>
                <a:ea typeface="Arial Unicode MS" pitchFamily="34" charset="-122"/>
                <a:cs typeface="Arial" pitchFamily="34" charset="0"/>
              </a:rPr>
              <a:t>Weather Forecast</a:t>
            </a:r>
            <a:endParaRPr lang="zh-CN" altLang="en-US" sz="2800" b="1" dirty="0">
              <a:latin typeface="Arial" pitchFamily="34" charset="0"/>
              <a:ea typeface="Arial Unicode MS" pitchFamily="34" charset="-122"/>
              <a:cs typeface="Arial" pitchFamily="34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Box 15"/>
          <p:cNvSpPr txBox="1"/>
          <p:nvPr/>
        </p:nvSpPr>
        <p:spPr>
          <a:xfrm>
            <a:off x="1500166" y="500042"/>
            <a:ext cx="671517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800" b="1" dirty="0" smtClean="0">
                <a:latin typeface="Arial" pitchFamily="34" charset="0"/>
                <a:ea typeface="Arial Unicode MS" pitchFamily="34" charset="-122"/>
                <a:cs typeface="Arial" pitchFamily="34" charset="0"/>
              </a:rPr>
              <a:t>Extended-Range Weather Forecast</a:t>
            </a:r>
            <a:endParaRPr lang="zh-CN" altLang="en-US" sz="2800" b="1" dirty="0">
              <a:latin typeface="Arial" pitchFamily="34" charset="0"/>
              <a:ea typeface="Arial Unicode MS" pitchFamily="34" charset="-122"/>
              <a:cs typeface="Arial" pitchFamily="34" charset="0"/>
            </a:endParaRPr>
          </a:p>
        </p:txBody>
      </p:sp>
      <p:sp>
        <p:nvSpPr>
          <p:cNvPr id="7" name="矩形 24"/>
          <p:cNvSpPr>
            <a:spLocks noChangeArrowheads="1"/>
          </p:cNvSpPr>
          <p:nvPr/>
        </p:nvSpPr>
        <p:spPr bwMode="auto">
          <a:xfrm>
            <a:off x="3929058" y="3071810"/>
            <a:ext cx="2143120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altLang="zh-CN" sz="1600" b="1" dirty="0" smtClean="0">
                <a:solidFill>
                  <a:srgbClr val="000000"/>
                </a:solidFill>
                <a:latin typeface="+mj-lt"/>
                <a:ea typeface="黑体" pitchFamily="2" charset="-122"/>
              </a:rPr>
              <a:t>LFO system evolution</a:t>
            </a:r>
            <a:endParaRPr lang="zh-CN" altLang="en-US" sz="1600" b="1" dirty="0">
              <a:solidFill>
                <a:srgbClr val="000000"/>
              </a:solidFill>
              <a:latin typeface="+mj-lt"/>
              <a:ea typeface="黑体" pitchFamily="2" charset="-122"/>
            </a:endParaRPr>
          </a:p>
        </p:txBody>
      </p:sp>
      <p:grpSp>
        <p:nvGrpSpPr>
          <p:cNvPr id="8" name="Group 8"/>
          <p:cNvGrpSpPr>
            <a:grpSpLocks/>
          </p:cNvGrpSpPr>
          <p:nvPr/>
        </p:nvGrpSpPr>
        <p:grpSpPr bwMode="auto">
          <a:xfrm>
            <a:off x="285720" y="1643050"/>
            <a:ext cx="2643188" cy="2000250"/>
            <a:chOff x="1111" y="1526"/>
            <a:chExt cx="3402" cy="2254"/>
          </a:xfrm>
        </p:grpSpPr>
        <p:pic>
          <p:nvPicPr>
            <p:cNvPr id="9" name="Picture 2"/>
            <p:cNvPicPr>
              <a:picLocks noChangeAspect="1" noChangeArrowheads="1"/>
            </p:cNvPicPr>
            <p:nvPr/>
          </p:nvPicPr>
          <p:blipFill>
            <a:blip r:embed="rId3" cstate="print"/>
            <a:srcRect l="10039" t="15465" r="49518" b="48167"/>
            <a:stretch>
              <a:fillRect/>
            </a:stretch>
          </p:blipFill>
          <p:spPr bwMode="auto">
            <a:xfrm>
              <a:off x="1111" y="1526"/>
              <a:ext cx="3402" cy="2254"/>
            </a:xfrm>
            <a:prstGeom prst="rect">
              <a:avLst/>
            </a:prstGeom>
            <a:noFill/>
            <a:ln w="12700">
              <a:solidFill>
                <a:schemeClr val="tx1"/>
              </a:solidFill>
              <a:miter lim="800000"/>
              <a:headEnd/>
              <a:tailEnd/>
            </a:ln>
          </p:spPr>
        </p:pic>
        <p:sp>
          <p:nvSpPr>
            <p:cNvPr id="14" name="Oval 4"/>
            <p:cNvSpPr>
              <a:spLocks noChangeArrowheads="1"/>
            </p:cNvSpPr>
            <p:nvPr/>
          </p:nvSpPr>
          <p:spPr bwMode="auto">
            <a:xfrm>
              <a:off x="2608" y="2024"/>
              <a:ext cx="183" cy="272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en-US" altLang="zh-CN" sz="1400" b="1">
                  <a:solidFill>
                    <a:srgbClr val="000000"/>
                  </a:solidFill>
                  <a:latin typeface="+mj-lt"/>
                </a:rPr>
                <a:t>D</a:t>
              </a:r>
            </a:p>
          </p:txBody>
        </p:sp>
        <p:sp>
          <p:nvSpPr>
            <p:cNvPr id="15" name="Oval 5"/>
            <p:cNvSpPr>
              <a:spLocks noChangeArrowheads="1"/>
            </p:cNvSpPr>
            <p:nvPr/>
          </p:nvSpPr>
          <p:spPr bwMode="auto">
            <a:xfrm>
              <a:off x="2472" y="2205"/>
              <a:ext cx="183" cy="273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en-US" altLang="zh-CN" sz="1400" b="1">
                  <a:solidFill>
                    <a:srgbClr val="000000"/>
                  </a:solidFill>
                  <a:latin typeface="+mj-lt"/>
                </a:rPr>
                <a:t>D</a:t>
              </a:r>
            </a:p>
          </p:txBody>
        </p:sp>
        <p:sp>
          <p:nvSpPr>
            <p:cNvPr id="17" name="Oval 6"/>
            <p:cNvSpPr>
              <a:spLocks noChangeArrowheads="1"/>
            </p:cNvSpPr>
            <p:nvPr/>
          </p:nvSpPr>
          <p:spPr bwMode="auto">
            <a:xfrm>
              <a:off x="2336" y="2432"/>
              <a:ext cx="181" cy="272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en-US" altLang="zh-CN" sz="1400" b="1">
                  <a:solidFill>
                    <a:srgbClr val="000000"/>
                  </a:solidFill>
                  <a:latin typeface="+mj-lt"/>
                </a:rPr>
                <a:t>D</a:t>
              </a:r>
            </a:p>
          </p:txBody>
        </p:sp>
        <p:sp>
          <p:nvSpPr>
            <p:cNvPr id="18" name="Oval 7"/>
            <p:cNvSpPr>
              <a:spLocks noChangeArrowheads="1"/>
            </p:cNvSpPr>
            <p:nvPr/>
          </p:nvSpPr>
          <p:spPr bwMode="auto">
            <a:xfrm>
              <a:off x="2336" y="3113"/>
              <a:ext cx="272" cy="272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prstDash val="dash"/>
              <a:round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en-US" altLang="zh-CN" sz="1400" b="1">
                  <a:solidFill>
                    <a:srgbClr val="000000"/>
                  </a:solidFill>
                  <a:latin typeface="+mj-lt"/>
                </a:rPr>
                <a:t>D</a:t>
              </a:r>
            </a:p>
          </p:txBody>
        </p:sp>
        <p:sp>
          <p:nvSpPr>
            <p:cNvPr id="19" name="Oval 8"/>
            <p:cNvSpPr>
              <a:spLocks noChangeArrowheads="1"/>
            </p:cNvSpPr>
            <p:nvPr/>
          </p:nvSpPr>
          <p:spPr bwMode="auto">
            <a:xfrm>
              <a:off x="3243" y="3022"/>
              <a:ext cx="272" cy="272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prstDash val="dash"/>
              <a:round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en-US" altLang="zh-CN" sz="1400" b="1">
                  <a:solidFill>
                    <a:srgbClr val="000000"/>
                  </a:solidFill>
                  <a:latin typeface="+mj-lt"/>
                </a:rPr>
                <a:t>D</a:t>
              </a:r>
            </a:p>
          </p:txBody>
        </p:sp>
        <p:sp>
          <p:nvSpPr>
            <p:cNvPr id="20" name="Oval 9"/>
            <p:cNvSpPr>
              <a:spLocks noChangeArrowheads="1"/>
            </p:cNvSpPr>
            <p:nvPr/>
          </p:nvSpPr>
          <p:spPr bwMode="auto">
            <a:xfrm>
              <a:off x="3787" y="2795"/>
              <a:ext cx="272" cy="272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prstDash val="dash"/>
              <a:round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en-US" altLang="zh-CN" sz="1400" b="1">
                  <a:solidFill>
                    <a:srgbClr val="000000"/>
                  </a:solidFill>
                  <a:latin typeface="+mj-lt"/>
                </a:rPr>
                <a:t>D</a:t>
              </a:r>
            </a:p>
          </p:txBody>
        </p:sp>
      </p:grpSp>
      <p:pic>
        <p:nvPicPr>
          <p:cNvPr id="21" name="Picture 4"/>
          <p:cNvPicPr>
            <a:picLocks noChangeAspect="1" noChangeArrowheads="1"/>
          </p:cNvPicPr>
          <p:nvPr/>
        </p:nvPicPr>
        <p:blipFill>
          <a:blip r:embed="rId4" cstate="print"/>
          <a:srcRect l="1331" t="16202" r="208" b="8000"/>
          <a:stretch>
            <a:fillRect/>
          </a:stretch>
        </p:blipFill>
        <p:spPr bwMode="auto">
          <a:xfrm>
            <a:off x="3143241" y="1643050"/>
            <a:ext cx="3571900" cy="20002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2" name="矩形 20"/>
          <p:cNvSpPr>
            <a:spLocks noChangeArrowheads="1"/>
          </p:cNvSpPr>
          <p:nvPr/>
        </p:nvSpPr>
        <p:spPr bwMode="auto">
          <a:xfrm>
            <a:off x="1000100" y="3143248"/>
            <a:ext cx="2286015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altLang="zh-CN" sz="1600" b="1" dirty="0" smtClean="0">
                <a:solidFill>
                  <a:srgbClr val="000000"/>
                </a:solidFill>
                <a:latin typeface="+mj-lt"/>
                <a:ea typeface="黑体" pitchFamily="2" charset="-122"/>
              </a:rPr>
              <a:t>LFO system </a:t>
            </a:r>
          </a:p>
          <a:p>
            <a:pPr algn="ctr"/>
            <a:r>
              <a:rPr lang="en-US" altLang="zh-CN" sz="1600" b="1" dirty="0" smtClean="0">
                <a:solidFill>
                  <a:srgbClr val="000000"/>
                </a:solidFill>
                <a:latin typeface="+mj-lt"/>
                <a:ea typeface="黑体" pitchFamily="2" charset="-122"/>
              </a:rPr>
              <a:t>distribution map</a:t>
            </a:r>
            <a:endParaRPr lang="zh-CN" altLang="en-US" b="1" dirty="0">
              <a:latin typeface="+mj-lt"/>
            </a:endParaRPr>
          </a:p>
        </p:txBody>
      </p:sp>
      <p:pic>
        <p:nvPicPr>
          <p:cNvPr id="23" name="图片 22"/>
          <p:cNvPicPr/>
          <p:nvPr/>
        </p:nvPicPr>
        <p:blipFill>
          <a:blip r:embed="rId5" cstate="print"/>
          <a:srcRect l="2753" t="13973" b="8446"/>
          <a:stretch>
            <a:fillRect/>
          </a:stretch>
        </p:blipFill>
        <p:spPr bwMode="auto">
          <a:xfrm>
            <a:off x="2357422" y="3857628"/>
            <a:ext cx="4000528" cy="19329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4" name="流程图: 可选过程 23"/>
          <p:cNvSpPr/>
          <p:nvPr/>
        </p:nvSpPr>
        <p:spPr>
          <a:xfrm>
            <a:off x="7215206" y="2091060"/>
            <a:ext cx="1785950" cy="928694"/>
          </a:xfrm>
          <a:prstGeom prst="flowChartAlternateProcess">
            <a:avLst/>
          </a:prstGeom>
          <a:gradFill>
            <a:gsLst>
              <a:gs pos="0">
                <a:srgbClr val="DDEBCF"/>
              </a:gs>
              <a:gs pos="50000">
                <a:srgbClr val="9CB86E"/>
              </a:gs>
              <a:gs pos="100000">
                <a:srgbClr val="156B13"/>
              </a:gs>
            </a:gsLst>
            <a:lin ang="16200000" scaled="0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altLang="zh-CN" sz="1600" b="1" dirty="0" smtClean="0">
                <a:solidFill>
                  <a:srgbClr val="000000"/>
                </a:solidFill>
                <a:latin typeface="+mj-lt"/>
                <a:ea typeface="黑体" pitchFamily="2" charset="-122"/>
              </a:rPr>
              <a:t>10-30dy forecast of heavy rainfall process</a:t>
            </a:r>
            <a:endParaRPr lang="zh-CN" altLang="en-US" sz="1600" b="1" dirty="0" smtClean="0">
              <a:solidFill>
                <a:srgbClr val="000000"/>
              </a:solidFill>
              <a:latin typeface="+mj-lt"/>
              <a:ea typeface="黑体" pitchFamily="2" charset="-122"/>
            </a:endParaRPr>
          </a:p>
        </p:txBody>
      </p:sp>
      <p:sp>
        <p:nvSpPr>
          <p:cNvPr id="25" name="右箭头 24"/>
          <p:cNvSpPr/>
          <p:nvPr/>
        </p:nvSpPr>
        <p:spPr>
          <a:xfrm>
            <a:off x="6643702" y="2376812"/>
            <a:ext cx="428628" cy="285752"/>
          </a:xfrm>
          <a:prstGeom prst="rightArrow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+mj-lt"/>
            </a:endParaRPr>
          </a:p>
        </p:txBody>
      </p:sp>
      <p:sp>
        <p:nvSpPr>
          <p:cNvPr id="26" name="流程图: 可选过程 25"/>
          <p:cNvSpPr/>
          <p:nvPr/>
        </p:nvSpPr>
        <p:spPr>
          <a:xfrm>
            <a:off x="2857488" y="5857892"/>
            <a:ext cx="2571736" cy="571504"/>
          </a:xfrm>
          <a:prstGeom prst="flowChartAlternateProcess">
            <a:avLst/>
          </a:prstGeom>
          <a:gradFill>
            <a:gsLst>
              <a:gs pos="0">
                <a:srgbClr val="FBEAC7"/>
              </a:gs>
              <a:gs pos="17999">
                <a:srgbClr val="FEE7F2"/>
              </a:gs>
              <a:gs pos="36000">
                <a:srgbClr val="FAC77D"/>
              </a:gs>
              <a:gs pos="61000">
                <a:srgbClr val="FBA97D"/>
              </a:gs>
              <a:gs pos="82001">
                <a:srgbClr val="FBD49C"/>
              </a:gs>
              <a:gs pos="100000">
                <a:srgbClr val="FEE7F2"/>
              </a:gs>
            </a:gsLst>
            <a:lin ang="16200000" scaled="0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altLang="zh-CN" sz="1600" b="1" dirty="0" smtClean="0">
                <a:solidFill>
                  <a:srgbClr val="000000"/>
                </a:solidFill>
                <a:latin typeface="+mj-lt"/>
                <a:ea typeface="黑体" pitchFamily="2" charset="-122"/>
              </a:rPr>
              <a:t>10-50dy forecast of pentad rainfall anomaly</a:t>
            </a:r>
            <a:endParaRPr lang="zh-CN" altLang="en-US" sz="1600" b="1" dirty="0" smtClean="0">
              <a:solidFill>
                <a:srgbClr val="000000"/>
              </a:solidFill>
              <a:latin typeface="+mj-lt"/>
              <a:ea typeface="黑体" pitchFamily="2" charset="-122"/>
            </a:endParaRPr>
          </a:p>
        </p:txBody>
      </p:sp>
      <p:sp>
        <p:nvSpPr>
          <p:cNvPr id="27" name="下弧形箭头 26"/>
          <p:cNvSpPr/>
          <p:nvPr/>
        </p:nvSpPr>
        <p:spPr>
          <a:xfrm>
            <a:off x="1571604" y="6072206"/>
            <a:ext cx="4643470" cy="714356"/>
          </a:xfrm>
          <a:prstGeom prst="curvedUpArrow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tx1"/>
              </a:solidFill>
              <a:latin typeface="+mj-lt"/>
            </a:endParaRPr>
          </a:p>
        </p:txBody>
      </p:sp>
      <p:pic>
        <p:nvPicPr>
          <p:cNvPr id="28" name="Picture 3"/>
          <p:cNvPicPr>
            <a:picLocks noChangeAspect="1" noChangeArrowheads="1"/>
          </p:cNvPicPr>
          <p:nvPr/>
        </p:nvPicPr>
        <p:blipFill>
          <a:blip r:embed="rId6" cstate="print"/>
          <a:srcRect t="23611" r="8875"/>
          <a:stretch>
            <a:fillRect/>
          </a:stretch>
        </p:blipFill>
        <p:spPr bwMode="auto">
          <a:xfrm>
            <a:off x="5715008" y="4000504"/>
            <a:ext cx="3428992" cy="17859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9" name="流程图: 可选过程 28"/>
          <p:cNvSpPr/>
          <p:nvPr/>
        </p:nvSpPr>
        <p:spPr>
          <a:xfrm>
            <a:off x="6357982" y="5857892"/>
            <a:ext cx="2571736" cy="571504"/>
          </a:xfrm>
          <a:prstGeom prst="flowChartAlternateProcess">
            <a:avLst/>
          </a:prstGeom>
          <a:gradFill>
            <a:gsLst>
              <a:gs pos="0">
                <a:srgbClr val="FBEAC7"/>
              </a:gs>
              <a:gs pos="17999">
                <a:srgbClr val="FEE7F2"/>
              </a:gs>
              <a:gs pos="36000">
                <a:srgbClr val="FAC77D"/>
              </a:gs>
              <a:gs pos="61000">
                <a:srgbClr val="FBA97D"/>
              </a:gs>
              <a:gs pos="82001">
                <a:srgbClr val="FBD49C"/>
              </a:gs>
              <a:gs pos="100000">
                <a:srgbClr val="FEE7F2"/>
              </a:gs>
            </a:gsLst>
            <a:lin ang="16200000" scaled="0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altLang="zh-CN" sz="1600" b="1" dirty="0" smtClean="0">
                <a:solidFill>
                  <a:srgbClr val="000000"/>
                </a:solidFill>
                <a:latin typeface="+mj-lt"/>
                <a:ea typeface="黑体" pitchFamily="2" charset="-122"/>
              </a:rPr>
              <a:t>2 weeks forecast of extreme rainfall occurrence </a:t>
            </a:r>
            <a:endParaRPr lang="zh-CN" altLang="en-US" sz="1600" b="1" dirty="0" smtClean="0">
              <a:solidFill>
                <a:srgbClr val="000000"/>
              </a:solidFill>
              <a:latin typeface="+mj-lt"/>
              <a:ea typeface="黑体" pitchFamily="2" charset="-122"/>
            </a:endParaRPr>
          </a:p>
        </p:txBody>
      </p:sp>
      <p:pic>
        <p:nvPicPr>
          <p:cNvPr id="30" name="Picture 8" descr="GFS MJO index forecast phase diagram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214314" y="3838279"/>
            <a:ext cx="2071670" cy="22339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Box 15"/>
          <p:cNvSpPr txBox="1"/>
          <p:nvPr/>
        </p:nvSpPr>
        <p:spPr>
          <a:xfrm>
            <a:off x="1500166" y="500042"/>
            <a:ext cx="671517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800" b="1" dirty="0" smtClean="0">
                <a:latin typeface="Arial" pitchFamily="34" charset="0"/>
                <a:ea typeface="Arial Unicode MS" pitchFamily="34" charset="-122"/>
                <a:cs typeface="Arial" pitchFamily="34" charset="0"/>
              </a:rPr>
              <a:t>Extended-Range Weather Forecast</a:t>
            </a:r>
            <a:endParaRPr lang="zh-CN" altLang="en-US" sz="2800" b="1" dirty="0">
              <a:latin typeface="Arial" pitchFamily="34" charset="0"/>
              <a:ea typeface="Arial Unicode MS" pitchFamily="34" charset="-122"/>
              <a:cs typeface="Arial" pitchFamily="34" charset="0"/>
            </a:endParaRPr>
          </a:p>
        </p:txBody>
      </p:sp>
      <p:sp>
        <p:nvSpPr>
          <p:cNvPr id="31" name="Text Box 7"/>
          <p:cNvSpPr txBox="1">
            <a:spLocks noChangeArrowheads="1"/>
          </p:cNvSpPr>
          <p:nvPr/>
        </p:nvSpPr>
        <p:spPr bwMode="auto">
          <a:xfrm>
            <a:off x="500034" y="1363792"/>
            <a:ext cx="8215370" cy="707886"/>
          </a:xfrm>
          <a:prstGeom prst="rect">
            <a:avLst/>
          </a:prstGeom>
          <a:gradFill>
            <a:gsLst>
              <a:gs pos="0">
                <a:srgbClr val="FFEFD1"/>
              </a:gs>
              <a:gs pos="64999">
                <a:srgbClr val="F0EBD5"/>
              </a:gs>
              <a:gs pos="100000">
                <a:srgbClr val="D1C39F"/>
              </a:gs>
            </a:gsLst>
            <a:lin ang="16200000" scaled="0"/>
          </a:gradFill>
          <a:ln w="9525" algn="ctr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342900" indent="-342900" algn="ctr">
              <a:spcBef>
                <a:spcPct val="50000"/>
              </a:spcBef>
            </a:pPr>
            <a:r>
              <a:rPr lang="en-US" altLang="zh-CN" sz="2000" b="1" dirty="0" smtClean="0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Extended-range weather forecast basing on dynamical downscaling by use of  WRF regional model</a:t>
            </a:r>
          </a:p>
        </p:txBody>
      </p:sp>
      <p:sp>
        <p:nvSpPr>
          <p:cNvPr id="33" name="TextBox 21"/>
          <p:cNvSpPr txBox="1">
            <a:spLocks noChangeArrowheads="1"/>
          </p:cNvSpPr>
          <p:nvPr/>
        </p:nvSpPr>
        <p:spPr bwMode="auto">
          <a:xfrm>
            <a:off x="642910" y="2204388"/>
            <a:ext cx="8001056" cy="1938992"/>
          </a:xfrm>
          <a:prstGeom prst="rect">
            <a:avLst/>
          </a:prstGeom>
          <a:noFill/>
          <a:ln w="31750">
            <a:solidFill>
              <a:srgbClr val="FF0000"/>
            </a:solidFill>
            <a:prstDash val="dash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 eaLnBrk="0" hangingPunct="0">
              <a:defRPr kumimoji="1" sz="1400" b="1">
                <a:solidFill>
                  <a:srgbClr val="6600FF"/>
                </a:solidFill>
                <a:latin typeface="宋体" charset="-122"/>
                <a:ea typeface="宋体" charset="-122"/>
              </a:defRPr>
            </a:lvl1pPr>
            <a:lvl2pPr marL="742950" indent="-285750" eaLnBrk="0" hangingPunct="0">
              <a:defRPr kumimoji="1" sz="1400" b="1">
                <a:solidFill>
                  <a:srgbClr val="6600FF"/>
                </a:solidFill>
                <a:latin typeface="宋体" charset="-122"/>
                <a:ea typeface="宋体" charset="-122"/>
              </a:defRPr>
            </a:lvl2pPr>
            <a:lvl3pPr marL="1143000" indent="-228600" eaLnBrk="0" hangingPunct="0">
              <a:defRPr kumimoji="1" sz="1400" b="1">
                <a:solidFill>
                  <a:srgbClr val="6600FF"/>
                </a:solidFill>
                <a:latin typeface="宋体" charset="-122"/>
                <a:ea typeface="宋体" charset="-122"/>
              </a:defRPr>
            </a:lvl3pPr>
            <a:lvl4pPr marL="1600200" indent="-228600" eaLnBrk="0" hangingPunct="0">
              <a:defRPr kumimoji="1" sz="1400" b="1">
                <a:solidFill>
                  <a:srgbClr val="6600FF"/>
                </a:solidFill>
                <a:latin typeface="宋体" charset="-122"/>
                <a:ea typeface="宋体" charset="-122"/>
              </a:defRPr>
            </a:lvl4pPr>
            <a:lvl5pPr marL="2057400" indent="-228600" eaLnBrk="0" hangingPunct="0">
              <a:defRPr kumimoji="1" sz="1400" b="1">
                <a:solidFill>
                  <a:srgbClr val="6600FF"/>
                </a:solidFill>
                <a:latin typeface="宋体" charset="-122"/>
                <a:ea typeface="宋体" charset="-122"/>
              </a:defRPr>
            </a:lvl5pPr>
            <a:lvl6pPr marL="2514600" indent="-228600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defRPr kumimoji="1" sz="1400" b="1">
                <a:solidFill>
                  <a:srgbClr val="6600FF"/>
                </a:solidFill>
                <a:latin typeface="宋体" charset="-122"/>
                <a:ea typeface="宋体" charset="-122"/>
              </a:defRPr>
            </a:lvl6pPr>
            <a:lvl7pPr marL="2971800" indent="-228600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defRPr kumimoji="1" sz="1400" b="1">
                <a:solidFill>
                  <a:srgbClr val="6600FF"/>
                </a:solidFill>
                <a:latin typeface="宋体" charset="-122"/>
                <a:ea typeface="宋体" charset="-122"/>
              </a:defRPr>
            </a:lvl7pPr>
            <a:lvl8pPr marL="3429000" indent="-228600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defRPr kumimoji="1" sz="1400" b="1">
                <a:solidFill>
                  <a:srgbClr val="6600FF"/>
                </a:solidFill>
                <a:latin typeface="宋体" charset="-122"/>
                <a:ea typeface="宋体" charset="-122"/>
              </a:defRPr>
            </a:lvl8pPr>
            <a:lvl9pPr marL="3886200" indent="-228600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defRPr kumimoji="1" sz="1400" b="1">
                <a:solidFill>
                  <a:srgbClr val="6600FF"/>
                </a:solidFill>
                <a:latin typeface="宋体" charset="-122"/>
                <a:ea typeface="宋体" charset="-122"/>
              </a:defRPr>
            </a:lvl9pPr>
          </a:lstStyle>
          <a:p>
            <a:pPr marL="266700" indent="-266700" algn="just" eaLnBrk="1" hangingPunct="1">
              <a:lnSpc>
                <a:spcPct val="125000"/>
              </a:lnSpc>
              <a:spcBef>
                <a:spcPts val="1200"/>
              </a:spcBef>
              <a:buClr>
                <a:srgbClr val="FF0000"/>
              </a:buClr>
              <a:buFont typeface="Wingdings" pitchFamily="2" charset="2"/>
              <a:buChar char="ü"/>
            </a:pPr>
            <a:r>
              <a:rPr lang="en-US" altLang="zh-CN" sz="1800" b="0" dirty="0" smtClean="0">
                <a:solidFill>
                  <a:schemeClr val="tx1"/>
                </a:solidFill>
                <a:latin typeface="Times New Roman" pitchFamily="18" charset="0"/>
                <a:ea typeface="黑体" pitchFamily="49" charset="-122"/>
                <a:cs typeface="Times New Roman" pitchFamily="18" charset="0"/>
              </a:rPr>
              <a:t>Horizontal resolution: 9 km</a:t>
            </a:r>
          </a:p>
          <a:p>
            <a:pPr marL="355600" indent="-355600" algn="just" eaLnBrk="1" hangingPunct="1">
              <a:lnSpc>
                <a:spcPct val="125000"/>
              </a:lnSpc>
              <a:spcBef>
                <a:spcPts val="1200"/>
              </a:spcBef>
              <a:buClr>
                <a:srgbClr val="FF0000"/>
              </a:buClr>
              <a:buFont typeface="Wingdings" pitchFamily="2" charset="2"/>
              <a:buChar char="ü"/>
            </a:pPr>
            <a:r>
              <a:rPr lang="en-US" altLang="zh-CN" sz="1800" b="0" dirty="0" smtClean="0">
                <a:solidFill>
                  <a:schemeClr val="tx1"/>
                </a:solidFill>
                <a:latin typeface="Times New Roman" pitchFamily="18" charset="0"/>
                <a:ea typeface="黑体" pitchFamily="49" charset="-122"/>
                <a:cs typeface="Times New Roman" pitchFamily="18" charset="0"/>
              </a:rPr>
              <a:t>Lateral boundary condition and initial fields:  CFS V2 from NOAA</a:t>
            </a:r>
            <a:endParaRPr lang="en-US" altLang="zh-CN" sz="1800" dirty="0" smtClean="0">
              <a:solidFill>
                <a:srgbClr val="FF0000"/>
              </a:solidFill>
              <a:latin typeface="Times New Roman" pitchFamily="18" charset="0"/>
              <a:ea typeface="黑体" pitchFamily="49" charset="-122"/>
              <a:cs typeface="Times New Roman" pitchFamily="18" charset="0"/>
            </a:endParaRPr>
          </a:p>
          <a:p>
            <a:pPr marL="355600" indent="-355600" algn="just" eaLnBrk="1" hangingPunct="1">
              <a:lnSpc>
                <a:spcPct val="125000"/>
              </a:lnSpc>
              <a:spcBef>
                <a:spcPts val="1200"/>
              </a:spcBef>
              <a:buClr>
                <a:srgbClr val="FF0000"/>
              </a:buClr>
              <a:buFont typeface="Wingdings" pitchFamily="2" charset="2"/>
              <a:buChar char="ü"/>
            </a:pPr>
            <a:r>
              <a:rPr lang="en-US" altLang="zh-CN" sz="1800" b="0" dirty="0" smtClean="0">
                <a:solidFill>
                  <a:schemeClr val="tx1"/>
                </a:solidFill>
                <a:latin typeface="Times New Roman" pitchFamily="18" charset="0"/>
                <a:ea typeface="黑体" pitchFamily="49" charset="-122"/>
                <a:cs typeface="Times New Roman" pitchFamily="18" charset="0"/>
              </a:rPr>
              <a:t>WRF downscaling: daily update</a:t>
            </a:r>
            <a:endParaRPr lang="en-US" altLang="zh-CN" sz="1800" dirty="0" smtClean="0">
              <a:solidFill>
                <a:srgbClr val="FF0000"/>
              </a:solidFill>
              <a:latin typeface="Times New Roman" pitchFamily="18" charset="0"/>
              <a:ea typeface="黑体" pitchFamily="49" charset="-122"/>
              <a:cs typeface="Times New Roman" pitchFamily="18" charset="0"/>
            </a:endParaRPr>
          </a:p>
          <a:p>
            <a:pPr marL="355600" indent="-355600" algn="just" eaLnBrk="1" hangingPunct="1">
              <a:lnSpc>
                <a:spcPct val="125000"/>
              </a:lnSpc>
              <a:spcBef>
                <a:spcPts val="1200"/>
              </a:spcBef>
              <a:buClr>
                <a:srgbClr val="FF0000"/>
              </a:buClr>
              <a:buFont typeface="Wingdings" pitchFamily="2" charset="2"/>
              <a:buChar char="ü"/>
            </a:pPr>
            <a:r>
              <a:rPr lang="en-US" altLang="zh-CN" sz="1800" b="0" dirty="0" smtClean="0">
                <a:solidFill>
                  <a:schemeClr val="tx1"/>
                </a:solidFill>
                <a:latin typeface="Times New Roman" pitchFamily="18" charset="0"/>
                <a:ea typeface="黑体" pitchFamily="49" charset="-122"/>
                <a:cs typeface="Times New Roman" pitchFamily="18" charset="0"/>
              </a:rPr>
              <a:t>Products: 11-45dy  grid meteorological elements forecast</a:t>
            </a:r>
          </a:p>
        </p:txBody>
      </p:sp>
      <p:pic>
        <p:nvPicPr>
          <p:cNvPr id="34" name="图片 33" descr="MAXT_20160218_20160106start.gif"/>
          <p:cNvPicPr>
            <a:picLocks noChangeAspect="1"/>
          </p:cNvPicPr>
          <p:nvPr/>
        </p:nvPicPr>
        <p:blipFill>
          <a:blip r:embed="rId2" cstate="print"/>
          <a:srcRect l="23047" t="1562" r="6640" b="3125"/>
          <a:stretch>
            <a:fillRect/>
          </a:stretch>
        </p:blipFill>
        <p:spPr>
          <a:xfrm>
            <a:off x="5188006" y="4143356"/>
            <a:ext cx="2670142" cy="2714644"/>
          </a:xfrm>
          <a:prstGeom prst="rect">
            <a:avLst/>
          </a:prstGeom>
        </p:spPr>
      </p:pic>
      <p:pic>
        <p:nvPicPr>
          <p:cNvPr id="35" name="图片 34" descr="20160106s_160218tmax.gif"/>
          <p:cNvPicPr>
            <a:picLocks noChangeAspect="1"/>
          </p:cNvPicPr>
          <p:nvPr/>
        </p:nvPicPr>
        <p:blipFill>
          <a:blip r:embed="rId3" cstate="print"/>
          <a:srcRect l="9375" t="6007" b="4490"/>
          <a:stretch>
            <a:fillRect/>
          </a:stretch>
        </p:blipFill>
        <p:spPr>
          <a:xfrm>
            <a:off x="1142976" y="4169233"/>
            <a:ext cx="3524232" cy="2688767"/>
          </a:xfrm>
          <a:prstGeom prst="rect">
            <a:avLst/>
          </a:prstGeom>
        </p:spPr>
      </p:pic>
      <p:sp>
        <p:nvSpPr>
          <p:cNvPr id="38" name="TextBox 37"/>
          <p:cNvSpPr txBox="1"/>
          <p:nvPr/>
        </p:nvSpPr>
        <p:spPr>
          <a:xfrm>
            <a:off x="71406" y="4786322"/>
            <a:ext cx="121441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CN" sz="1800" dirty="0" smtClean="0">
                <a:latin typeface="Times New Roman" pitchFamily="18" charset="0"/>
                <a:ea typeface="黑体" pitchFamily="49" charset="-122"/>
                <a:cs typeface="Times New Roman" pitchFamily="18" charset="0"/>
              </a:rPr>
              <a:t>Integration range of WRF</a:t>
            </a:r>
            <a:endParaRPr kumimoji="1" lang="zh-CN" altLang="en-US" sz="1800" dirty="0" smtClean="0">
              <a:latin typeface="Times New Roman" pitchFamily="18" charset="0"/>
              <a:ea typeface="黑体" pitchFamily="49" charset="-122"/>
              <a:cs typeface="Times New Roman" pitchFamily="18" charset="0"/>
            </a:endParaRPr>
          </a:p>
        </p:txBody>
      </p:sp>
      <p:sp>
        <p:nvSpPr>
          <p:cNvPr id="39" name="TextBox 38"/>
          <p:cNvSpPr txBox="1"/>
          <p:nvPr/>
        </p:nvSpPr>
        <p:spPr>
          <a:xfrm>
            <a:off x="7715272" y="4786322"/>
            <a:ext cx="142872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CN" sz="1800" dirty="0" smtClean="0">
                <a:latin typeface="Times New Roman" pitchFamily="18" charset="0"/>
                <a:ea typeface="黑体" pitchFamily="49" charset="-122"/>
                <a:cs typeface="Times New Roman" pitchFamily="18" charset="0"/>
              </a:rPr>
              <a:t>Output of temperature maximum </a:t>
            </a:r>
            <a:endParaRPr kumimoji="1" lang="zh-CN" altLang="en-US" sz="1800" dirty="0" smtClean="0">
              <a:latin typeface="Times New Roman" pitchFamily="18" charset="0"/>
              <a:ea typeface="黑体" pitchFamily="49" charset="-122"/>
              <a:cs typeface="Times New Roman" pitchFamily="18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Box 15"/>
          <p:cNvSpPr txBox="1"/>
          <p:nvPr/>
        </p:nvSpPr>
        <p:spPr>
          <a:xfrm>
            <a:off x="1500166" y="571480"/>
            <a:ext cx="650085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400" b="1" dirty="0" smtClean="0">
                <a:latin typeface="Arial" pitchFamily="34" charset="0"/>
                <a:ea typeface="Arial Unicode MS" pitchFamily="34" charset="-122"/>
                <a:cs typeface="Arial" pitchFamily="34" charset="0"/>
              </a:rPr>
              <a:t>Climate Prediction</a:t>
            </a:r>
            <a:endParaRPr lang="zh-CN" altLang="en-US" sz="2400" b="1" dirty="0">
              <a:latin typeface="Arial" pitchFamily="34" charset="0"/>
              <a:ea typeface="Arial Unicode MS" pitchFamily="34" charset="-122"/>
              <a:cs typeface="Arial" pitchFamily="34" charset="0"/>
            </a:endParaRPr>
          </a:p>
        </p:txBody>
      </p:sp>
      <p:sp>
        <p:nvSpPr>
          <p:cNvPr id="48" name="内容占位符 2"/>
          <p:cNvSpPr txBox="1">
            <a:spLocks/>
          </p:cNvSpPr>
          <p:nvPr/>
        </p:nvSpPr>
        <p:spPr>
          <a:xfrm>
            <a:off x="714348" y="1571612"/>
            <a:ext cx="3143272" cy="1857388"/>
          </a:xfrm>
          <a:prstGeom prst="rect">
            <a:avLst/>
          </a:prstGeom>
          <a:noFill/>
          <a:ln w="25400">
            <a:solidFill>
              <a:schemeClr val="tx1"/>
            </a:solidFill>
          </a:ln>
        </p:spPr>
        <p:txBody>
          <a:bodyPr vert="horz" lIns="91440" tIns="45720" rIns="91440" bIns="45720" rtlCol="0">
            <a:noAutofit/>
          </a:bodyPr>
          <a:lstStyle/>
          <a:p>
            <a:pPr indent="-342900" algn="just">
              <a:spcBef>
                <a:spcPct val="20000"/>
              </a:spcBef>
              <a:defRPr/>
            </a:pPr>
            <a:r>
              <a:rPr lang="en-US" altLang="zh-CN" sz="1800" dirty="0" smtClean="0">
                <a:latin typeface="Arial" pitchFamily="34" charset="0"/>
                <a:ea typeface="方正姚体" pitchFamily="2" charset="-122"/>
                <a:cs typeface="Arial" pitchFamily="34" charset="0"/>
              </a:rPr>
              <a:t>Climate prediction spanned from monthly, seasonal and annual scale, focusing on the high impact weather and climate events (i.e. heat wave, drought, flood, etc.)</a:t>
            </a:r>
          </a:p>
        </p:txBody>
      </p:sp>
      <p:grpSp>
        <p:nvGrpSpPr>
          <p:cNvPr id="2" name="组合 59"/>
          <p:cNvGrpSpPr>
            <a:grpSpLocks noChangeAspect="1"/>
          </p:cNvGrpSpPr>
          <p:nvPr/>
        </p:nvGrpSpPr>
        <p:grpSpPr>
          <a:xfrm>
            <a:off x="357158" y="3786190"/>
            <a:ext cx="4143404" cy="2408956"/>
            <a:chOff x="142844" y="1571612"/>
            <a:chExt cx="3071834" cy="1928826"/>
          </a:xfrm>
          <a:gradFill>
            <a:gsLst>
              <a:gs pos="0">
                <a:srgbClr val="0000CC"/>
              </a:gs>
              <a:gs pos="80000">
                <a:srgbClr val="F79646">
                  <a:hueOff val="0"/>
                  <a:satOff val="0"/>
                  <a:lumOff val="0"/>
                  <a:alphaOff val="0"/>
                  <a:shade val="93000"/>
                  <a:satMod val="130000"/>
                </a:srgbClr>
              </a:gs>
              <a:gs pos="100000">
                <a:srgbClr val="F79646">
                  <a:hueOff val="0"/>
                  <a:satOff val="0"/>
                  <a:lumOff val="0"/>
                  <a:alphaOff val="0"/>
                  <a:shade val="94000"/>
                  <a:satMod val="135000"/>
                </a:srgbClr>
              </a:gs>
            </a:gsLst>
            <a:lin ang="16200000" scaled="0"/>
          </a:gradFill>
          <a:effectLst>
            <a:outerShdw blurRad="127000" dist="127000" dir="5400000" algn="ctr" rotWithShape="0">
              <a:srgbClr val="000000">
                <a:alpha val="43137"/>
              </a:srgbClr>
            </a:outerShdw>
          </a:effectLst>
        </p:grpSpPr>
        <p:sp>
          <p:nvSpPr>
            <p:cNvPr id="51" name="圆角矩形 50"/>
            <p:cNvSpPr/>
            <p:nvPr/>
          </p:nvSpPr>
          <p:spPr bwMode="auto">
            <a:xfrm>
              <a:off x="142844" y="1571612"/>
              <a:ext cx="3071834" cy="1928826"/>
            </a:xfrm>
            <a:prstGeom prst="roundRect">
              <a:avLst/>
            </a:prstGeom>
            <a:grpFill/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342900" marR="0" lvl="0" indent="-342900" algn="l" defTabSz="914400" rtl="0" eaLnBrk="1" fontAlgn="base" latinLnBrk="0" hangingPunct="1">
                <a:lnSpc>
                  <a:spcPct val="9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1" i="0" u="none" strike="noStrike" kern="0" cap="none" spc="0" normalizeH="0" baseline="0" noProof="0" smtClean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Arial" charset="0"/>
                <a:ea typeface="宋体" charset="-122"/>
              </a:endParaRPr>
            </a:p>
          </p:txBody>
        </p:sp>
        <p:pic>
          <p:nvPicPr>
            <p:cNvPr id="52" name="Picture 1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1602579" y="2428868"/>
              <a:ext cx="1540661" cy="1000132"/>
            </a:xfrm>
            <a:prstGeom prst="rect">
              <a:avLst/>
            </a:prstGeom>
            <a:grpFill/>
            <a:ln w="9525">
              <a:noFill/>
              <a:miter lim="800000"/>
              <a:headEnd/>
              <a:tailEnd/>
            </a:ln>
          </p:spPr>
        </p:pic>
        <p:sp>
          <p:nvSpPr>
            <p:cNvPr id="53" name="TextBox 52"/>
            <p:cNvSpPr txBox="1"/>
            <p:nvPr/>
          </p:nvSpPr>
          <p:spPr>
            <a:xfrm>
              <a:off x="1472879" y="1695443"/>
              <a:ext cx="1596042" cy="720226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200" b="0" i="0" u="none" strike="noStrike" kern="0" cap="none" spc="0" normalizeH="0" baseline="0" noProof="0" dirty="0" smtClean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微软雅黑" pitchFamily="34" charset="-122"/>
                  <a:ea typeface="微软雅黑" pitchFamily="34" charset="-122"/>
                </a:rPr>
                <a:t> </a:t>
              </a:r>
              <a:r>
                <a:rPr kumimoji="0" lang="en-US" altLang="en-US" sz="1200" b="1" i="0" u="none" strike="noStrike" kern="0" cap="none" spc="0" normalizeH="0" baseline="0" noProof="0" dirty="0" smtClean="0">
                  <a:ln>
                    <a:noFill/>
                  </a:ln>
                  <a:uLnTx/>
                  <a:uFillTx/>
                  <a:latin typeface="Arial" pitchFamily="34" charset="0"/>
                  <a:ea typeface="微软雅黑" pitchFamily="34" charset="-122"/>
                  <a:cs typeface="Arial" pitchFamily="34" charset="0"/>
                </a:rPr>
                <a:t>Climate information processing and analysis system</a:t>
              </a:r>
            </a:p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CN" altLang="en-US" sz="1200" b="1" i="0" u="none" strike="noStrike" kern="0" cap="none" spc="0" normalizeH="0" baseline="0" noProof="0" dirty="0" smtClean="0">
                  <a:ln>
                    <a:noFill/>
                  </a:ln>
                  <a:uLnTx/>
                  <a:uFillTx/>
                  <a:latin typeface="Arial" pitchFamily="34" charset="0"/>
                  <a:ea typeface="微软雅黑" pitchFamily="34" charset="-122"/>
                  <a:cs typeface="Arial" pitchFamily="34" charset="0"/>
                </a:rPr>
                <a:t>（</a:t>
              </a:r>
              <a:r>
                <a:rPr kumimoji="0" lang="en-US" altLang="zh-CN" sz="1200" b="1" i="0" u="none" strike="noStrike" kern="0" cap="none" spc="0" normalizeH="0" baseline="0" noProof="0" dirty="0" smtClean="0">
                  <a:ln>
                    <a:noFill/>
                  </a:ln>
                  <a:uLnTx/>
                  <a:uFillTx/>
                  <a:latin typeface="Arial" pitchFamily="34" charset="0"/>
                  <a:ea typeface="微软雅黑" pitchFamily="34" charset="-122"/>
                  <a:cs typeface="Arial" pitchFamily="34" charset="0"/>
                </a:rPr>
                <a:t>CIPAS</a:t>
              </a:r>
              <a:r>
                <a:rPr kumimoji="0" lang="zh-CN" altLang="en-US" sz="1200" b="1" i="0" u="none" strike="noStrike" kern="0" cap="none" spc="0" normalizeH="0" baseline="0" noProof="0" dirty="0" smtClean="0">
                  <a:ln>
                    <a:noFill/>
                  </a:ln>
                  <a:uLnTx/>
                  <a:uFillTx/>
                  <a:latin typeface="Arial" pitchFamily="34" charset="0"/>
                  <a:ea typeface="微软雅黑" pitchFamily="34" charset="-122"/>
                  <a:cs typeface="Arial" pitchFamily="34" charset="0"/>
                </a:rPr>
                <a:t>）</a:t>
              </a:r>
              <a:endParaRPr kumimoji="0" lang="zh-CN" altLang="en-US" sz="1200" b="1" i="0" u="none" strike="noStrike" kern="0" cap="none" spc="0" normalizeH="0" baseline="0" noProof="0" dirty="0">
                <a:ln>
                  <a:noFill/>
                </a:ln>
                <a:uLnTx/>
                <a:uFillTx/>
                <a:latin typeface="Arial" pitchFamily="34" charset="0"/>
                <a:ea typeface="微软雅黑" pitchFamily="34" charset="-122"/>
                <a:cs typeface="Arial" pitchFamily="34" charset="0"/>
              </a:endParaRPr>
            </a:p>
          </p:txBody>
        </p:sp>
        <p:pic>
          <p:nvPicPr>
            <p:cNvPr id="54" name="Picture 2"/>
            <p:cNvPicPr>
              <a:picLocks noChangeAspect="1" noChangeArrowheads="1"/>
            </p:cNvPicPr>
            <p:nvPr/>
          </p:nvPicPr>
          <p:blipFill>
            <a:blip r:embed="rId4" cstate="print"/>
            <a:srcRect t="10602" r="5000"/>
            <a:stretch>
              <a:fillRect/>
            </a:stretch>
          </p:blipFill>
          <p:spPr bwMode="auto">
            <a:xfrm>
              <a:off x="267938" y="1693284"/>
              <a:ext cx="1303666" cy="1735716"/>
            </a:xfrm>
            <a:prstGeom prst="rect">
              <a:avLst/>
            </a:prstGeom>
            <a:grpFill/>
            <a:ln w="9525">
              <a:noFill/>
              <a:miter lim="800000"/>
              <a:headEnd/>
              <a:tailEnd/>
            </a:ln>
          </p:spPr>
        </p:pic>
      </p:grpSp>
      <p:grpSp>
        <p:nvGrpSpPr>
          <p:cNvPr id="3" name="组合 44"/>
          <p:cNvGrpSpPr/>
          <p:nvPr/>
        </p:nvGrpSpPr>
        <p:grpSpPr>
          <a:xfrm>
            <a:off x="5072066" y="1500174"/>
            <a:ext cx="2663156" cy="1871068"/>
            <a:chOff x="3886200" y="5044521"/>
            <a:chExt cx="2160000" cy="1356279"/>
          </a:xfrm>
        </p:grpSpPr>
        <p:grpSp>
          <p:nvGrpSpPr>
            <p:cNvPr id="4" name="组合 54"/>
            <p:cNvGrpSpPr>
              <a:grpSpLocks noChangeAspect="1"/>
            </p:cNvGrpSpPr>
            <p:nvPr/>
          </p:nvGrpSpPr>
          <p:grpSpPr>
            <a:xfrm>
              <a:off x="3886200" y="5044521"/>
              <a:ext cx="2160000" cy="1356279"/>
              <a:chOff x="3286116" y="1571612"/>
              <a:chExt cx="3071834" cy="1928826"/>
            </a:xfrm>
            <a:gradFill>
              <a:gsLst>
                <a:gs pos="0">
                  <a:srgbClr val="0000CC"/>
                </a:gs>
                <a:gs pos="80000">
                  <a:srgbClr val="F79646">
                    <a:hueOff val="0"/>
                    <a:satOff val="0"/>
                    <a:lumOff val="0"/>
                    <a:alphaOff val="0"/>
                    <a:shade val="93000"/>
                    <a:satMod val="130000"/>
                  </a:srgbClr>
                </a:gs>
                <a:gs pos="100000">
                  <a:srgbClr val="F79646">
                    <a:hueOff val="0"/>
                    <a:satOff val="0"/>
                    <a:lumOff val="0"/>
                    <a:alphaOff val="0"/>
                    <a:shade val="94000"/>
                    <a:satMod val="135000"/>
                  </a:srgbClr>
                </a:gs>
              </a:gsLst>
              <a:lin ang="16200000" scaled="0"/>
            </a:gradFill>
            <a:effectLst>
              <a:outerShdw blurRad="127000" dist="127000" dir="5400000" algn="ctr" rotWithShape="0">
                <a:srgbClr val="000000">
                  <a:alpha val="43137"/>
                </a:srgbClr>
              </a:outerShdw>
            </a:effectLst>
          </p:grpSpPr>
          <p:sp>
            <p:nvSpPr>
              <p:cNvPr id="58" name="圆角矩形 57"/>
              <p:cNvSpPr/>
              <p:nvPr/>
            </p:nvSpPr>
            <p:spPr bwMode="auto">
              <a:xfrm>
                <a:off x="3286116" y="1571612"/>
                <a:ext cx="3071834" cy="1928826"/>
              </a:xfrm>
              <a:prstGeom prst="roundRect">
                <a:avLst/>
              </a:prstGeom>
              <a:grpFill/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342900" marR="0" lvl="0" indent="-342900" algn="l" defTabSz="914400" rtl="0" eaLnBrk="1" fontAlgn="base" latinLnBrk="0" hangingPunct="1">
                  <a:lnSpc>
                    <a:spcPct val="90000"/>
                  </a:lnSpc>
                  <a:spcBef>
                    <a:spcPct val="2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1" i="0" u="none" strike="noStrike" kern="0" cap="none" spc="0" normalizeH="0" baseline="0" noProof="0" smtClean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Arial" charset="0"/>
                  <a:ea typeface="宋体" charset="-122"/>
                </a:endParaRPr>
              </a:p>
            </p:txBody>
          </p:sp>
          <p:sp>
            <p:nvSpPr>
              <p:cNvPr id="59" name="TextBox 58"/>
              <p:cNvSpPr txBox="1"/>
              <p:nvPr/>
            </p:nvSpPr>
            <p:spPr>
              <a:xfrm>
                <a:off x="3373188" y="1651344"/>
                <a:ext cx="2984762" cy="643147"/>
              </a:xfrm>
              <a:prstGeom prst="rect">
                <a:avLst/>
              </a:prstGeom>
              <a:grp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ts val="2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1200" b="1" i="0" u="none" strike="noStrike" kern="0" cap="none" spc="0" normalizeH="0" baseline="0" noProof="0" dirty="0" smtClean="0">
                    <a:ln>
                      <a:noFill/>
                    </a:ln>
                    <a:uLnTx/>
                    <a:uFillTx/>
                    <a:latin typeface="Arial" pitchFamily="34" charset="0"/>
                    <a:ea typeface="微软雅黑" pitchFamily="34" charset="-122"/>
                    <a:cs typeface="Arial" pitchFamily="34" charset="0"/>
                  </a:rPr>
                  <a:t>Forecast system of dynamical </a:t>
                </a:r>
              </a:p>
              <a:p>
                <a:pPr marL="0" marR="0" lvl="0" indent="0" algn="ctr" defTabSz="914400" eaLnBrk="1" fontAlgn="auto" latinLnBrk="0" hangingPunct="1">
                  <a:lnSpc>
                    <a:spcPts val="2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1200" b="1" i="0" u="none" strike="noStrike" kern="0" cap="none" spc="0" normalizeH="0" baseline="0" noProof="0" dirty="0" smtClean="0">
                    <a:ln>
                      <a:noFill/>
                    </a:ln>
                    <a:uLnTx/>
                    <a:uFillTx/>
                    <a:latin typeface="Arial" pitchFamily="34" charset="0"/>
                    <a:ea typeface="微软雅黑" pitchFamily="34" charset="-122"/>
                    <a:cs typeface="Arial" pitchFamily="34" charset="0"/>
                  </a:rPr>
                  <a:t>and analogous skills(FODAS)</a:t>
                </a:r>
                <a:endParaRPr kumimoji="0" lang="zh-CN" altLang="en-US" sz="1200" b="1" i="0" u="none" strike="noStrike" kern="0" cap="none" spc="0" normalizeH="0" baseline="0" noProof="0" dirty="0">
                  <a:ln>
                    <a:noFill/>
                  </a:ln>
                  <a:uLnTx/>
                  <a:uFillTx/>
                  <a:latin typeface="Arial" pitchFamily="34" charset="0"/>
                  <a:ea typeface="微软雅黑" pitchFamily="34" charset="-122"/>
                  <a:cs typeface="Arial" pitchFamily="34" charset="0"/>
                </a:endParaRPr>
              </a:p>
            </p:txBody>
          </p:sp>
        </p:grpSp>
        <p:pic>
          <p:nvPicPr>
            <p:cNvPr id="57" name="Picture 1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4038600" y="5562600"/>
              <a:ext cx="1800000" cy="78461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</p:grpSp>
      <p:grpSp>
        <p:nvGrpSpPr>
          <p:cNvPr id="6" name="组合 53"/>
          <p:cNvGrpSpPr>
            <a:grpSpLocks noChangeAspect="1"/>
          </p:cNvGrpSpPr>
          <p:nvPr/>
        </p:nvGrpSpPr>
        <p:grpSpPr>
          <a:xfrm>
            <a:off x="4714876" y="3689102"/>
            <a:ext cx="4106168" cy="2525980"/>
            <a:chOff x="3219478" y="1571612"/>
            <a:chExt cx="3138472" cy="1928826"/>
          </a:xfrm>
          <a:effectLst>
            <a:outerShdw blurRad="127000" dist="127000" dir="5400000" algn="ctr" rotWithShape="0">
              <a:srgbClr val="000000">
                <a:alpha val="43137"/>
              </a:srgbClr>
            </a:outerShdw>
          </a:effectLst>
        </p:grpSpPr>
        <p:sp>
          <p:nvSpPr>
            <p:cNvPr id="76" name="圆角矩形 75"/>
            <p:cNvSpPr/>
            <p:nvPr/>
          </p:nvSpPr>
          <p:spPr bwMode="auto">
            <a:xfrm>
              <a:off x="3286116" y="1571612"/>
              <a:ext cx="3071834" cy="1928826"/>
            </a:xfrm>
            <a:prstGeom prst="roundRect">
              <a:avLst/>
            </a:prstGeom>
            <a:gradFill>
              <a:gsLst>
                <a:gs pos="0">
                  <a:srgbClr val="0000CC"/>
                </a:gs>
                <a:gs pos="80000">
                  <a:srgbClr val="F79646">
                    <a:hueOff val="0"/>
                    <a:satOff val="0"/>
                    <a:lumOff val="0"/>
                    <a:alphaOff val="0"/>
                    <a:shade val="93000"/>
                    <a:satMod val="130000"/>
                  </a:srgbClr>
                </a:gs>
                <a:gs pos="100000">
                  <a:srgbClr val="F79646">
                    <a:hueOff val="0"/>
                    <a:satOff val="0"/>
                    <a:lumOff val="0"/>
                    <a:alphaOff val="0"/>
                    <a:shade val="94000"/>
                    <a:satMod val="135000"/>
                  </a:srgbClr>
                </a:gs>
              </a:gsLst>
              <a:lin ang="16200000" scaled="0"/>
            </a:gra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342900" marR="0" lvl="0" indent="-342900" algn="l" defTabSz="914400" rtl="0" eaLnBrk="1" fontAlgn="base" latinLnBrk="0" hangingPunct="1">
                <a:lnSpc>
                  <a:spcPct val="9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1" i="0" u="none" strike="noStrike" kern="0" cap="none" spc="0" normalizeH="0" baseline="0" noProof="0" smtClean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Arial" charset="0"/>
                <a:ea typeface="宋体" charset="-122"/>
              </a:endParaRPr>
            </a:p>
          </p:txBody>
        </p:sp>
        <p:pic>
          <p:nvPicPr>
            <p:cNvPr id="77" name="Picture 2" descr="T:\Cqkdata\Fct\2012\Modes预测\8月上海降水-7月起报\EnsembleAverage_Pred.png"/>
            <p:cNvPicPr>
              <a:picLocks noChangeAspect="1" noChangeArrowheads="1"/>
            </p:cNvPicPr>
            <p:nvPr/>
          </p:nvPicPr>
          <p:blipFill>
            <a:blip r:embed="rId6" cstate="print"/>
            <a:srcRect l="16143" t="5729" r="15507" b="8333"/>
            <a:stretch>
              <a:fillRect/>
            </a:stretch>
          </p:blipFill>
          <p:spPr bwMode="auto">
            <a:xfrm>
              <a:off x="3357554" y="2071678"/>
              <a:ext cx="1234384" cy="1214446"/>
            </a:xfrm>
            <a:prstGeom prst="rect">
              <a:avLst/>
            </a:prstGeom>
            <a:noFill/>
          </p:spPr>
        </p:pic>
        <p:pic>
          <p:nvPicPr>
            <p:cNvPr id="78" name="Picture 3" descr="T:\Cqkdata\Fct\2012\Modes预测\8月上海降水-7月起报\2012-07-1-1_NCC-CGCM_BP-CCA(EA-WND850)_Vali.png"/>
            <p:cNvPicPr>
              <a:picLocks noChangeAspect="1" noChangeArrowheads="1"/>
            </p:cNvPicPr>
            <p:nvPr/>
          </p:nvPicPr>
          <p:blipFill>
            <a:blip r:embed="rId7" cstate="print"/>
            <a:srcRect/>
            <a:stretch>
              <a:fillRect/>
            </a:stretch>
          </p:blipFill>
          <p:spPr bwMode="auto">
            <a:xfrm>
              <a:off x="4726784" y="2071678"/>
              <a:ext cx="1562706" cy="1222988"/>
            </a:xfrm>
            <a:prstGeom prst="rect">
              <a:avLst/>
            </a:prstGeom>
            <a:noFill/>
          </p:spPr>
        </p:pic>
        <p:sp>
          <p:nvSpPr>
            <p:cNvPr id="79" name="TextBox 78"/>
            <p:cNvSpPr txBox="1"/>
            <p:nvPr/>
          </p:nvSpPr>
          <p:spPr>
            <a:xfrm>
              <a:off x="3219478" y="1704887"/>
              <a:ext cx="3012301" cy="32537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ts val="1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1200" b="1" i="0" u="none" strike="noStrike" kern="0" cap="none" spc="0" normalizeH="0" baseline="0" noProof="0" dirty="0" smtClean="0">
                  <a:ln>
                    <a:noFill/>
                  </a:ln>
                  <a:uLnTx/>
                  <a:uFillTx/>
                  <a:latin typeface="Arial" pitchFamily="34" charset="0"/>
                  <a:ea typeface="微软雅黑" pitchFamily="34" charset="-122"/>
                  <a:cs typeface="Arial" pitchFamily="34" charset="0"/>
                </a:rPr>
                <a:t>Multi-Model  downscaling ensemble </a:t>
              </a:r>
            </a:p>
            <a:p>
              <a:pPr marL="0" marR="0" lvl="0" indent="0" algn="ctr" defTabSz="914400" eaLnBrk="1" fontAlgn="auto" latinLnBrk="0" hangingPunct="1">
                <a:lnSpc>
                  <a:spcPts val="1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1200" b="1" i="0" u="none" strike="noStrike" kern="0" cap="none" spc="0" normalizeH="0" baseline="0" noProof="0" dirty="0" smtClean="0">
                  <a:ln>
                    <a:noFill/>
                  </a:ln>
                  <a:uLnTx/>
                  <a:uFillTx/>
                  <a:latin typeface="Arial" pitchFamily="34" charset="0"/>
                  <a:ea typeface="微软雅黑" pitchFamily="34" charset="-122"/>
                  <a:cs typeface="Arial" pitchFamily="34" charset="0"/>
                </a:rPr>
                <a:t>system (MODES) products</a:t>
              </a:r>
              <a:endParaRPr kumimoji="0" lang="zh-CN" altLang="en-US" sz="1200" b="1" i="0" u="none" strike="noStrike" kern="0" cap="none" spc="0" normalizeH="0" baseline="0" noProof="0" dirty="0">
                <a:ln>
                  <a:noFill/>
                </a:ln>
                <a:uLnTx/>
                <a:uFillTx/>
                <a:latin typeface="Arial" pitchFamily="34" charset="0"/>
                <a:ea typeface="微软雅黑" pitchFamily="34" charset="-122"/>
                <a:cs typeface="Arial" pitchFamily="34" charset="0"/>
              </a:endParaRPr>
            </a:p>
          </p:txBody>
        </p:sp>
      </p:grp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Box 15"/>
          <p:cNvSpPr txBox="1"/>
          <p:nvPr/>
        </p:nvSpPr>
        <p:spPr>
          <a:xfrm>
            <a:off x="1500166" y="571480"/>
            <a:ext cx="650085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400" b="1" dirty="0" smtClean="0">
                <a:latin typeface="Arial" pitchFamily="34" charset="0"/>
                <a:ea typeface="Arial Unicode MS" pitchFamily="34" charset="-122"/>
                <a:cs typeface="Arial" pitchFamily="34" charset="0"/>
              </a:rPr>
              <a:t>Climate Prediction</a:t>
            </a:r>
            <a:endParaRPr lang="zh-CN" altLang="en-US" sz="2400" b="1" dirty="0">
              <a:latin typeface="Arial" pitchFamily="34" charset="0"/>
              <a:ea typeface="Arial Unicode MS" pitchFamily="34" charset="-122"/>
              <a:cs typeface="Arial" pitchFamily="34" charset="0"/>
            </a:endParaRPr>
          </a:p>
        </p:txBody>
      </p:sp>
      <p:sp>
        <p:nvSpPr>
          <p:cNvPr id="24" name="Text Box 7"/>
          <p:cNvSpPr txBox="1">
            <a:spLocks noChangeArrowheads="1"/>
          </p:cNvSpPr>
          <p:nvPr/>
        </p:nvSpPr>
        <p:spPr bwMode="auto">
          <a:xfrm>
            <a:off x="500034" y="1357298"/>
            <a:ext cx="8215370" cy="338554"/>
          </a:xfrm>
          <a:prstGeom prst="rect">
            <a:avLst/>
          </a:prstGeom>
          <a:gradFill>
            <a:gsLst>
              <a:gs pos="0">
                <a:srgbClr val="FFEFD1"/>
              </a:gs>
              <a:gs pos="64999">
                <a:srgbClr val="F0EBD5"/>
              </a:gs>
              <a:gs pos="100000">
                <a:srgbClr val="D1C39F"/>
              </a:gs>
            </a:gsLst>
            <a:lin ang="16200000" scaled="0"/>
          </a:gradFill>
          <a:ln w="9525" algn="ctr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342900" indent="-342900" algn="ctr">
              <a:spcBef>
                <a:spcPct val="50000"/>
              </a:spcBef>
            </a:pPr>
            <a:r>
              <a:rPr lang="en-US" altLang="zh-CN" sz="1600" b="1" dirty="0" smtClean="0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Dekadly update monthly prediction basing on statistical &amp; dynamical combination method</a:t>
            </a:r>
          </a:p>
        </p:txBody>
      </p:sp>
      <p:pic>
        <p:nvPicPr>
          <p:cNvPr id="25" name="Picture 6" descr="B7DN[979PXPM1PAW%4$N)A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85918" y="1785901"/>
            <a:ext cx="3286123" cy="22973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6" name="Picture 8" descr="forcast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928662" y="4071917"/>
            <a:ext cx="3214715" cy="18082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7" name="Picture 9" descr="forcast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357818" y="4071917"/>
            <a:ext cx="3046533" cy="17144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8" name="Rectangle 2"/>
          <p:cNvSpPr txBox="1">
            <a:spLocks noChangeArrowheads="1"/>
          </p:cNvSpPr>
          <p:nvPr/>
        </p:nvSpPr>
        <p:spPr bwMode="auto">
          <a:xfrm>
            <a:off x="571500" y="4714878"/>
            <a:ext cx="7772400" cy="1470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marL="838200" indent="-838200" eaLnBrk="0" hangingPunct="0">
              <a:lnSpc>
                <a:spcPct val="140000"/>
              </a:lnSpc>
              <a:spcBef>
                <a:spcPct val="40000"/>
              </a:spcBef>
              <a:defRPr/>
            </a:pPr>
            <a:r>
              <a:rPr lang="en-US" altLang="zh-CN" sz="3600" b="1" kern="0">
                <a:latin typeface="Times New Roman" pitchFamily="18" charset="0"/>
                <a:ea typeface="楷体_GB2312" pitchFamily="49" charset="-122"/>
                <a:cs typeface="Times New Roman" pitchFamily="18" charset="0"/>
              </a:rPr>
              <a:t/>
            </a:r>
            <a:br>
              <a:rPr lang="en-US" altLang="zh-CN" sz="3600" b="1" kern="0">
                <a:latin typeface="Times New Roman" pitchFamily="18" charset="0"/>
                <a:ea typeface="楷体_GB2312" pitchFamily="49" charset="-122"/>
                <a:cs typeface="Times New Roman" pitchFamily="18" charset="0"/>
              </a:rPr>
            </a:br>
            <a:r>
              <a:rPr lang="en-US" altLang="zh-CN" sz="3600" b="1" kern="0">
                <a:latin typeface="Times New Roman" pitchFamily="18" charset="0"/>
                <a:ea typeface="楷体_GB2312" pitchFamily="49" charset="-122"/>
                <a:cs typeface="Times New Roman" pitchFamily="18" charset="0"/>
              </a:rPr>
              <a:t/>
            </a:r>
            <a:br>
              <a:rPr lang="en-US" altLang="zh-CN" sz="3600" b="1" kern="0">
                <a:latin typeface="Times New Roman" pitchFamily="18" charset="0"/>
                <a:ea typeface="楷体_GB2312" pitchFamily="49" charset="-122"/>
                <a:cs typeface="Times New Roman" pitchFamily="18" charset="0"/>
              </a:rPr>
            </a:br>
            <a:r>
              <a:rPr lang="en-US" altLang="zh-CN" sz="3600" b="1" kern="0">
                <a:latin typeface="Times New Roman" pitchFamily="18" charset="0"/>
                <a:ea typeface="楷体_GB2312" pitchFamily="49" charset="-122"/>
                <a:cs typeface="Times New Roman" pitchFamily="18" charset="0"/>
              </a:rPr>
              <a:t> </a:t>
            </a:r>
          </a:p>
        </p:txBody>
      </p:sp>
      <p:sp>
        <p:nvSpPr>
          <p:cNvPr id="29" name="矩形 28"/>
          <p:cNvSpPr/>
          <p:nvPr/>
        </p:nvSpPr>
        <p:spPr>
          <a:xfrm>
            <a:off x="714348" y="5857867"/>
            <a:ext cx="335758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CN" sz="18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Dekadly update monthly Rainfall anomaly prediction </a:t>
            </a:r>
            <a:endParaRPr lang="zh-CN" altLang="en-US" sz="18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0" name="矩形 29"/>
          <p:cNvSpPr/>
          <p:nvPr/>
        </p:nvSpPr>
        <p:spPr>
          <a:xfrm>
            <a:off x="5114476" y="5857867"/>
            <a:ext cx="378621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CN" sz="18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Dekadly update monthly temperature anomaly prediction </a:t>
            </a:r>
            <a:endParaRPr lang="zh-CN" altLang="en-US" sz="18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1" name="矩形 30"/>
          <p:cNvSpPr/>
          <p:nvPr/>
        </p:nvSpPr>
        <p:spPr>
          <a:xfrm>
            <a:off x="5072066" y="2071653"/>
            <a:ext cx="357190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CN" sz="18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Statistical interpretation &amp; application of dynamical forecast model of BCC</a:t>
            </a:r>
            <a:endParaRPr lang="zh-CN" altLang="en-US" sz="18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Box 15"/>
          <p:cNvSpPr txBox="1"/>
          <p:nvPr/>
        </p:nvSpPr>
        <p:spPr>
          <a:xfrm>
            <a:off x="1500166" y="571480"/>
            <a:ext cx="650085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400" b="1" dirty="0" smtClean="0">
                <a:latin typeface="Arial" pitchFamily="34" charset="0"/>
                <a:ea typeface="Arial Unicode MS" pitchFamily="34" charset="-122"/>
                <a:cs typeface="Arial" pitchFamily="34" charset="0"/>
              </a:rPr>
              <a:t>Climate Prediction</a:t>
            </a:r>
            <a:endParaRPr lang="zh-CN" altLang="en-US" sz="2400" b="1" dirty="0">
              <a:latin typeface="Arial" pitchFamily="34" charset="0"/>
              <a:ea typeface="Arial Unicode MS" pitchFamily="34" charset="-122"/>
              <a:cs typeface="Arial" pitchFamily="34" charset="0"/>
            </a:endParaRPr>
          </a:p>
        </p:txBody>
      </p:sp>
      <p:sp>
        <p:nvSpPr>
          <p:cNvPr id="11" name="Text Box 7"/>
          <p:cNvSpPr txBox="1">
            <a:spLocks noChangeArrowheads="1"/>
          </p:cNvSpPr>
          <p:nvPr/>
        </p:nvSpPr>
        <p:spPr bwMode="auto">
          <a:xfrm>
            <a:off x="500034" y="1571612"/>
            <a:ext cx="8215370" cy="400110"/>
          </a:xfrm>
          <a:prstGeom prst="rect">
            <a:avLst/>
          </a:prstGeom>
          <a:gradFill>
            <a:gsLst>
              <a:gs pos="0">
                <a:srgbClr val="FFEFD1"/>
              </a:gs>
              <a:gs pos="64999">
                <a:srgbClr val="F0EBD5"/>
              </a:gs>
              <a:gs pos="100000">
                <a:srgbClr val="D1C39F"/>
              </a:gs>
            </a:gsLst>
            <a:lin ang="16200000" scaled="0"/>
          </a:gradFill>
          <a:ln w="9525" algn="ctr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342900" indent="-342900" algn="ctr">
              <a:spcBef>
                <a:spcPct val="50000"/>
              </a:spcBef>
            </a:pPr>
            <a:r>
              <a:rPr lang="en-US" altLang="zh-CN" sz="2000" b="1" dirty="0" smtClean="0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Seasonal prediction basing on dynamical downscaling method</a:t>
            </a:r>
          </a:p>
        </p:txBody>
      </p:sp>
      <p:sp>
        <p:nvSpPr>
          <p:cNvPr id="13" name="矩形 12"/>
          <p:cNvSpPr/>
          <p:nvPr/>
        </p:nvSpPr>
        <p:spPr>
          <a:xfrm>
            <a:off x="4143372" y="2113470"/>
            <a:ext cx="4357718" cy="1231106"/>
          </a:xfrm>
          <a:prstGeom prst="rect">
            <a:avLst/>
          </a:prstGeom>
          <a:ln>
            <a:solidFill>
              <a:srgbClr val="FF0000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n-US" altLang="zh-CN" sz="18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Seasonal prediction of Eastern China from Regional climate model RegCM-NCC (a altered RegCM2)&amp; RegCM3 driven by CGCM ( BCC_CM1.0) </a:t>
            </a:r>
            <a:r>
              <a:rPr lang="en-US" altLang="zh-CN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)</a:t>
            </a:r>
            <a:endParaRPr lang="zh-CN" altLang="en-US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4" name="图片 8" descr="pre_2012Summer.gif"/>
          <p:cNvPicPr>
            <a:picLocks noChangeAspect="1"/>
          </p:cNvPicPr>
          <p:nvPr/>
        </p:nvPicPr>
        <p:blipFill>
          <a:blip r:embed="rId4" cstate="print"/>
          <a:srcRect l="17188" t="8575" r="4062" b="5000"/>
          <a:stretch>
            <a:fillRect/>
          </a:stretch>
        </p:blipFill>
        <p:spPr bwMode="auto">
          <a:xfrm>
            <a:off x="571472" y="2214548"/>
            <a:ext cx="3298825" cy="2714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" name="TextBox 13"/>
          <p:cNvSpPr txBox="1">
            <a:spLocks noChangeArrowheads="1"/>
          </p:cNvSpPr>
          <p:nvPr/>
        </p:nvSpPr>
        <p:spPr bwMode="auto">
          <a:xfrm>
            <a:off x="428596" y="4857735"/>
            <a:ext cx="2928958" cy="5847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GB" altLang="zh-CN" sz="1600" b="1" dirty="0" smtClean="0">
                <a:solidFill>
                  <a:srgbClr val="7030A0"/>
                </a:solidFill>
                <a:latin typeface="+mn-lt"/>
              </a:rPr>
              <a:t>summer precipitation anomaly</a:t>
            </a:r>
            <a:endParaRPr lang="zh-CN" altLang="en-US" sz="1600" b="1" dirty="0" smtClean="0">
              <a:solidFill>
                <a:srgbClr val="7030A0"/>
              </a:solidFill>
              <a:latin typeface="+mn-lt"/>
            </a:endParaRPr>
          </a:p>
        </p:txBody>
      </p:sp>
      <p:sp>
        <p:nvSpPr>
          <p:cNvPr id="17" name="矩形 39"/>
          <p:cNvSpPr>
            <a:spLocks noChangeArrowheads="1"/>
          </p:cNvSpPr>
          <p:nvPr/>
        </p:nvSpPr>
        <p:spPr bwMode="auto">
          <a:xfrm>
            <a:off x="5143504" y="3746930"/>
            <a:ext cx="3429024" cy="1200329"/>
          </a:xfrm>
          <a:prstGeom prst="rect">
            <a:avLst/>
          </a:prstGeom>
          <a:noFill/>
          <a:ln w="19050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altLang="zh-CN" sz="18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Improving method</a:t>
            </a:r>
            <a:r>
              <a:rPr lang="en-US" altLang="zh-CN" sz="18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for dynamical downscaling prediction:  </a:t>
            </a:r>
          </a:p>
          <a:p>
            <a:pPr algn="ctr"/>
            <a:r>
              <a:rPr lang="en-US" altLang="zh-CN" sz="18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driven by bias corrected CGCM</a:t>
            </a:r>
            <a:endParaRPr lang="en-GB" altLang="zh-CN" sz="1800" b="1" dirty="0" smtClean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18" name="Object 3"/>
          <p:cNvGraphicFramePr>
            <a:graphicFrameLocks noChangeAspect="1"/>
          </p:cNvGraphicFramePr>
          <p:nvPr/>
        </p:nvGraphicFramePr>
        <p:xfrm>
          <a:off x="428596" y="5500677"/>
          <a:ext cx="8358246" cy="753615"/>
        </p:xfrm>
        <a:graphic>
          <a:graphicData uri="http://schemas.openxmlformats.org/presentationml/2006/ole">
            <p:oleObj spid="_x0000_s300034" name="Equation" r:id="rId5" imgW="5092560" imgH="482400" progId="">
              <p:embed/>
            </p:oleObj>
          </a:graphicData>
        </a:graphic>
      </p:graphicFrame>
      <p:sp>
        <p:nvSpPr>
          <p:cNvPr id="19" name="虚尾箭头 18"/>
          <p:cNvSpPr/>
          <p:nvPr/>
        </p:nvSpPr>
        <p:spPr>
          <a:xfrm rot="5400000">
            <a:off x="3964777" y="4068401"/>
            <a:ext cx="1714512" cy="642942"/>
          </a:xfrm>
          <a:prstGeom prst="stripedRightArrow">
            <a:avLst/>
          </a:prstGeom>
          <a:solidFill>
            <a:schemeClr val="bg1">
              <a:lumMod val="8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b="1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Box 15"/>
          <p:cNvSpPr txBox="1"/>
          <p:nvPr/>
        </p:nvSpPr>
        <p:spPr>
          <a:xfrm>
            <a:off x="1500166" y="571480"/>
            <a:ext cx="650085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400" b="1" dirty="0" smtClean="0">
                <a:latin typeface="Arial" pitchFamily="34" charset="0"/>
                <a:ea typeface="Arial Unicode MS" pitchFamily="34" charset="-122"/>
                <a:cs typeface="Arial" pitchFamily="34" charset="0"/>
              </a:rPr>
              <a:t>Extreme Events Pre-assessment</a:t>
            </a:r>
            <a:endParaRPr lang="zh-CN" altLang="en-US" sz="2400" b="1" dirty="0">
              <a:latin typeface="Arial" pitchFamily="34" charset="0"/>
              <a:ea typeface="Arial Unicode MS" pitchFamily="34" charset="-122"/>
              <a:cs typeface="Arial" pitchFamily="34" charset="0"/>
            </a:endParaRPr>
          </a:p>
        </p:txBody>
      </p:sp>
      <p:sp>
        <p:nvSpPr>
          <p:cNvPr id="25" name="矩形 24"/>
          <p:cNvSpPr/>
          <p:nvPr/>
        </p:nvSpPr>
        <p:spPr>
          <a:xfrm>
            <a:off x="71406" y="6127606"/>
            <a:ext cx="6429420" cy="341632"/>
          </a:xfrm>
          <a:prstGeom prst="rect">
            <a:avLst/>
          </a:prstGeom>
          <a:solidFill>
            <a:srgbClr val="A9EFF3"/>
          </a:solidFill>
        </p:spPr>
        <p:txBody>
          <a:bodyPr wrap="square">
            <a:spAutoFit/>
          </a:bodyPr>
          <a:lstStyle/>
          <a:p>
            <a:pPr marL="342900" marR="0" lvl="0" indent="-342900" algn="ctr" defTabSz="91440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8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Times New Roman" pitchFamily="18" charset="0"/>
              </a:rPr>
              <a:t>Multi-modules: Collection, </a:t>
            </a:r>
            <a:r>
              <a:rPr kumimoji="0" lang="en-US" altLang="zh-CN" sz="18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Times New Roman" pitchFamily="18" charset="0"/>
              </a:rPr>
              <a:t>inquiry, </a:t>
            </a:r>
            <a:r>
              <a:rPr kumimoji="0" lang="en-US" altLang="zh-CN" sz="18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Times New Roman" pitchFamily="18" charset="0"/>
              </a:rPr>
              <a:t>assessment &amp; pre-assessment</a:t>
            </a:r>
            <a:endParaRPr kumimoji="0" lang="zh-CN" altLang="en-US" sz="1800" b="1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cs typeface="Times New Roman" pitchFamily="18" charset="0"/>
            </a:endParaRPr>
          </a:p>
        </p:txBody>
      </p:sp>
      <p:sp>
        <p:nvSpPr>
          <p:cNvPr id="26" name="Text Box 7"/>
          <p:cNvSpPr txBox="1">
            <a:spLocks noChangeArrowheads="1"/>
          </p:cNvSpPr>
          <p:nvPr/>
        </p:nvSpPr>
        <p:spPr bwMode="auto">
          <a:xfrm>
            <a:off x="500034" y="1571612"/>
            <a:ext cx="8215370" cy="430887"/>
          </a:xfrm>
          <a:prstGeom prst="rect">
            <a:avLst/>
          </a:prstGeom>
          <a:gradFill>
            <a:gsLst>
              <a:gs pos="0">
                <a:srgbClr val="FFEFD1"/>
              </a:gs>
              <a:gs pos="64999">
                <a:srgbClr val="F0EBD5"/>
              </a:gs>
              <a:gs pos="100000">
                <a:srgbClr val="D1C39F"/>
              </a:gs>
            </a:gsLst>
            <a:lin ang="16200000" scaled="0"/>
          </a:gradFill>
          <a:ln w="9525" algn="ctr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342900" marR="0" lvl="0" indent="-342900" algn="ctr" defTabSz="91440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200" b="1" i="0" u="none" strike="noStrike" kern="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itchFamily="18" charset="0"/>
                <a:ea typeface="微软雅黑" pitchFamily="34" charset="-122"/>
                <a:cs typeface="Times New Roman" pitchFamily="18" charset="0"/>
              </a:rPr>
              <a:t>Interface of </a:t>
            </a:r>
            <a:r>
              <a:rPr kumimoji="0" lang="en-US" altLang="zh-CN" sz="2200" b="1" i="0" u="none" strike="noStrike" kern="0" cap="none" spc="0" normalizeH="0" baseline="0" noProof="0" dirty="0" smtClean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itchFamily="18" charset="0"/>
                <a:ea typeface="微软雅黑" pitchFamily="34" charset="-122"/>
                <a:cs typeface="Times New Roman" pitchFamily="18" charset="0"/>
              </a:rPr>
              <a:t>Meteorological disaster assessment system</a:t>
            </a:r>
          </a:p>
        </p:txBody>
      </p:sp>
      <p:grpSp>
        <p:nvGrpSpPr>
          <p:cNvPr id="27" name="组合 10"/>
          <p:cNvGrpSpPr/>
          <p:nvPr/>
        </p:nvGrpSpPr>
        <p:grpSpPr>
          <a:xfrm>
            <a:off x="71406" y="2005097"/>
            <a:ext cx="6572296" cy="4143404"/>
            <a:chOff x="683568" y="1340768"/>
            <a:chExt cx="7992888" cy="4968552"/>
          </a:xfrm>
        </p:grpSpPr>
        <p:pic>
          <p:nvPicPr>
            <p:cNvPr id="28" name="图片 27"/>
            <p:cNvPicPr/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683568" y="1340768"/>
              <a:ext cx="7992888" cy="496855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9" name="Picture 2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4716016" y="3429000"/>
              <a:ext cx="3727687" cy="26778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pic>
        <p:nvPicPr>
          <p:cNvPr id="30" name="Picture 4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429388" y="3111652"/>
            <a:ext cx="2714612" cy="318669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31" name="矩形 30"/>
          <p:cNvSpPr/>
          <p:nvPr/>
        </p:nvSpPr>
        <p:spPr>
          <a:xfrm>
            <a:off x="6643702" y="2342860"/>
            <a:ext cx="2214578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algn="ctr">
              <a:spcBef>
                <a:spcPct val="50000"/>
              </a:spcBef>
            </a:pPr>
            <a:r>
              <a:rPr lang="en-US" altLang="zh-CN" sz="16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Express of extreme event monitoring &amp; pre-assessment</a:t>
            </a:r>
            <a:endParaRPr lang="zh-CN" altLang="en-US" sz="1600" b="1" dirty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 descr="QQ图片20140926185734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285852" y="2214554"/>
            <a:ext cx="6929487" cy="2572624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928662" y="1357298"/>
            <a:ext cx="8072494" cy="92333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altLang="zh-CN" sz="1800" dirty="0" smtClean="0">
                <a:latin typeface="+mj-lt"/>
              </a:rPr>
              <a:t>Projected changes in number of days for cold night, warm daylight, warm night and heavy rainfall in Shanghai, derived from eight GCMs.</a:t>
            </a:r>
          </a:p>
          <a:p>
            <a:endParaRPr lang="zh-CN" altLang="en-US" sz="1800" dirty="0">
              <a:latin typeface="+mj-lt"/>
            </a:endParaRPr>
          </a:p>
        </p:txBody>
      </p:sp>
      <p:sp>
        <p:nvSpPr>
          <p:cNvPr id="11" name="TextBox 10"/>
          <p:cNvSpPr txBox="1"/>
          <p:nvPr/>
        </p:nvSpPr>
        <p:spPr>
          <a:xfrm rot="5400000" flipV="1">
            <a:off x="955063" y="2473905"/>
            <a:ext cx="1000132" cy="33855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altLang="zh-CN" sz="1600" b="1" dirty="0" smtClean="0">
                <a:latin typeface="+mj-lt"/>
              </a:rPr>
              <a:t>Change </a:t>
            </a:r>
            <a:endParaRPr lang="zh-CN" altLang="en-US" sz="1600" b="1" dirty="0">
              <a:latin typeface="+mj-lt"/>
            </a:endParaRPr>
          </a:p>
        </p:txBody>
      </p:sp>
      <p:graphicFrame>
        <p:nvGraphicFramePr>
          <p:cNvPr id="6" name="图表 5"/>
          <p:cNvGraphicFramePr/>
          <p:nvPr/>
        </p:nvGraphicFramePr>
        <p:xfrm>
          <a:off x="500034" y="3786190"/>
          <a:ext cx="4357718" cy="221457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3" name="TextBox 2"/>
          <p:cNvSpPr txBox="1"/>
          <p:nvPr/>
        </p:nvSpPr>
        <p:spPr>
          <a:xfrm>
            <a:off x="2714612" y="571480"/>
            <a:ext cx="409919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400" b="1" dirty="0" smtClean="0">
                <a:latin typeface="Arial" pitchFamily="34" charset="0"/>
                <a:cs typeface="Arial" pitchFamily="34" charset="0"/>
              </a:rPr>
              <a:t>Climate Change Projection</a:t>
            </a:r>
            <a:endParaRPr lang="zh-CN" altLang="en-US" sz="24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7215206" y="5286388"/>
            <a:ext cx="642942" cy="33855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altLang="zh-CN" sz="1600" dirty="0" smtClean="0"/>
              <a:t>OBS</a:t>
            </a:r>
            <a:endParaRPr lang="zh-CN" altLang="en-US" sz="1600" dirty="0"/>
          </a:p>
        </p:txBody>
      </p:sp>
      <p:graphicFrame>
        <p:nvGraphicFramePr>
          <p:cNvPr id="5" name="图表 4"/>
          <p:cNvGraphicFramePr/>
          <p:nvPr/>
        </p:nvGraphicFramePr>
        <p:xfrm>
          <a:off x="4714876" y="3786190"/>
          <a:ext cx="4143404" cy="228601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7" name="TextBox 6"/>
          <p:cNvSpPr txBox="1"/>
          <p:nvPr/>
        </p:nvSpPr>
        <p:spPr>
          <a:xfrm>
            <a:off x="8286776" y="5143512"/>
            <a:ext cx="571504" cy="24622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altLang="zh-CN" sz="1000" b="1" dirty="0" smtClean="0">
                <a:latin typeface="+mj-lt"/>
              </a:rPr>
              <a:t>OBS</a:t>
            </a:r>
            <a:endParaRPr lang="zh-CN" altLang="en-US" sz="1000" b="1" dirty="0">
              <a:latin typeface="+mj-lt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4071934" y="5143512"/>
            <a:ext cx="571504" cy="24622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altLang="zh-CN" sz="1000" b="1" dirty="0" smtClean="0">
                <a:latin typeface="+mj-lt"/>
              </a:rPr>
              <a:t>OBS</a:t>
            </a:r>
            <a:endParaRPr lang="zh-CN" altLang="en-US" sz="1000" b="1" dirty="0">
              <a:latin typeface="+mj-lt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2428860" y="2214554"/>
            <a:ext cx="78581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200" b="1" dirty="0" smtClean="0">
                <a:latin typeface="+mj-lt"/>
              </a:rPr>
              <a:t>Cold night days</a:t>
            </a:r>
            <a:endParaRPr lang="zh-CN" altLang="en-US" sz="1200" b="1" dirty="0">
              <a:latin typeface="+mj-lt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3357554" y="2071678"/>
            <a:ext cx="92869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200" b="1" dirty="0" smtClean="0">
                <a:latin typeface="+mj-lt"/>
              </a:rPr>
              <a:t>Warm Daylight days</a:t>
            </a:r>
            <a:endParaRPr lang="zh-CN" altLang="en-US" sz="1200" b="1" dirty="0">
              <a:latin typeface="+mj-lt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4214810" y="2143116"/>
            <a:ext cx="100013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200" b="1" dirty="0" smtClean="0">
                <a:latin typeface="+mj-lt"/>
              </a:rPr>
              <a:t>Warm night days</a:t>
            </a:r>
            <a:endParaRPr lang="zh-CN" altLang="en-US" sz="1200" b="1" dirty="0">
              <a:latin typeface="+mj-lt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6215074" y="2071678"/>
            <a:ext cx="121444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200" b="1" dirty="0" smtClean="0">
                <a:latin typeface="+mj-lt"/>
              </a:rPr>
              <a:t>Heavy </a:t>
            </a:r>
          </a:p>
          <a:p>
            <a:r>
              <a:rPr lang="en-US" altLang="zh-CN" sz="1200" b="1" dirty="0" smtClean="0">
                <a:latin typeface="+mj-lt"/>
              </a:rPr>
              <a:t>rainfall days</a:t>
            </a:r>
            <a:endParaRPr lang="zh-CN" altLang="en-US" sz="1200" b="1" dirty="0">
              <a:latin typeface="+mj-lt"/>
            </a:endParaRPr>
          </a:p>
        </p:txBody>
      </p:sp>
      <p:sp>
        <p:nvSpPr>
          <p:cNvPr id="19" name="Rectangle 1"/>
          <p:cNvSpPr>
            <a:spLocks noChangeArrowheads="1"/>
          </p:cNvSpPr>
          <p:nvPr/>
        </p:nvSpPr>
        <p:spPr bwMode="auto">
          <a:xfrm>
            <a:off x="214282" y="5955589"/>
            <a:ext cx="8807508" cy="830997"/>
          </a:xfrm>
          <a:prstGeom prst="rect">
            <a:avLst/>
          </a:prstGeom>
          <a:ln>
            <a:solidFill>
              <a:srgbClr val="FFC000"/>
            </a:solidFill>
            <a:headEnd/>
            <a:tailEnd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indent="30480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u"/>
            </a:pPr>
            <a:r>
              <a:rPr lang="en-US" altLang="zh-CN" sz="1600" b="1" dirty="0" smtClean="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cs typeface="Times New Roman" pitchFamily="18" charset="0"/>
              </a:rPr>
              <a:t>Compared with 2001-2010, e</a:t>
            </a:r>
            <a:r>
              <a:rPr kumimoji="0" lang="en-US" altLang="zh-CN" sz="16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微软雅黑" pitchFamily="34" charset="-122"/>
                <a:ea typeface="微软雅黑" pitchFamily="34" charset="-122"/>
                <a:cs typeface="Times New Roman" pitchFamily="18" charset="0"/>
              </a:rPr>
              <a:t>xtreme warm</a:t>
            </a:r>
            <a:r>
              <a:rPr lang="en-US" altLang="zh-CN" sz="1600" b="1" dirty="0" smtClean="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cs typeface="Times New Roman" pitchFamily="18" charset="0"/>
              </a:rPr>
              <a:t> and heavy rainfall will increase while cold</a:t>
            </a:r>
            <a:r>
              <a:rPr kumimoji="0" lang="en-US" altLang="zh-CN" sz="16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微软雅黑" pitchFamily="34" charset="-122"/>
                <a:ea typeface="微软雅黑" pitchFamily="34" charset="-122"/>
                <a:cs typeface="Times New Roman" pitchFamily="18" charset="0"/>
              </a:rPr>
              <a:t> events </a:t>
            </a:r>
            <a:r>
              <a:rPr kumimoji="0" lang="en-US" altLang="zh-CN" sz="1600" b="1" i="0" u="none" strike="noStrike" cap="none" normalizeH="0" dirty="0" smtClean="0">
                <a:ln>
                  <a:noFill/>
                </a:ln>
                <a:solidFill>
                  <a:schemeClr val="tx1"/>
                </a:solidFill>
                <a:effectLst/>
                <a:latin typeface="微软雅黑" pitchFamily="34" charset="-122"/>
                <a:ea typeface="微软雅黑" pitchFamily="34" charset="-122"/>
                <a:cs typeface="Times New Roman" pitchFamily="18" charset="0"/>
              </a:rPr>
              <a:t> will </a:t>
            </a:r>
            <a:r>
              <a:rPr lang="en-US" altLang="zh-CN" sz="1600" b="1" dirty="0" smtClean="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cs typeface="Times New Roman" pitchFamily="18" charset="0"/>
              </a:rPr>
              <a:t>decrease </a:t>
            </a:r>
            <a:r>
              <a:rPr kumimoji="0" lang="en-US" altLang="zh-CN" sz="1600" b="1" i="0" u="none" strike="noStrike" cap="none" normalizeH="0" dirty="0" smtClean="0">
                <a:ln>
                  <a:noFill/>
                </a:ln>
                <a:solidFill>
                  <a:schemeClr val="tx1"/>
                </a:solidFill>
                <a:effectLst/>
                <a:latin typeface="微软雅黑" pitchFamily="34" charset="-122"/>
                <a:ea typeface="微软雅黑" pitchFamily="34" charset="-122"/>
                <a:cs typeface="Times New Roman" pitchFamily="18" charset="0"/>
              </a:rPr>
              <a:t>in 2021-2030.</a:t>
            </a:r>
            <a:endParaRPr kumimoji="0" lang="zh-CN" altLang="en-US" sz="16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微软雅黑" pitchFamily="34" charset="-122"/>
              <a:ea typeface="微软雅黑" pitchFamily="34" charset="-122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TextBox 9"/>
          <p:cNvSpPr txBox="1">
            <a:spLocks noChangeArrowheads="1"/>
          </p:cNvSpPr>
          <p:nvPr/>
        </p:nvSpPr>
        <p:spPr bwMode="auto">
          <a:xfrm>
            <a:off x="-71470" y="3000380"/>
            <a:ext cx="4071938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altLang="zh-CN" sz="2400" dirty="0">
                <a:solidFill>
                  <a:srgbClr val="FFFFFF"/>
                </a:solidFill>
                <a:ea typeface="宋体" charset="-122"/>
              </a:rPr>
              <a:t>CMIP3</a:t>
            </a:r>
            <a:r>
              <a:rPr lang="zh-CN" altLang="en-US" sz="2400" dirty="0">
                <a:solidFill>
                  <a:srgbClr val="FFFFFF"/>
                </a:solidFill>
                <a:ea typeface="宋体" charset="-122"/>
              </a:rPr>
              <a:t> 的迷茫与困惑</a:t>
            </a:r>
          </a:p>
        </p:txBody>
      </p:sp>
      <p:sp>
        <p:nvSpPr>
          <p:cNvPr id="7" name="矩形 6"/>
          <p:cNvSpPr/>
          <p:nvPr/>
        </p:nvSpPr>
        <p:spPr>
          <a:xfrm>
            <a:off x="285720" y="1285860"/>
            <a:ext cx="8143932" cy="8956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162050" algn="ctr">
              <a:lnSpc>
                <a:spcPct val="145000"/>
              </a:lnSpc>
            </a:pPr>
            <a:r>
              <a:rPr lang="en-US" altLang="zh-CN" b="1" dirty="0" smtClean="0">
                <a:latin typeface="Times New Roman" pitchFamily="18" charset="0"/>
                <a:cs typeface="Times New Roman" pitchFamily="18" charset="0"/>
              </a:rPr>
              <a:t>Monsoon projection From CMIP3 to CMIP5: </a:t>
            </a:r>
          </a:p>
          <a:p>
            <a:pPr marL="1162050" algn="ctr">
              <a:lnSpc>
                <a:spcPct val="145000"/>
              </a:lnSpc>
            </a:pPr>
            <a:r>
              <a:rPr lang="en-US" altLang="zh-CN" sz="1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consistent delay of monsoon onset date</a:t>
            </a:r>
          </a:p>
        </p:txBody>
      </p:sp>
      <p:pic>
        <p:nvPicPr>
          <p:cNvPr id="9" name="Picture 5"/>
          <p:cNvPicPr>
            <a:picLocks noChangeAspect="1" noChangeArrowheads="1"/>
          </p:cNvPicPr>
          <p:nvPr/>
        </p:nvPicPr>
        <p:blipFill>
          <a:blip r:embed="rId3" cstate="print"/>
          <a:srcRect l="4472" t="11964" r="3399" b="48651"/>
          <a:stretch>
            <a:fillRect/>
          </a:stretch>
        </p:blipFill>
        <p:spPr bwMode="auto">
          <a:xfrm>
            <a:off x="285718" y="2071678"/>
            <a:ext cx="7200000" cy="23766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4" cstate="print"/>
          <a:srcRect l="19717" t="83750" r="40116"/>
          <a:stretch>
            <a:fillRect/>
          </a:stretch>
        </p:blipFill>
        <p:spPr bwMode="auto">
          <a:xfrm>
            <a:off x="285718" y="4395580"/>
            <a:ext cx="7072330" cy="2176692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</p:pic>
      <p:sp>
        <p:nvSpPr>
          <p:cNvPr id="11" name="TextBox 10"/>
          <p:cNvSpPr txBox="1"/>
          <p:nvPr/>
        </p:nvSpPr>
        <p:spPr>
          <a:xfrm>
            <a:off x="7358048" y="2500305"/>
            <a:ext cx="178595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600" b="1" dirty="0" smtClean="0">
                <a:latin typeface="Times New Roman" pitchFamily="18" charset="0"/>
                <a:cs typeface="Times New Roman" pitchFamily="18" charset="0"/>
              </a:rPr>
              <a:t>By using 13 CMIP3 models</a:t>
            </a:r>
            <a:endParaRPr lang="zh-CN" altLang="en-US" sz="16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7344441" y="4895646"/>
            <a:ext cx="187099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600" b="1" dirty="0" smtClean="0">
                <a:latin typeface="Times New Roman" pitchFamily="18" charset="0"/>
                <a:cs typeface="Times New Roman" pitchFamily="18" charset="0"/>
              </a:rPr>
              <a:t>By using 26 CMIP5models</a:t>
            </a:r>
            <a:endParaRPr lang="zh-CN" altLang="en-US" sz="16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2714612" y="571480"/>
            <a:ext cx="409919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400" b="1" dirty="0" smtClean="0">
                <a:latin typeface="Arial" pitchFamily="34" charset="0"/>
                <a:cs typeface="Arial" pitchFamily="34" charset="0"/>
              </a:rPr>
              <a:t>Climate Change Projection</a:t>
            </a:r>
            <a:endParaRPr lang="zh-CN" altLang="en-US" sz="2400" b="1" dirty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组合 11"/>
          <p:cNvGrpSpPr/>
          <p:nvPr/>
        </p:nvGrpSpPr>
        <p:grpSpPr>
          <a:xfrm>
            <a:off x="571472" y="2357430"/>
            <a:ext cx="8143932" cy="3357586"/>
            <a:chOff x="305981" y="1844824"/>
            <a:chExt cx="8443226" cy="2972725"/>
          </a:xfrm>
        </p:grpSpPr>
        <p:pic>
          <p:nvPicPr>
            <p:cNvPr id="10" name="图片 9" descr="sss.bmp"/>
            <p:cNvPicPr>
              <a:picLocks noChangeAspect="1"/>
            </p:cNvPicPr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305981" y="1844824"/>
              <a:ext cx="2736304" cy="2972724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pic>
          <p:nvPicPr>
            <p:cNvPr id="8" name="图片 7" descr="pre_2014Summer_ForceByNewT63.gif"/>
            <p:cNvPicPr>
              <a:picLocks noChangeAspect="1"/>
            </p:cNvPicPr>
            <p:nvPr/>
          </p:nvPicPr>
          <p:blipFill>
            <a:blip r:embed="rId4" cstate="print"/>
            <a:srcRect l="19062" t="2500" r="21875" b="5000"/>
            <a:stretch>
              <a:fillRect/>
            </a:stretch>
          </p:blipFill>
          <p:spPr>
            <a:xfrm>
              <a:off x="2816152" y="1844824"/>
              <a:ext cx="2605135" cy="2972724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sp>
          <p:nvSpPr>
            <p:cNvPr id="2" name="TextBox 1"/>
            <p:cNvSpPr txBox="1"/>
            <p:nvPr/>
          </p:nvSpPr>
          <p:spPr>
            <a:xfrm>
              <a:off x="1763688" y="1988840"/>
              <a:ext cx="1440160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200" dirty="0"/>
                <a:t>Observation</a:t>
              </a:r>
              <a:endParaRPr lang="zh-CN" altLang="en-US" sz="1200" dirty="0"/>
            </a:p>
          </p:txBody>
        </p:sp>
        <p:sp>
          <p:nvSpPr>
            <p:cNvPr id="3" name="矩形 2"/>
            <p:cNvSpPr/>
            <p:nvPr/>
          </p:nvSpPr>
          <p:spPr>
            <a:xfrm>
              <a:off x="6660232" y="2708920"/>
              <a:ext cx="648072" cy="720080"/>
            </a:xfrm>
            <a:prstGeom prst="rect">
              <a:avLst/>
            </a:prstGeom>
            <a:noFill/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pic>
          <p:nvPicPr>
            <p:cNvPr id="9" name="图片 8" descr="2050s.gif"/>
            <p:cNvPicPr>
              <a:picLocks noChangeAspect="1"/>
            </p:cNvPicPr>
            <p:nvPr/>
          </p:nvPicPr>
          <p:blipFill>
            <a:blip r:embed="rId5" cstate="print"/>
            <a:srcRect l="19062" t="2500" r="5937" b="5000"/>
            <a:stretch>
              <a:fillRect/>
            </a:stretch>
          </p:blipFill>
          <p:spPr>
            <a:xfrm>
              <a:off x="5441099" y="1844824"/>
              <a:ext cx="3308108" cy="2972725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</p:grpSp>
      <p:sp>
        <p:nvSpPr>
          <p:cNvPr id="13" name="矩形 12"/>
          <p:cNvSpPr/>
          <p:nvPr/>
        </p:nvSpPr>
        <p:spPr>
          <a:xfrm>
            <a:off x="500034" y="5929330"/>
            <a:ext cx="8429684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dirty="0" smtClean="0">
                <a:latin typeface="+mj-lt"/>
                <a:ea typeface="微软雅黑" panose="020B0503020204020204" pitchFamily="34" charset="-122"/>
                <a:cs typeface="Arial Unicode MS" pitchFamily="34" charset="-122"/>
              </a:rPr>
              <a:t>The </a:t>
            </a:r>
            <a:r>
              <a:rPr lang="en-US" altLang="zh-CN" dirty="0">
                <a:latin typeface="+mj-lt"/>
                <a:ea typeface="微软雅黑" panose="020B0503020204020204" pitchFamily="34" charset="-122"/>
                <a:cs typeface="Arial Unicode MS" pitchFamily="34" charset="-122"/>
              </a:rPr>
              <a:t>result of 2050 shows a significant increase in precipitation for the same event of HAIKUI typhoon.  </a:t>
            </a:r>
            <a:endParaRPr lang="zh-CN" altLang="en-US" dirty="0">
              <a:latin typeface="+mj-lt"/>
              <a:ea typeface="微软雅黑" panose="020B0503020204020204" pitchFamily="34" charset="-122"/>
              <a:cs typeface="Arial Unicode MS" pitchFamily="34" charset="-122"/>
            </a:endParaRPr>
          </a:p>
        </p:txBody>
      </p:sp>
      <p:sp>
        <p:nvSpPr>
          <p:cNvPr id="15" name="标题 1"/>
          <p:cNvSpPr txBox="1"/>
          <p:nvPr/>
        </p:nvSpPr>
        <p:spPr>
          <a:xfrm>
            <a:off x="571472" y="1500174"/>
            <a:ext cx="8358246" cy="907331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>
              <a:spcBef>
                <a:spcPct val="0"/>
              </a:spcBef>
              <a:defRPr/>
            </a:pPr>
            <a:r>
              <a:rPr lang="en-GB" altLang="zh-CN" b="1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Simulation of Future </a:t>
            </a:r>
            <a:r>
              <a:rPr lang="en-GB" altLang="zh-CN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Typhoon </a:t>
            </a:r>
            <a:r>
              <a:rPr lang="en-GB" altLang="zh-CN" b="1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Event under climate change</a:t>
            </a:r>
            <a:r>
              <a:rPr lang="en-US" altLang="zh-CN" b="1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in 2050</a:t>
            </a:r>
            <a:endParaRPr lang="zh-CN" altLang="zh-CN" b="1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11" name="Rectangle 2"/>
          <p:cNvSpPr txBox="1">
            <a:spLocks noChangeArrowheads="1"/>
          </p:cNvSpPr>
          <p:nvPr/>
        </p:nvSpPr>
        <p:spPr>
          <a:xfrm>
            <a:off x="2285984" y="357166"/>
            <a:ext cx="6229368" cy="11398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200" b="1" i="0" u="none" strike="noStrike" kern="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Climate Change Projection</a:t>
            </a:r>
            <a:endParaRPr kumimoji="0" lang="en-US" altLang="zh-CN" sz="3200" b="1" i="0" u="none" strike="noStrike" kern="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  <p:transition advTm="27438"/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635619">
            <a:off x="804306" y="4883293"/>
            <a:ext cx="1155611" cy="108578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5124" name="Rectangle 19"/>
          <p:cNvSpPr>
            <a:spLocks noChangeArrowheads="1"/>
          </p:cNvSpPr>
          <p:nvPr/>
        </p:nvSpPr>
        <p:spPr bwMode="auto">
          <a:xfrm>
            <a:off x="1071538" y="500042"/>
            <a:ext cx="7643834" cy="7143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 algn="ctr">
              <a:spcBef>
                <a:spcPct val="20000"/>
              </a:spcBef>
            </a:pPr>
            <a:r>
              <a:rPr lang="en-US" altLang="zh-CN" sz="2400" b="1" kern="0" dirty="0" smtClean="0">
                <a:ln w="11430"/>
                <a:latin typeface="Arial Black" pitchFamily="34" charset="0"/>
                <a:ea typeface="Arial Unicode MS" pitchFamily="34" charset="-122"/>
                <a:cs typeface="Arial" pitchFamily="34" charset="0"/>
              </a:rPr>
              <a:t>The unique climate pattern </a:t>
            </a:r>
            <a:endParaRPr lang="en-US" altLang="zh-CN" sz="2400" b="1" kern="0" dirty="0">
              <a:ln w="11430"/>
              <a:latin typeface="Arial Black" pitchFamily="34" charset="0"/>
              <a:ea typeface="Arial Unicode MS" pitchFamily="34" charset="-122"/>
              <a:cs typeface="Arial" pitchFamily="34" charset="0"/>
            </a:endParaRPr>
          </a:p>
        </p:txBody>
      </p:sp>
      <p:pic>
        <p:nvPicPr>
          <p:cNvPr id="31753" name="Picture 4" descr="C50447713"/>
          <p:cNvPicPr>
            <a:picLocks noChangeAspect="1" noChangeArrowheads="1"/>
          </p:cNvPicPr>
          <p:nvPr/>
        </p:nvPicPr>
        <p:blipFill>
          <a:blip r:embed="rId4" cstate="print"/>
          <a:srcRect t="17255" r="18645"/>
          <a:stretch>
            <a:fillRect/>
          </a:stretch>
        </p:blipFill>
        <p:spPr bwMode="auto">
          <a:xfrm rot="21211388">
            <a:off x="776482" y="1616733"/>
            <a:ext cx="865091" cy="11506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1752" name="Picture 3" descr="2006101902063362">
            <a:hlinkClick r:id="rId5"/>
          </p:cNvPr>
          <p:cNvPicPr>
            <a:picLocks noChangeAspect="1" noChangeArrowheads="1"/>
          </p:cNvPicPr>
          <p:nvPr/>
        </p:nvPicPr>
        <p:blipFill>
          <a:blip r:embed="rId6" cstate="print"/>
          <a:srcRect r="43263"/>
          <a:stretch>
            <a:fillRect/>
          </a:stretch>
        </p:blipFill>
        <p:spPr bwMode="auto">
          <a:xfrm rot="664469">
            <a:off x="1141580" y="2886065"/>
            <a:ext cx="1122532" cy="83810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075" name="Picture 3" descr="D:\科室工作\2012\观象台140周年材料\final\图片1.pn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857620" y="1857364"/>
            <a:ext cx="4666151" cy="388843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1" name="Picture 7" descr="C:\Documents and Settings\hyl\桌面\Image00007.bmp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714348" y="3786190"/>
            <a:ext cx="1261374" cy="97988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3" name="Rectangle 2"/>
          <p:cNvSpPr>
            <a:spLocks noChangeArrowheads="1"/>
          </p:cNvSpPr>
          <p:nvPr/>
        </p:nvSpPr>
        <p:spPr bwMode="auto">
          <a:xfrm>
            <a:off x="6429388" y="3070101"/>
            <a:ext cx="3071834" cy="22145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just">
              <a:lnSpc>
                <a:spcPct val="80000"/>
              </a:lnSpc>
              <a:spcBef>
                <a:spcPct val="20000"/>
              </a:spcBef>
              <a:buClr>
                <a:schemeClr val="tx2"/>
              </a:buClr>
              <a:buSzPct val="90000"/>
              <a:buFont typeface="Arial" pitchFamily="34" charset="0"/>
              <a:buChar char="•"/>
            </a:pPr>
            <a:endParaRPr lang="en-US" altLang="zh-CN" sz="1600" dirty="0">
              <a:latin typeface="Arial" pitchFamily="34" charset="0"/>
              <a:ea typeface="Arial Unicode MS" pitchFamily="34" charset="-122"/>
              <a:cs typeface="Arial" pitchFamily="34" charset="0"/>
            </a:endParaRPr>
          </a:p>
        </p:txBody>
      </p:sp>
      <p:sp>
        <p:nvSpPr>
          <p:cNvPr id="2" name="矩形标注 1"/>
          <p:cNvSpPr/>
          <p:nvPr/>
        </p:nvSpPr>
        <p:spPr bwMode="auto">
          <a:xfrm>
            <a:off x="2216822" y="1727028"/>
            <a:ext cx="2590578" cy="500066"/>
          </a:xfrm>
          <a:prstGeom prst="wedgeRectCallout">
            <a:avLst>
              <a:gd name="adj1" fmla="val 72460"/>
              <a:gd name="adj2" fmla="val 261750"/>
            </a:avLst>
          </a:prstGeom>
          <a:solidFill>
            <a:srgbClr val="FFFF00"/>
          </a:solidFill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zh-CN" sz="1200" b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Gulim" pitchFamily="34" charset="-127"/>
                <a:cs typeface="Arial" pitchFamily="34" charset="0"/>
              </a:rPr>
              <a:t>Circulation induced from</a:t>
            </a:r>
            <a:r>
              <a:rPr kumimoji="0" lang="en-US" altLang="zh-CN" sz="1200" b="1" u="none" strike="noStrike" cap="none" normalizeH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Gulim" pitchFamily="34" charset="-127"/>
                <a:cs typeface="Arial" pitchFamily="34" charset="0"/>
              </a:rPr>
              <a:t> </a:t>
            </a:r>
            <a:r>
              <a:rPr kumimoji="0" lang="en-US" altLang="zh-CN" sz="1200" b="1" u="none" strike="noStrike" cap="none" normalizeH="0" dirty="0" smtClean="0">
                <a:ln>
                  <a:noFill/>
                </a:ln>
                <a:solidFill>
                  <a:srgbClr val="FF0000"/>
                </a:solidFill>
                <a:effectLst/>
                <a:latin typeface="Arial" pitchFamily="34" charset="0"/>
                <a:ea typeface="Gulim" pitchFamily="34" charset="-127"/>
                <a:cs typeface="Arial" pitchFamily="34" charset="0"/>
              </a:rPr>
              <a:t>UHI </a:t>
            </a:r>
          </a:p>
          <a:p>
            <a:pPr marL="0" marR="0" indent="0" algn="l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altLang="zh-CN" sz="1200" b="1" dirty="0">
                <a:latin typeface="Arial" pitchFamily="34" charset="0"/>
                <a:ea typeface="Gulim" pitchFamily="34" charset="-127"/>
                <a:cs typeface="Arial" pitchFamily="34" charset="0"/>
              </a:rPr>
              <a:t>a</a:t>
            </a:r>
            <a:r>
              <a:rPr kumimoji="0" lang="en-US" altLang="zh-CN" sz="1200" b="1" u="none" strike="noStrike" cap="none" normalizeH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Gulim" pitchFamily="34" charset="-127"/>
                <a:cs typeface="Arial" pitchFamily="34" charset="0"/>
              </a:rPr>
              <a:t>nd lake</a:t>
            </a:r>
            <a:r>
              <a:rPr lang="en-US" altLang="zh-CN" sz="1200" b="1" dirty="0" smtClean="0">
                <a:latin typeface="Arial" pitchFamily="34" charset="0"/>
                <a:ea typeface="Gulim" pitchFamily="34" charset="-127"/>
                <a:cs typeface="Arial" pitchFamily="34" charset="0"/>
              </a:rPr>
              <a:t>-land thermal contrast.</a:t>
            </a:r>
            <a:endParaRPr kumimoji="0" lang="zh-CN" altLang="en-US" sz="1200" b="1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ea typeface="Gulim" pitchFamily="34" charset="-127"/>
              <a:cs typeface="Arial" pitchFamily="34" charset="0"/>
            </a:endParaRPr>
          </a:p>
        </p:txBody>
      </p:sp>
      <p:sp>
        <p:nvSpPr>
          <p:cNvPr id="3" name="矩形标注 2"/>
          <p:cNvSpPr/>
          <p:nvPr/>
        </p:nvSpPr>
        <p:spPr bwMode="auto">
          <a:xfrm>
            <a:off x="6161872" y="5961820"/>
            <a:ext cx="2232248" cy="360040"/>
          </a:xfrm>
          <a:prstGeom prst="wedgeRectCallout">
            <a:avLst>
              <a:gd name="adj1" fmla="val -380"/>
              <a:gd name="adj2" fmla="val -218861"/>
            </a:avLst>
          </a:prstGeom>
          <a:solidFill>
            <a:srgbClr val="FFFF00"/>
          </a:solidFill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altLang="zh-CN" sz="1600" b="1" dirty="0" smtClean="0">
                <a:latin typeface="Arial" pitchFamily="34" charset="0"/>
                <a:ea typeface="Gulim" pitchFamily="34" charset="-127"/>
                <a:cs typeface="Arial" pitchFamily="34" charset="0"/>
              </a:rPr>
              <a:t>s</a:t>
            </a:r>
            <a:r>
              <a:rPr kumimoji="0" lang="en-US" altLang="zh-CN" sz="1400" b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Gulim" pitchFamily="34" charset="-127"/>
                <a:cs typeface="Arial" pitchFamily="34" charset="0"/>
              </a:rPr>
              <a:t>ea breeze circulation</a:t>
            </a:r>
            <a:endParaRPr kumimoji="0" lang="zh-CN" altLang="en-US" sz="1400" b="1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ea typeface="Gulim" pitchFamily="34" charset="-127"/>
              <a:cs typeface="Arial" pitchFamily="34" charset="0"/>
            </a:endParaRPr>
          </a:p>
        </p:txBody>
      </p:sp>
      <p:sp>
        <p:nvSpPr>
          <p:cNvPr id="14" name="矩形标注 13"/>
          <p:cNvSpPr/>
          <p:nvPr/>
        </p:nvSpPr>
        <p:spPr bwMode="auto">
          <a:xfrm>
            <a:off x="6156176" y="1340768"/>
            <a:ext cx="2232248" cy="360040"/>
          </a:xfrm>
          <a:prstGeom prst="wedgeRectCallout">
            <a:avLst>
              <a:gd name="adj1" fmla="val -18050"/>
              <a:gd name="adj2" fmla="val 206915"/>
            </a:avLst>
          </a:prstGeom>
          <a:solidFill>
            <a:srgbClr val="FFFF00"/>
          </a:solidFill>
          <a:ln w="9525" cap="flat" cmpd="sng" algn="ctr">
            <a:solidFill>
              <a:srgbClr val="EC5214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altLang="zh-CN" sz="1600" b="1" dirty="0" smtClean="0">
                <a:latin typeface="Arial" pitchFamily="34" charset="0"/>
                <a:ea typeface="Gulim" pitchFamily="34" charset="-127"/>
                <a:cs typeface="Arial" pitchFamily="34" charset="0"/>
              </a:rPr>
              <a:t>s</a:t>
            </a:r>
            <a:r>
              <a:rPr kumimoji="0" lang="en-US" altLang="zh-CN" sz="1400" b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Gulim" pitchFamily="34" charset="-127"/>
                <a:cs typeface="Arial" pitchFamily="34" charset="0"/>
              </a:rPr>
              <a:t>ea breeze circulation</a:t>
            </a:r>
            <a:endParaRPr kumimoji="0" lang="zh-CN" altLang="en-US" sz="1400" b="1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ea typeface="Gulim" pitchFamily="34" charset="-127"/>
              <a:cs typeface="Arial" pitchFamily="34" charset="0"/>
            </a:endParaRPr>
          </a:p>
        </p:txBody>
      </p:sp>
      <p:sp>
        <p:nvSpPr>
          <p:cNvPr id="4" name="矩形标注 3"/>
          <p:cNvSpPr/>
          <p:nvPr/>
        </p:nvSpPr>
        <p:spPr bwMode="auto">
          <a:xfrm>
            <a:off x="2201432" y="5169732"/>
            <a:ext cx="2520280" cy="343510"/>
          </a:xfrm>
          <a:prstGeom prst="wedgeRectCallout">
            <a:avLst>
              <a:gd name="adj1" fmla="val 88402"/>
              <a:gd name="adj2" fmla="val -173199"/>
            </a:avLst>
          </a:prstGeom>
          <a:solidFill>
            <a:srgbClr val="FFFF00"/>
          </a:solidFill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altLang="zh-CN" sz="1400" b="1" dirty="0" smtClean="0">
                <a:latin typeface="Arial" pitchFamily="34" charset="0"/>
                <a:ea typeface="Gulim" pitchFamily="34" charset="-127"/>
                <a:cs typeface="Arial" pitchFamily="34" charset="0"/>
              </a:rPr>
              <a:t>Boundary convergence line</a:t>
            </a:r>
            <a:endParaRPr kumimoji="0" lang="zh-CN" altLang="en-US" sz="1400" b="1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ea typeface="Gulim" pitchFamily="34" charset="-127"/>
              <a:cs typeface="Arial" pitchFamily="34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3929058" y="3643314"/>
            <a:ext cx="785818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altLang="zh-CN" sz="1400" b="1" dirty="0" err="1" smtClean="0">
                <a:solidFill>
                  <a:srgbClr val="FF0000"/>
                </a:solidFill>
                <a:latin typeface="+mj-lt"/>
              </a:rPr>
              <a:t>TheTai</a:t>
            </a:r>
            <a:r>
              <a:rPr lang="en-US" altLang="zh-CN" sz="1400" b="1" dirty="0" smtClean="0">
                <a:solidFill>
                  <a:srgbClr val="FF0000"/>
                </a:solidFill>
                <a:latin typeface="+mj-lt"/>
              </a:rPr>
              <a:t> Lake</a:t>
            </a:r>
            <a:endParaRPr lang="zh-CN" altLang="en-US" sz="1400" b="1" dirty="0">
              <a:solidFill>
                <a:srgbClr val="FF0000"/>
              </a:solidFill>
              <a:latin typeface="+mj-lt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7786710" y="4857760"/>
            <a:ext cx="785818" cy="738664"/>
          </a:xfrm>
          <a:prstGeom prst="rect">
            <a:avLst/>
          </a:prstGeom>
          <a:noFill/>
          <a:ln w="0">
            <a:noFill/>
          </a:ln>
        </p:spPr>
        <p:txBody>
          <a:bodyPr wrap="square" rtlCol="0">
            <a:spAutoFit/>
          </a:bodyPr>
          <a:lstStyle/>
          <a:p>
            <a:r>
              <a:rPr lang="en-US" altLang="zh-CN" sz="1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The Pacific Ocean </a:t>
            </a:r>
            <a:endParaRPr lang="zh-CN" altLang="en-US" sz="1400" b="1" dirty="0">
              <a:solidFill>
                <a:srgbClr val="FF0000"/>
              </a:solidFill>
              <a:latin typeface="+mj-lt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5868144" y="2780928"/>
            <a:ext cx="122413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1400" b="1" dirty="0" smtClean="0">
                <a:solidFill>
                  <a:srgbClr val="FF0000"/>
                </a:solidFill>
                <a:latin typeface="+mj-lt"/>
              </a:rPr>
              <a:t>The Yangtze River</a:t>
            </a:r>
            <a:endParaRPr lang="zh-CN" altLang="en-US" sz="1400" b="1" dirty="0">
              <a:solidFill>
                <a:srgbClr val="FF0000"/>
              </a:solidFill>
              <a:latin typeface="+mj-lt"/>
            </a:endParaRPr>
          </a:p>
        </p:txBody>
      </p:sp>
    </p:spTree>
  </p:cSld>
  <p:clrMapOvr>
    <a:masterClrMapping/>
  </p:clrMapOvr>
  <p:transition advTm="63796"/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7"/>
          <p:cNvPicPr>
            <a:picLocks noChangeAspect="1" noChangeArrowheads="1"/>
          </p:cNvPicPr>
          <p:nvPr/>
        </p:nvPicPr>
        <p:blipFill>
          <a:blip r:embed="rId3" cstate="print"/>
          <a:srcRect l="16496" t="16393" r="16496"/>
          <a:stretch>
            <a:fillRect/>
          </a:stretch>
        </p:blipFill>
        <p:spPr bwMode="auto">
          <a:xfrm>
            <a:off x="5572132" y="2500306"/>
            <a:ext cx="3286148" cy="24746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  <p:sp>
        <p:nvSpPr>
          <p:cNvPr id="17413" name="AutoShape 6"/>
          <p:cNvSpPr>
            <a:spLocks noChangeArrowheads="1"/>
          </p:cNvSpPr>
          <p:nvPr/>
        </p:nvSpPr>
        <p:spPr bwMode="gray">
          <a:xfrm>
            <a:off x="1357285" y="4286238"/>
            <a:ext cx="3952875" cy="398463"/>
          </a:xfrm>
          <a:prstGeom prst="roundRect">
            <a:avLst>
              <a:gd name="adj" fmla="val 50000"/>
            </a:avLst>
          </a:prstGeom>
          <a:noFill/>
          <a:ln w="28575" algn="ctr">
            <a:solidFill>
              <a:schemeClr val="bg2"/>
            </a:solidFill>
            <a:round/>
            <a:headEnd/>
            <a:tailEnd/>
          </a:ln>
        </p:spPr>
        <p:txBody>
          <a:bodyPr wrap="none" anchor="ctr"/>
          <a:lstStyle/>
          <a:p>
            <a:pPr eaLnBrk="0" hangingPunct="0"/>
            <a:r>
              <a:rPr lang="en-US" altLang="zh-CN" sz="1600" b="1" dirty="0">
                <a:solidFill>
                  <a:schemeClr val="accent2"/>
                </a:solidFill>
                <a:latin typeface="Arial" pitchFamily="34" charset="0"/>
                <a:ea typeface="华文中宋" pitchFamily="2" charset="-122"/>
                <a:cs typeface="Arial" pitchFamily="34" charset="0"/>
              </a:rPr>
              <a:t>《</a:t>
            </a:r>
            <a:r>
              <a:rPr lang="en-US" altLang="zh-CN" sz="1600" b="1" dirty="0">
                <a:solidFill>
                  <a:srgbClr val="FF0000"/>
                </a:solidFill>
                <a:latin typeface="Arial" pitchFamily="34" charset="0"/>
                <a:ea typeface="华文中宋" pitchFamily="2" charset="-122"/>
                <a:cs typeface="Arial" pitchFamily="34" charset="0"/>
              </a:rPr>
              <a:t>Weekly extended range forecast </a:t>
            </a:r>
            <a:r>
              <a:rPr lang="en-US" altLang="zh-CN" sz="1600" b="1" dirty="0">
                <a:solidFill>
                  <a:schemeClr val="accent2"/>
                </a:solidFill>
                <a:latin typeface="Arial" pitchFamily="34" charset="0"/>
                <a:ea typeface="华文中宋" pitchFamily="2" charset="-122"/>
                <a:cs typeface="Arial" pitchFamily="34" charset="0"/>
              </a:rPr>
              <a:t>》</a:t>
            </a:r>
            <a:endParaRPr lang="zh-CN" altLang="en-US" sz="1600" b="1" dirty="0">
              <a:solidFill>
                <a:schemeClr val="accent2"/>
              </a:solidFill>
              <a:latin typeface="Arial" pitchFamily="34" charset="0"/>
              <a:ea typeface="华文中宋" pitchFamily="2" charset="-122"/>
              <a:cs typeface="Arial" pitchFamily="34" charset="0"/>
            </a:endParaRPr>
          </a:p>
        </p:txBody>
      </p:sp>
      <p:sp>
        <p:nvSpPr>
          <p:cNvPr id="17414" name="AutoShape 7"/>
          <p:cNvSpPr>
            <a:spLocks noChangeArrowheads="1"/>
          </p:cNvSpPr>
          <p:nvPr/>
        </p:nvSpPr>
        <p:spPr bwMode="gray">
          <a:xfrm>
            <a:off x="939770" y="2928924"/>
            <a:ext cx="4132295" cy="398463"/>
          </a:xfrm>
          <a:prstGeom prst="roundRect">
            <a:avLst>
              <a:gd name="adj" fmla="val 50000"/>
            </a:avLst>
          </a:prstGeom>
          <a:noFill/>
          <a:ln w="28575" algn="ctr">
            <a:solidFill>
              <a:schemeClr val="bg2"/>
            </a:solidFill>
            <a:round/>
            <a:headEnd/>
            <a:tailEnd/>
          </a:ln>
        </p:spPr>
        <p:txBody>
          <a:bodyPr wrap="none" anchor="ctr"/>
          <a:lstStyle/>
          <a:p>
            <a:pPr eaLnBrk="0" hangingPunct="0"/>
            <a:r>
              <a:rPr lang="en-US" altLang="zh-CN" sz="1600" b="1" dirty="0">
                <a:solidFill>
                  <a:srgbClr val="7030A0"/>
                </a:solidFill>
                <a:latin typeface="Arial" pitchFamily="34" charset="0"/>
                <a:ea typeface="华文中宋" pitchFamily="2" charset="-122"/>
                <a:cs typeface="Arial" pitchFamily="34" charset="0"/>
              </a:rPr>
              <a:t>《Historic  weekly  disaster  evaluation》</a:t>
            </a:r>
          </a:p>
        </p:txBody>
      </p:sp>
      <p:sp>
        <p:nvSpPr>
          <p:cNvPr id="17415" name="AutoShape 8"/>
          <p:cNvSpPr>
            <a:spLocks noChangeArrowheads="1"/>
          </p:cNvSpPr>
          <p:nvPr/>
        </p:nvSpPr>
        <p:spPr bwMode="gray">
          <a:xfrm>
            <a:off x="738159" y="2244712"/>
            <a:ext cx="4548221" cy="398463"/>
          </a:xfrm>
          <a:prstGeom prst="roundRect">
            <a:avLst>
              <a:gd name="adj" fmla="val 50000"/>
            </a:avLst>
          </a:prstGeom>
          <a:noFill/>
          <a:ln w="28575" algn="ctr">
            <a:solidFill>
              <a:schemeClr val="bg2"/>
            </a:solidFill>
            <a:round/>
            <a:headEnd/>
            <a:tailEnd/>
          </a:ln>
        </p:spPr>
        <p:txBody>
          <a:bodyPr wrap="none" anchor="ctr"/>
          <a:lstStyle/>
          <a:p>
            <a:pPr eaLnBrk="0" hangingPunct="0"/>
            <a:r>
              <a:rPr lang="en-US" altLang="zh-CN" sz="1600" b="1">
                <a:solidFill>
                  <a:srgbClr val="7030A0"/>
                </a:solidFill>
                <a:latin typeface="Arial" pitchFamily="34" charset="0"/>
                <a:ea typeface="华文中宋" pitchFamily="2" charset="-122"/>
                <a:cs typeface="Arial" pitchFamily="34" charset="0"/>
              </a:rPr>
              <a:t>《Overview of last week weather &amp; climate》</a:t>
            </a:r>
          </a:p>
        </p:txBody>
      </p:sp>
      <p:sp>
        <p:nvSpPr>
          <p:cNvPr id="17416" name="AutoShape 9"/>
          <p:cNvSpPr>
            <a:spLocks noChangeArrowheads="1"/>
          </p:cNvSpPr>
          <p:nvPr/>
        </p:nvSpPr>
        <p:spPr bwMode="gray">
          <a:xfrm>
            <a:off x="500035" y="1643050"/>
            <a:ext cx="3143272" cy="398463"/>
          </a:xfrm>
          <a:prstGeom prst="roundRect">
            <a:avLst>
              <a:gd name="adj" fmla="val 50000"/>
            </a:avLst>
          </a:prstGeom>
          <a:noFill/>
          <a:ln w="28575" algn="ctr">
            <a:solidFill>
              <a:schemeClr val="bg2"/>
            </a:solidFill>
            <a:round/>
            <a:headEnd/>
            <a:tailEnd/>
          </a:ln>
        </p:spPr>
        <p:txBody>
          <a:bodyPr wrap="none" anchor="ctr"/>
          <a:lstStyle/>
          <a:p>
            <a:pPr eaLnBrk="0" hangingPunct="0"/>
            <a:r>
              <a:rPr lang="en-US" altLang="zh-CN" sz="1600" b="1" dirty="0">
                <a:solidFill>
                  <a:srgbClr val="7030A0"/>
                </a:solidFill>
                <a:latin typeface="Arial" pitchFamily="34" charset="0"/>
                <a:ea typeface="华文中宋" pitchFamily="2" charset="-122"/>
                <a:cs typeface="Arial" pitchFamily="34" charset="0"/>
              </a:rPr>
              <a:t>《</a:t>
            </a:r>
            <a:r>
              <a:rPr lang="en-US" altLang="zh-CN" sz="1600" b="1" dirty="0">
                <a:solidFill>
                  <a:srgbClr val="FF0000"/>
                </a:solidFill>
                <a:latin typeface="Arial" pitchFamily="34" charset="0"/>
                <a:ea typeface="华文中宋" pitchFamily="2" charset="-122"/>
                <a:cs typeface="Arial" pitchFamily="34" charset="0"/>
              </a:rPr>
              <a:t>Extreme Events  Express</a:t>
            </a:r>
            <a:r>
              <a:rPr lang="en-US" altLang="zh-CN" sz="1600" b="1" dirty="0">
                <a:solidFill>
                  <a:srgbClr val="7030A0"/>
                </a:solidFill>
                <a:latin typeface="Arial" pitchFamily="34" charset="0"/>
                <a:ea typeface="华文中宋" pitchFamily="2" charset="-122"/>
                <a:cs typeface="Arial" pitchFamily="34" charset="0"/>
              </a:rPr>
              <a:t>》 </a:t>
            </a:r>
          </a:p>
        </p:txBody>
      </p:sp>
      <p:grpSp>
        <p:nvGrpSpPr>
          <p:cNvPr id="2" name="Group 10"/>
          <p:cNvGrpSpPr>
            <a:grpSpLocks/>
          </p:cNvGrpSpPr>
          <p:nvPr/>
        </p:nvGrpSpPr>
        <p:grpSpPr bwMode="auto">
          <a:xfrm>
            <a:off x="174625" y="6290852"/>
            <a:ext cx="341312" cy="567148"/>
            <a:chOff x="2078" y="1680"/>
            <a:chExt cx="1615" cy="3069"/>
          </a:xfrm>
        </p:grpSpPr>
        <p:sp>
          <p:nvSpPr>
            <p:cNvPr id="17472" name="Oval 11"/>
            <p:cNvSpPr>
              <a:spLocks noChangeArrowheads="1"/>
            </p:cNvSpPr>
            <p:nvPr/>
          </p:nvSpPr>
          <p:spPr bwMode="gray">
            <a:xfrm>
              <a:off x="2078" y="1680"/>
              <a:ext cx="1615" cy="1615"/>
            </a:xfrm>
            <a:prstGeom prst="ellipse">
              <a:avLst/>
            </a:prstGeom>
            <a:gradFill rotWithShape="1">
              <a:gsLst>
                <a:gs pos="0">
                  <a:srgbClr val="767676"/>
                </a:gs>
                <a:gs pos="50000">
                  <a:srgbClr val="FFFFFF"/>
                </a:gs>
                <a:gs pos="100000">
                  <a:srgbClr val="767676"/>
                </a:gs>
              </a:gsLst>
              <a:lin ang="5400000" scaled="1"/>
            </a:gradFill>
            <a:ln w="57150" algn="ctr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zh-CN" altLang="en-US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7473" name="Oval 12"/>
            <p:cNvSpPr>
              <a:spLocks noChangeArrowheads="1"/>
            </p:cNvSpPr>
            <p:nvPr/>
          </p:nvSpPr>
          <p:spPr bwMode="gray">
            <a:xfrm>
              <a:off x="2170" y="1771"/>
              <a:ext cx="1430" cy="1430"/>
            </a:xfrm>
            <a:prstGeom prst="ellipse">
              <a:avLst/>
            </a:prstGeom>
            <a:gradFill rotWithShape="1">
              <a:gsLst>
                <a:gs pos="0">
                  <a:srgbClr val="A2A2A2"/>
                </a:gs>
                <a:gs pos="50000">
                  <a:srgbClr val="FFFFFF"/>
                </a:gs>
                <a:gs pos="100000">
                  <a:srgbClr val="A2A2A2"/>
                </a:gs>
              </a:gsLst>
              <a:lin ang="0" scaled="1"/>
            </a:gradFill>
            <a:ln w="9525" algn="ctr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zh-CN" altLang="en-US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24" name="Oval 13"/>
            <p:cNvSpPr>
              <a:spLocks noChangeArrowheads="1"/>
            </p:cNvSpPr>
            <p:nvPr/>
          </p:nvSpPr>
          <p:spPr bwMode="gray">
            <a:xfrm>
              <a:off x="2251" y="1852"/>
              <a:ext cx="1229" cy="2810"/>
            </a:xfrm>
            <a:prstGeom prst="ellipse">
              <a:avLst/>
            </a:prstGeom>
            <a:gradFill rotWithShape="1">
              <a:gsLst>
                <a:gs pos="0">
                  <a:schemeClr val="hlink">
                    <a:gamma/>
                    <a:tint val="0"/>
                    <a:invGamma/>
                  </a:schemeClr>
                </a:gs>
                <a:gs pos="50000">
                  <a:schemeClr val="hlink"/>
                </a:gs>
                <a:gs pos="100000">
                  <a:schemeClr val="hlink">
                    <a:gamma/>
                    <a:tint val="0"/>
                    <a:invGamma/>
                  </a:schemeClr>
                </a:gs>
              </a:gsLst>
              <a:lin ang="2700000" scaled="1"/>
            </a:gradFill>
            <a:ln w="38100" algn="ctr">
              <a:noFill/>
              <a:round/>
              <a:headEnd/>
              <a:tailEnd/>
            </a:ln>
            <a:effectLst/>
          </p:spPr>
          <p:txBody>
            <a:bodyPr wrap="none" anchor="ctr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7475" name="Oval 14"/>
            <p:cNvSpPr>
              <a:spLocks noChangeArrowheads="1"/>
            </p:cNvSpPr>
            <p:nvPr/>
          </p:nvSpPr>
          <p:spPr bwMode="gray">
            <a:xfrm>
              <a:off x="2254" y="1856"/>
              <a:ext cx="1229" cy="2810"/>
            </a:xfrm>
            <a:prstGeom prst="ellipse">
              <a:avLst/>
            </a:prstGeom>
            <a:gradFill rotWithShape="1">
              <a:gsLst>
                <a:gs pos="0">
                  <a:srgbClr val="000000"/>
                </a:gs>
                <a:gs pos="100000">
                  <a:srgbClr val="48BE67"/>
                </a:gs>
              </a:gsLst>
              <a:lin ang="2700000" scaled="1"/>
            </a:gradFill>
            <a:ln w="38100" algn="ctr">
              <a:noFill/>
              <a:round/>
              <a:headEnd/>
              <a:tailEnd/>
            </a:ln>
          </p:spPr>
          <p:txBody>
            <a:bodyPr wrap="none" anchor="ctr">
              <a:spAutoFit/>
            </a:bodyPr>
            <a:lstStyle/>
            <a:p>
              <a:endParaRPr lang="zh-CN" altLang="en-US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26" name="Oval 15"/>
            <p:cNvSpPr>
              <a:spLocks noChangeArrowheads="1"/>
            </p:cNvSpPr>
            <p:nvPr/>
          </p:nvSpPr>
          <p:spPr bwMode="gray">
            <a:xfrm>
              <a:off x="2333" y="1938"/>
              <a:ext cx="1097" cy="2810"/>
            </a:xfrm>
            <a:prstGeom prst="ellipse">
              <a:avLst/>
            </a:prstGeom>
            <a:gradFill rotWithShape="1">
              <a:gsLst>
                <a:gs pos="0">
                  <a:schemeClr val="hlink">
                    <a:gamma/>
                    <a:shade val="54118"/>
                    <a:invGamma/>
                  </a:schemeClr>
                </a:gs>
                <a:gs pos="50000">
                  <a:schemeClr val="hlink"/>
                </a:gs>
                <a:gs pos="100000">
                  <a:schemeClr val="hlink">
                    <a:gamma/>
                    <a:shade val="54118"/>
                    <a:invGamma/>
                  </a:schemeClr>
                </a:gs>
              </a:gsLst>
              <a:lin ang="18900000" scaled="1"/>
            </a:gradFill>
            <a:ln w="38100" algn="ctr">
              <a:noFill/>
              <a:round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7477" name="Oval 16"/>
            <p:cNvSpPr>
              <a:spLocks noChangeArrowheads="1"/>
            </p:cNvSpPr>
            <p:nvPr/>
          </p:nvSpPr>
          <p:spPr bwMode="gray">
            <a:xfrm>
              <a:off x="2337" y="1939"/>
              <a:ext cx="1096" cy="2810"/>
            </a:xfrm>
            <a:prstGeom prst="ellipse">
              <a:avLst/>
            </a:prstGeom>
            <a:gradFill rotWithShape="1">
              <a:gsLst>
                <a:gs pos="0">
                  <a:srgbClr val="48BE67"/>
                </a:gs>
                <a:gs pos="100000">
                  <a:srgbClr val="235C32"/>
                </a:gs>
              </a:gsLst>
              <a:lin ang="2700000" scaled="1"/>
            </a:gradFill>
            <a:ln w="38100" algn="ctr">
              <a:noFill/>
              <a:round/>
              <a:headEnd/>
              <a:tailEnd/>
            </a:ln>
          </p:spPr>
          <p:txBody>
            <a:bodyPr anchor="ctr">
              <a:spAutoFit/>
            </a:bodyPr>
            <a:lstStyle/>
            <a:p>
              <a:endParaRPr lang="zh-CN" altLang="en-US">
                <a:latin typeface="Arial" pitchFamily="34" charset="0"/>
                <a:cs typeface="Arial" pitchFamily="34" charset="0"/>
              </a:endParaRPr>
            </a:p>
          </p:txBody>
        </p:sp>
      </p:grpSp>
      <p:grpSp>
        <p:nvGrpSpPr>
          <p:cNvPr id="3" name="Group 17"/>
          <p:cNvGrpSpPr>
            <a:grpSpLocks/>
          </p:cNvGrpSpPr>
          <p:nvPr/>
        </p:nvGrpSpPr>
        <p:grpSpPr bwMode="auto">
          <a:xfrm>
            <a:off x="452409" y="2308212"/>
            <a:ext cx="341312" cy="567148"/>
            <a:chOff x="2078" y="1680"/>
            <a:chExt cx="1615" cy="3069"/>
          </a:xfrm>
        </p:grpSpPr>
        <p:sp>
          <p:nvSpPr>
            <p:cNvPr id="17466" name="Oval 18"/>
            <p:cNvSpPr>
              <a:spLocks noChangeArrowheads="1"/>
            </p:cNvSpPr>
            <p:nvPr/>
          </p:nvSpPr>
          <p:spPr bwMode="gray">
            <a:xfrm>
              <a:off x="2078" y="1680"/>
              <a:ext cx="1615" cy="1615"/>
            </a:xfrm>
            <a:prstGeom prst="ellipse">
              <a:avLst/>
            </a:prstGeom>
            <a:gradFill rotWithShape="1">
              <a:gsLst>
                <a:gs pos="0">
                  <a:srgbClr val="767676"/>
                </a:gs>
                <a:gs pos="50000">
                  <a:srgbClr val="FFFFFF"/>
                </a:gs>
                <a:gs pos="100000">
                  <a:srgbClr val="767676"/>
                </a:gs>
              </a:gsLst>
              <a:lin ang="5400000" scaled="1"/>
            </a:gradFill>
            <a:ln w="57150" algn="ctr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zh-CN" altLang="en-US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7467" name="Oval 19"/>
            <p:cNvSpPr>
              <a:spLocks noChangeArrowheads="1"/>
            </p:cNvSpPr>
            <p:nvPr/>
          </p:nvSpPr>
          <p:spPr bwMode="gray">
            <a:xfrm>
              <a:off x="2170" y="1771"/>
              <a:ext cx="1430" cy="1430"/>
            </a:xfrm>
            <a:prstGeom prst="ellipse">
              <a:avLst/>
            </a:prstGeom>
            <a:gradFill rotWithShape="1">
              <a:gsLst>
                <a:gs pos="0">
                  <a:srgbClr val="A2A2A2"/>
                </a:gs>
                <a:gs pos="50000">
                  <a:srgbClr val="FFFFFF"/>
                </a:gs>
                <a:gs pos="100000">
                  <a:srgbClr val="A2A2A2"/>
                </a:gs>
              </a:gsLst>
              <a:lin ang="0" scaled="1"/>
            </a:gradFill>
            <a:ln w="9525" algn="ctr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zh-CN" altLang="en-US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31" name="Oval 20"/>
            <p:cNvSpPr>
              <a:spLocks noChangeArrowheads="1"/>
            </p:cNvSpPr>
            <p:nvPr/>
          </p:nvSpPr>
          <p:spPr bwMode="gray">
            <a:xfrm>
              <a:off x="2251" y="1852"/>
              <a:ext cx="1229" cy="2810"/>
            </a:xfrm>
            <a:prstGeom prst="ellipse">
              <a:avLst/>
            </a:prstGeom>
            <a:gradFill rotWithShape="1">
              <a:gsLst>
                <a:gs pos="0">
                  <a:schemeClr val="hlink">
                    <a:gamma/>
                    <a:tint val="0"/>
                    <a:invGamma/>
                  </a:schemeClr>
                </a:gs>
                <a:gs pos="50000">
                  <a:schemeClr val="hlink"/>
                </a:gs>
                <a:gs pos="100000">
                  <a:schemeClr val="hlink">
                    <a:gamma/>
                    <a:tint val="0"/>
                    <a:invGamma/>
                  </a:schemeClr>
                </a:gs>
              </a:gsLst>
              <a:lin ang="2700000" scaled="1"/>
            </a:gradFill>
            <a:ln w="38100" algn="ctr">
              <a:noFill/>
              <a:round/>
              <a:headEnd/>
              <a:tailEnd/>
            </a:ln>
            <a:effectLst/>
          </p:spPr>
          <p:txBody>
            <a:bodyPr wrap="none" anchor="ctr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7469" name="Oval 21"/>
            <p:cNvSpPr>
              <a:spLocks noChangeArrowheads="1"/>
            </p:cNvSpPr>
            <p:nvPr/>
          </p:nvSpPr>
          <p:spPr bwMode="gray">
            <a:xfrm>
              <a:off x="2254" y="1856"/>
              <a:ext cx="1229" cy="2810"/>
            </a:xfrm>
            <a:prstGeom prst="ellipse">
              <a:avLst/>
            </a:prstGeom>
            <a:gradFill rotWithShape="1">
              <a:gsLst>
                <a:gs pos="0">
                  <a:srgbClr val="21B3E1"/>
                </a:gs>
                <a:gs pos="100000">
                  <a:srgbClr val="0F5368"/>
                </a:gs>
              </a:gsLst>
              <a:lin ang="5400000" scaled="1"/>
            </a:gradFill>
            <a:ln w="38100" algn="ctr">
              <a:noFill/>
              <a:round/>
              <a:headEnd/>
              <a:tailEnd/>
            </a:ln>
          </p:spPr>
          <p:txBody>
            <a:bodyPr wrap="none" anchor="ctr">
              <a:spAutoFit/>
            </a:bodyPr>
            <a:lstStyle/>
            <a:p>
              <a:endParaRPr lang="zh-CN" altLang="en-US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33" name="Oval 22"/>
            <p:cNvSpPr>
              <a:spLocks noChangeArrowheads="1"/>
            </p:cNvSpPr>
            <p:nvPr/>
          </p:nvSpPr>
          <p:spPr bwMode="gray">
            <a:xfrm>
              <a:off x="2333" y="1938"/>
              <a:ext cx="1097" cy="2810"/>
            </a:xfrm>
            <a:prstGeom prst="ellipse">
              <a:avLst/>
            </a:prstGeom>
            <a:gradFill rotWithShape="1">
              <a:gsLst>
                <a:gs pos="0">
                  <a:schemeClr val="hlink">
                    <a:gamma/>
                    <a:shade val="54118"/>
                    <a:invGamma/>
                  </a:schemeClr>
                </a:gs>
                <a:gs pos="50000">
                  <a:schemeClr val="hlink"/>
                </a:gs>
                <a:gs pos="100000">
                  <a:schemeClr val="hlink">
                    <a:gamma/>
                    <a:shade val="54118"/>
                    <a:invGamma/>
                  </a:schemeClr>
                </a:gs>
              </a:gsLst>
              <a:lin ang="18900000" scaled="1"/>
            </a:gradFill>
            <a:ln w="38100" algn="ctr">
              <a:noFill/>
              <a:round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7471" name="Oval 23"/>
            <p:cNvSpPr>
              <a:spLocks noChangeArrowheads="1"/>
            </p:cNvSpPr>
            <p:nvPr/>
          </p:nvSpPr>
          <p:spPr bwMode="gray">
            <a:xfrm>
              <a:off x="2337" y="1939"/>
              <a:ext cx="1096" cy="2810"/>
            </a:xfrm>
            <a:prstGeom prst="ellipse">
              <a:avLst/>
            </a:prstGeom>
            <a:gradFill rotWithShape="1">
              <a:gsLst>
                <a:gs pos="0">
                  <a:srgbClr val="21B3E1"/>
                </a:gs>
                <a:gs pos="100000">
                  <a:srgbClr val="10576D"/>
                </a:gs>
              </a:gsLst>
              <a:lin ang="2700000" scaled="1"/>
            </a:gradFill>
            <a:ln w="38100" algn="ctr">
              <a:noFill/>
              <a:round/>
              <a:headEnd/>
              <a:tailEnd/>
            </a:ln>
          </p:spPr>
          <p:txBody>
            <a:bodyPr anchor="ctr">
              <a:spAutoFit/>
            </a:bodyPr>
            <a:lstStyle/>
            <a:p>
              <a:endParaRPr lang="zh-CN" altLang="en-US">
                <a:latin typeface="Arial" pitchFamily="34" charset="0"/>
                <a:cs typeface="Arial" pitchFamily="34" charset="0"/>
              </a:endParaRPr>
            </a:p>
          </p:txBody>
        </p:sp>
      </p:grpSp>
      <p:grpSp>
        <p:nvGrpSpPr>
          <p:cNvPr id="4" name="Group 24"/>
          <p:cNvGrpSpPr>
            <a:grpSpLocks/>
          </p:cNvGrpSpPr>
          <p:nvPr/>
        </p:nvGrpSpPr>
        <p:grpSpPr bwMode="auto">
          <a:xfrm>
            <a:off x="654025" y="3001949"/>
            <a:ext cx="341313" cy="567148"/>
            <a:chOff x="2078" y="1680"/>
            <a:chExt cx="1615" cy="3069"/>
          </a:xfrm>
        </p:grpSpPr>
        <p:sp>
          <p:nvSpPr>
            <p:cNvPr id="17460" name="Oval 25"/>
            <p:cNvSpPr>
              <a:spLocks noChangeArrowheads="1"/>
            </p:cNvSpPr>
            <p:nvPr/>
          </p:nvSpPr>
          <p:spPr bwMode="gray">
            <a:xfrm>
              <a:off x="2078" y="1680"/>
              <a:ext cx="1615" cy="1615"/>
            </a:xfrm>
            <a:prstGeom prst="ellipse">
              <a:avLst/>
            </a:prstGeom>
            <a:gradFill rotWithShape="1">
              <a:gsLst>
                <a:gs pos="0">
                  <a:srgbClr val="767676"/>
                </a:gs>
                <a:gs pos="50000">
                  <a:srgbClr val="FFFFFF"/>
                </a:gs>
                <a:gs pos="100000">
                  <a:srgbClr val="767676"/>
                </a:gs>
              </a:gsLst>
              <a:lin ang="5400000" scaled="1"/>
            </a:gradFill>
            <a:ln w="57150" algn="ctr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zh-CN" altLang="en-US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7461" name="Oval 26"/>
            <p:cNvSpPr>
              <a:spLocks noChangeArrowheads="1"/>
            </p:cNvSpPr>
            <p:nvPr/>
          </p:nvSpPr>
          <p:spPr bwMode="gray">
            <a:xfrm>
              <a:off x="2170" y="1771"/>
              <a:ext cx="1430" cy="1430"/>
            </a:xfrm>
            <a:prstGeom prst="ellipse">
              <a:avLst/>
            </a:prstGeom>
            <a:gradFill rotWithShape="1">
              <a:gsLst>
                <a:gs pos="0">
                  <a:srgbClr val="A2A2A2"/>
                </a:gs>
                <a:gs pos="50000">
                  <a:srgbClr val="FFFFFF"/>
                </a:gs>
                <a:gs pos="100000">
                  <a:srgbClr val="A2A2A2"/>
                </a:gs>
              </a:gsLst>
              <a:lin ang="0" scaled="1"/>
            </a:gradFill>
            <a:ln w="9525" algn="ctr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zh-CN" altLang="en-US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38" name="Oval 27"/>
            <p:cNvSpPr>
              <a:spLocks noChangeArrowheads="1"/>
            </p:cNvSpPr>
            <p:nvPr/>
          </p:nvSpPr>
          <p:spPr bwMode="gray">
            <a:xfrm>
              <a:off x="2251" y="1852"/>
              <a:ext cx="1229" cy="2810"/>
            </a:xfrm>
            <a:prstGeom prst="ellipse">
              <a:avLst/>
            </a:prstGeom>
            <a:gradFill rotWithShape="1">
              <a:gsLst>
                <a:gs pos="0">
                  <a:schemeClr val="hlink">
                    <a:gamma/>
                    <a:tint val="0"/>
                    <a:invGamma/>
                  </a:schemeClr>
                </a:gs>
                <a:gs pos="50000">
                  <a:schemeClr val="hlink"/>
                </a:gs>
                <a:gs pos="100000">
                  <a:schemeClr val="hlink">
                    <a:gamma/>
                    <a:tint val="0"/>
                    <a:invGamma/>
                  </a:schemeClr>
                </a:gs>
              </a:gsLst>
              <a:lin ang="2700000" scaled="1"/>
            </a:gradFill>
            <a:ln w="38100" algn="ctr">
              <a:noFill/>
              <a:round/>
              <a:headEnd/>
              <a:tailEnd/>
            </a:ln>
            <a:effectLst/>
          </p:spPr>
          <p:txBody>
            <a:bodyPr wrap="none" anchor="ctr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7463" name="Oval 28"/>
            <p:cNvSpPr>
              <a:spLocks noChangeArrowheads="1"/>
            </p:cNvSpPr>
            <p:nvPr/>
          </p:nvSpPr>
          <p:spPr bwMode="gray">
            <a:xfrm>
              <a:off x="2254" y="1856"/>
              <a:ext cx="1229" cy="2810"/>
            </a:xfrm>
            <a:prstGeom prst="ellipse">
              <a:avLst/>
            </a:prstGeom>
            <a:gradFill rotWithShape="1">
              <a:gsLst>
                <a:gs pos="0">
                  <a:srgbClr val="000000"/>
                </a:gs>
                <a:gs pos="100000">
                  <a:srgbClr val="8D67E1"/>
                </a:gs>
              </a:gsLst>
              <a:lin ang="2700000" scaled="1"/>
            </a:gradFill>
            <a:ln w="38100" algn="ctr">
              <a:noFill/>
              <a:round/>
              <a:headEnd/>
              <a:tailEnd/>
            </a:ln>
          </p:spPr>
          <p:txBody>
            <a:bodyPr wrap="none" anchor="ctr">
              <a:spAutoFit/>
            </a:bodyPr>
            <a:lstStyle/>
            <a:p>
              <a:endParaRPr lang="zh-CN" altLang="en-US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41" name="Oval 29"/>
            <p:cNvSpPr>
              <a:spLocks noChangeArrowheads="1"/>
            </p:cNvSpPr>
            <p:nvPr/>
          </p:nvSpPr>
          <p:spPr bwMode="gray">
            <a:xfrm>
              <a:off x="2333" y="1938"/>
              <a:ext cx="1097" cy="2810"/>
            </a:xfrm>
            <a:prstGeom prst="ellipse">
              <a:avLst/>
            </a:prstGeom>
            <a:gradFill rotWithShape="1">
              <a:gsLst>
                <a:gs pos="0">
                  <a:schemeClr val="hlink">
                    <a:gamma/>
                    <a:shade val="54118"/>
                    <a:invGamma/>
                  </a:schemeClr>
                </a:gs>
                <a:gs pos="50000">
                  <a:schemeClr val="hlink"/>
                </a:gs>
                <a:gs pos="100000">
                  <a:schemeClr val="hlink">
                    <a:gamma/>
                    <a:shade val="54118"/>
                    <a:invGamma/>
                  </a:schemeClr>
                </a:gs>
              </a:gsLst>
              <a:lin ang="18900000" scaled="1"/>
            </a:gradFill>
            <a:ln w="38100" algn="ctr">
              <a:noFill/>
              <a:round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7465" name="Oval 30"/>
            <p:cNvSpPr>
              <a:spLocks noChangeArrowheads="1"/>
            </p:cNvSpPr>
            <p:nvPr/>
          </p:nvSpPr>
          <p:spPr bwMode="gray">
            <a:xfrm>
              <a:off x="2337" y="1939"/>
              <a:ext cx="1096" cy="2810"/>
            </a:xfrm>
            <a:prstGeom prst="ellipse">
              <a:avLst/>
            </a:prstGeom>
            <a:gradFill rotWithShape="1">
              <a:gsLst>
                <a:gs pos="0">
                  <a:srgbClr val="8D67E1"/>
                </a:gs>
                <a:gs pos="100000">
                  <a:srgbClr val="45326D"/>
                </a:gs>
              </a:gsLst>
              <a:lin ang="2700000" scaled="1"/>
            </a:gradFill>
            <a:ln w="38100" algn="ctr">
              <a:noFill/>
              <a:round/>
              <a:headEnd/>
              <a:tailEnd/>
            </a:ln>
          </p:spPr>
          <p:txBody>
            <a:bodyPr anchor="ctr">
              <a:spAutoFit/>
            </a:bodyPr>
            <a:lstStyle/>
            <a:p>
              <a:endParaRPr lang="zh-CN" altLang="en-US">
                <a:latin typeface="Arial" pitchFamily="34" charset="0"/>
                <a:cs typeface="Arial" pitchFamily="34" charset="0"/>
              </a:endParaRPr>
            </a:p>
          </p:txBody>
        </p:sp>
      </p:grpSp>
      <p:grpSp>
        <p:nvGrpSpPr>
          <p:cNvPr id="5" name="Group 31"/>
          <p:cNvGrpSpPr>
            <a:grpSpLocks/>
          </p:cNvGrpSpPr>
          <p:nvPr/>
        </p:nvGrpSpPr>
        <p:grpSpPr bwMode="auto">
          <a:xfrm>
            <a:off x="1023909" y="4286236"/>
            <a:ext cx="317500" cy="567148"/>
            <a:chOff x="2078" y="1680"/>
            <a:chExt cx="1615" cy="3069"/>
          </a:xfrm>
        </p:grpSpPr>
        <p:sp>
          <p:nvSpPr>
            <p:cNvPr id="17454" name="Oval 32"/>
            <p:cNvSpPr>
              <a:spLocks noChangeArrowheads="1"/>
            </p:cNvSpPr>
            <p:nvPr/>
          </p:nvSpPr>
          <p:spPr bwMode="gray">
            <a:xfrm>
              <a:off x="2078" y="1680"/>
              <a:ext cx="1615" cy="1615"/>
            </a:xfrm>
            <a:prstGeom prst="ellipse">
              <a:avLst/>
            </a:prstGeom>
            <a:gradFill rotWithShape="1">
              <a:gsLst>
                <a:gs pos="0">
                  <a:srgbClr val="767676"/>
                </a:gs>
                <a:gs pos="50000">
                  <a:srgbClr val="FFFFFF"/>
                </a:gs>
                <a:gs pos="100000">
                  <a:srgbClr val="767676"/>
                </a:gs>
              </a:gsLst>
              <a:lin ang="5400000" scaled="1"/>
            </a:gradFill>
            <a:ln w="57150" algn="ctr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zh-CN" altLang="en-US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7455" name="Oval 33"/>
            <p:cNvSpPr>
              <a:spLocks noChangeArrowheads="1"/>
            </p:cNvSpPr>
            <p:nvPr/>
          </p:nvSpPr>
          <p:spPr bwMode="gray">
            <a:xfrm>
              <a:off x="2170" y="1771"/>
              <a:ext cx="1430" cy="1430"/>
            </a:xfrm>
            <a:prstGeom prst="ellipse">
              <a:avLst/>
            </a:prstGeom>
            <a:gradFill rotWithShape="1">
              <a:gsLst>
                <a:gs pos="0">
                  <a:srgbClr val="A2A2A2"/>
                </a:gs>
                <a:gs pos="50000">
                  <a:srgbClr val="FFFFFF"/>
                </a:gs>
                <a:gs pos="100000">
                  <a:srgbClr val="A2A2A2"/>
                </a:gs>
              </a:gsLst>
              <a:lin ang="0" scaled="1"/>
            </a:gradFill>
            <a:ln w="9525" algn="ctr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zh-CN" altLang="en-US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46" name="Oval 34"/>
            <p:cNvSpPr>
              <a:spLocks noChangeArrowheads="1"/>
            </p:cNvSpPr>
            <p:nvPr/>
          </p:nvSpPr>
          <p:spPr bwMode="gray">
            <a:xfrm>
              <a:off x="2256" y="1852"/>
              <a:ext cx="1321" cy="2810"/>
            </a:xfrm>
            <a:prstGeom prst="ellipse">
              <a:avLst/>
            </a:prstGeom>
            <a:gradFill rotWithShape="1">
              <a:gsLst>
                <a:gs pos="0">
                  <a:schemeClr val="hlink">
                    <a:gamma/>
                    <a:tint val="0"/>
                    <a:invGamma/>
                  </a:schemeClr>
                </a:gs>
                <a:gs pos="50000">
                  <a:schemeClr val="hlink"/>
                </a:gs>
                <a:gs pos="100000">
                  <a:schemeClr val="hlink">
                    <a:gamma/>
                    <a:tint val="0"/>
                    <a:invGamma/>
                  </a:schemeClr>
                </a:gs>
              </a:gsLst>
              <a:lin ang="2700000" scaled="1"/>
            </a:gradFill>
            <a:ln w="38100" algn="ctr">
              <a:noFill/>
              <a:round/>
              <a:headEnd/>
              <a:tailEnd/>
            </a:ln>
            <a:effectLst/>
          </p:spPr>
          <p:txBody>
            <a:bodyPr wrap="none" anchor="ctr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7457" name="Oval 35"/>
            <p:cNvSpPr>
              <a:spLocks noChangeArrowheads="1"/>
            </p:cNvSpPr>
            <p:nvPr/>
          </p:nvSpPr>
          <p:spPr bwMode="gray">
            <a:xfrm>
              <a:off x="2254" y="1856"/>
              <a:ext cx="1321" cy="2810"/>
            </a:xfrm>
            <a:prstGeom prst="ellipse">
              <a:avLst/>
            </a:prstGeom>
            <a:gradFill rotWithShape="1">
              <a:gsLst>
                <a:gs pos="0">
                  <a:srgbClr val="000000"/>
                </a:gs>
                <a:gs pos="100000">
                  <a:srgbClr val="E35E23"/>
                </a:gs>
              </a:gsLst>
              <a:lin ang="2700000" scaled="1"/>
            </a:gradFill>
            <a:ln w="38100" algn="ctr">
              <a:noFill/>
              <a:round/>
              <a:headEnd/>
              <a:tailEnd/>
            </a:ln>
          </p:spPr>
          <p:txBody>
            <a:bodyPr wrap="none" anchor="ctr">
              <a:spAutoFit/>
            </a:bodyPr>
            <a:lstStyle/>
            <a:p>
              <a:endParaRPr lang="zh-CN" altLang="en-US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48" name="Oval 36"/>
            <p:cNvSpPr>
              <a:spLocks noChangeArrowheads="1"/>
            </p:cNvSpPr>
            <p:nvPr/>
          </p:nvSpPr>
          <p:spPr bwMode="gray">
            <a:xfrm>
              <a:off x="2336" y="1938"/>
              <a:ext cx="1098" cy="2810"/>
            </a:xfrm>
            <a:prstGeom prst="ellipse">
              <a:avLst/>
            </a:prstGeom>
            <a:gradFill rotWithShape="1">
              <a:gsLst>
                <a:gs pos="0">
                  <a:schemeClr val="hlink">
                    <a:gamma/>
                    <a:shade val="54118"/>
                    <a:invGamma/>
                  </a:schemeClr>
                </a:gs>
                <a:gs pos="50000">
                  <a:schemeClr val="hlink"/>
                </a:gs>
                <a:gs pos="100000">
                  <a:schemeClr val="hlink">
                    <a:gamma/>
                    <a:shade val="54118"/>
                    <a:invGamma/>
                  </a:schemeClr>
                </a:gs>
              </a:gsLst>
              <a:lin ang="18900000" scaled="1"/>
            </a:gradFill>
            <a:ln w="38100" algn="ctr">
              <a:noFill/>
              <a:round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7459" name="Oval 37"/>
            <p:cNvSpPr>
              <a:spLocks noChangeArrowheads="1"/>
            </p:cNvSpPr>
            <p:nvPr/>
          </p:nvSpPr>
          <p:spPr bwMode="gray">
            <a:xfrm>
              <a:off x="2337" y="1939"/>
              <a:ext cx="1096" cy="2810"/>
            </a:xfrm>
            <a:prstGeom prst="ellipse">
              <a:avLst/>
            </a:prstGeom>
            <a:gradFill rotWithShape="1">
              <a:gsLst>
                <a:gs pos="0">
                  <a:srgbClr val="E35E23"/>
                </a:gs>
                <a:gs pos="100000">
                  <a:srgbClr val="6E2E11"/>
                </a:gs>
              </a:gsLst>
              <a:lin ang="2700000" scaled="1"/>
            </a:gradFill>
            <a:ln w="38100" algn="ctr">
              <a:noFill/>
              <a:round/>
              <a:headEnd/>
              <a:tailEnd/>
            </a:ln>
          </p:spPr>
          <p:txBody>
            <a:bodyPr anchor="ctr">
              <a:spAutoFit/>
            </a:bodyPr>
            <a:lstStyle/>
            <a:p>
              <a:endParaRPr lang="zh-CN" altLang="en-US">
                <a:latin typeface="Arial" pitchFamily="34" charset="0"/>
                <a:cs typeface="Arial" pitchFamily="34" charset="0"/>
              </a:endParaRPr>
            </a:p>
          </p:txBody>
        </p:sp>
      </p:grpSp>
      <p:grpSp>
        <p:nvGrpSpPr>
          <p:cNvPr id="6" name="Group 41"/>
          <p:cNvGrpSpPr>
            <a:grpSpLocks/>
          </p:cNvGrpSpPr>
          <p:nvPr/>
        </p:nvGrpSpPr>
        <p:grpSpPr bwMode="auto">
          <a:xfrm>
            <a:off x="881038" y="3643300"/>
            <a:ext cx="319087" cy="567148"/>
            <a:chOff x="2078" y="1680"/>
            <a:chExt cx="1615" cy="3069"/>
          </a:xfrm>
        </p:grpSpPr>
        <p:sp>
          <p:nvSpPr>
            <p:cNvPr id="17448" name="Oval 42"/>
            <p:cNvSpPr>
              <a:spLocks noChangeArrowheads="1"/>
            </p:cNvSpPr>
            <p:nvPr/>
          </p:nvSpPr>
          <p:spPr bwMode="gray">
            <a:xfrm>
              <a:off x="2078" y="1680"/>
              <a:ext cx="1615" cy="1615"/>
            </a:xfrm>
            <a:prstGeom prst="ellipse">
              <a:avLst/>
            </a:prstGeom>
            <a:gradFill rotWithShape="1">
              <a:gsLst>
                <a:gs pos="0">
                  <a:srgbClr val="767676"/>
                </a:gs>
                <a:gs pos="50000">
                  <a:srgbClr val="FFFFFF"/>
                </a:gs>
                <a:gs pos="100000">
                  <a:srgbClr val="767676"/>
                </a:gs>
              </a:gsLst>
              <a:lin ang="5400000" scaled="1"/>
            </a:gradFill>
            <a:ln w="57150" algn="ctr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zh-CN" altLang="en-US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7449" name="Oval 43"/>
            <p:cNvSpPr>
              <a:spLocks noChangeArrowheads="1"/>
            </p:cNvSpPr>
            <p:nvPr/>
          </p:nvSpPr>
          <p:spPr bwMode="gray">
            <a:xfrm>
              <a:off x="2170" y="1771"/>
              <a:ext cx="1430" cy="1430"/>
            </a:xfrm>
            <a:prstGeom prst="ellipse">
              <a:avLst/>
            </a:prstGeom>
            <a:gradFill rotWithShape="1">
              <a:gsLst>
                <a:gs pos="0">
                  <a:srgbClr val="A2A2A2"/>
                </a:gs>
                <a:gs pos="50000">
                  <a:srgbClr val="FFFFFF"/>
                </a:gs>
                <a:gs pos="100000">
                  <a:srgbClr val="A2A2A2"/>
                </a:gs>
              </a:gsLst>
              <a:lin ang="0" scaled="1"/>
            </a:gradFill>
            <a:ln w="9525" algn="ctr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zh-CN" altLang="en-US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53" name="Oval 44"/>
            <p:cNvSpPr>
              <a:spLocks noChangeArrowheads="1"/>
            </p:cNvSpPr>
            <p:nvPr/>
          </p:nvSpPr>
          <p:spPr bwMode="gray">
            <a:xfrm>
              <a:off x="2255" y="1852"/>
              <a:ext cx="1315" cy="2810"/>
            </a:xfrm>
            <a:prstGeom prst="ellipse">
              <a:avLst/>
            </a:prstGeom>
            <a:gradFill rotWithShape="1">
              <a:gsLst>
                <a:gs pos="0">
                  <a:schemeClr val="hlink">
                    <a:gamma/>
                    <a:tint val="0"/>
                    <a:invGamma/>
                  </a:schemeClr>
                </a:gs>
                <a:gs pos="50000">
                  <a:schemeClr val="hlink"/>
                </a:gs>
                <a:gs pos="100000">
                  <a:schemeClr val="hlink">
                    <a:gamma/>
                    <a:tint val="0"/>
                    <a:invGamma/>
                  </a:schemeClr>
                </a:gs>
              </a:gsLst>
              <a:lin ang="2700000" scaled="1"/>
            </a:gradFill>
            <a:ln w="38100" algn="ctr">
              <a:noFill/>
              <a:round/>
              <a:headEnd/>
              <a:tailEnd/>
            </a:ln>
            <a:effectLst/>
          </p:spPr>
          <p:txBody>
            <a:bodyPr wrap="none" anchor="ctr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7451" name="Oval 45"/>
            <p:cNvSpPr>
              <a:spLocks noChangeArrowheads="1"/>
            </p:cNvSpPr>
            <p:nvPr/>
          </p:nvSpPr>
          <p:spPr bwMode="gray">
            <a:xfrm>
              <a:off x="2254" y="1856"/>
              <a:ext cx="1315" cy="2810"/>
            </a:xfrm>
            <a:prstGeom prst="ellipse">
              <a:avLst/>
            </a:prstGeom>
            <a:gradFill rotWithShape="1">
              <a:gsLst>
                <a:gs pos="0">
                  <a:srgbClr val="000000"/>
                </a:gs>
                <a:gs pos="100000">
                  <a:srgbClr val="E35E23"/>
                </a:gs>
              </a:gsLst>
              <a:lin ang="2700000" scaled="1"/>
            </a:gradFill>
            <a:ln w="38100" algn="ctr">
              <a:noFill/>
              <a:round/>
              <a:headEnd/>
              <a:tailEnd/>
            </a:ln>
          </p:spPr>
          <p:txBody>
            <a:bodyPr wrap="none" anchor="ctr">
              <a:spAutoFit/>
            </a:bodyPr>
            <a:lstStyle/>
            <a:p>
              <a:endParaRPr lang="zh-CN" altLang="en-US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55" name="Oval 46"/>
            <p:cNvSpPr>
              <a:spLocks noChangeArrowheads="1"/>
            </p:cNvSpPr>
            <p:nvPr/>
          </p:nvSpPr>
          <p:spPr bwMode="gray">
            <a:xfrm>
              <a:off x="2335" y="1938"/>
              <a:ext cx="1101" cy="2810"/>
            </a:xfrm>
            <a:prstGeom prst="ellipse">
              <a:avLst/>
            </a:prstGeom>
            <a:gradFill rotWithShape="1">
              <a:gsLst>
                <a:gs pos="0">
                  <a:schemeClr val="hlink">
                    <a:gamma/>
                    <a:shade val="54118"/>
                    <a:invGamma/>
                  </a:schemeClr>
                </a:gs>
                <a:gs pos="50000">
                  <a:schemeClr val="hlink"/>
                </a:gs>
                <a:gs pos="100000">
                  <a:schemeClr val="hlink">
                    <a:gamma/>
                    <a:shade val="54118"/>
                    <a:invGamma/>
                  </a:schemeClr>
                </a:gs>
              </a:gsLst>
              <a:lin ang="18900000" scaled="1"/>
            </a:gradFill>
            <a:ln w="38100" algn="ctr">
              <a:noFill/>
              <a:round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7453" name="Oval 47"/>
            <p:cNvSpPr>
              <a:spLocks noChangeArrowheads="1"/>
            </p:cNvSpPr>
            <p:nvPr/>
          </p:nvSpPr>
          <p:spPr bwMode="gray">
            <a:xfrm>
              <a:off x="2337" y="1939"/>
              <a:ext cx="1096" cy="2810"/>
            </a:xfrm>
            <a:prstGeom prst="ellipse">
              <a:avLst/>
            </a:prstGeom>
            <a:solidFill>
              <a:srgbClr val="FFCC00"/>
            </a:solidFill>
            <a:ln w="38100" algn="ctr">
              <a:noFill/>
              <a:round/>
              <a:headEnd/>
              <a:tailEnd/>
            </a:ln>
          </p:spPr>
          <p:txBody>
            <a:bodyPr anchor="ctr">
              <a:spAutoFit/>
            </a:bodyPr>
            <a:lstStyle/>
            <a:p>
              <a:endParaRPr lang="zh-CN" altLang="en-US">
                <a:latin typeface="Arial" pitchFamily="34" charset="0"/>
                <a:cs typeface="Arial" pitchFamily="34" charset="0"/>
              </a:endParaRPr>
            </a:p>
          </p:txBody>
        </p:sp>
      </p:grpSp>
      <p:sp>
        <p:nvSpPr>
          <p:cNvPr id="17422" name="AutoShape 48"/>
          <p:cNvSpPr>
            <a:spLocks noChangeArrowheads="1"/>
          </p:cNvSpPr>
          <p:nvPr/>
        </p:nvSpPr>
        <p:spPr bwMode="gray">
          <a:xfrm>
            <a:off x="1166784" y="3643300"/>
            <a:ext cx="4476786" cy="398463"/>
          </a:xfrm>
          <a:prstGeom prst="roundRect">
            <a:avLst>
              <a:gd name="adj" fmla="val 50000"/>
            </a:avLst>
          </a:prstGeom>
          <a:noFill/>
          <a:ln w="28575" algn="ctr">
            <a:solidFill>
              <a:schemeClr val="bg2"/>
            </a:solidFill>
            <a:round/>
            <a:headEnd/>
            <a:tailEnd/>
          </a:ln>
        </p:spPr>
        <p:txBody>
          <a:bodyPr wrap="none" anchor="ctr"/>
          <a:lstStyle/>
          <a:p>
            <a:pPr eaLnBrk="0" hangingPunct="0"/>
            <a:r>
              <a:rPr lang="en-US" altLang="zh-CN" sz="1600" b="1" dirty="0">
                <a:solidFill>
                  <a:srgbClr val="7030A0"/>
                </a:solidFill>
                <a:latin typeface="Arial" pitchFamily="34" charset="0"/>
                <a:ea typeface="华文中宋" pitchFamily="2" charset="-122"/>
                <a:cs typeface="Arial" pitchFamily="34" charset="0"/>
              </a:rPr>
              <a:t>《Weekly bulletin of subtropical monsoon》</a:t>
            </a:r>
          </a:p>
        </p:txBody>
      </p:sp>
      <p:sp>
        <p:nvSpPr>
          <p:cNvPr id="17423" name="AutoShape 8"/>
          <p:cNvSpPr>
            <a:spLocks noChangeArrowheads="1"/>
          </p:cNvSpPr>
          <p:nvPr/>
        </p:nvSpPr>
        <p:spPr bwMode="gray">
          <a:xfrm>
            <a:off x="642909" y="6102338"/>
            <a:ext cx="3643339" cy="398463"/>
          </a:xfrm>
          <a:prstGeom prst="roundRect">
            <a:avLst>
              <a:gd name="adj" fmla="val 50000"/>
            </a:avLst>
          </a:prstGeom>
          <a:noFill/>
          <a:ln w="28575" algn="ctr">
            <a:solidFill>
              <a:schemeClr val="bg2"/>
            </a:solidFill>
            <a:round/>
            <a:headEnd/>
            <a:tailEnd/>
          </a:ln>
        </p:spPr>
        <p:txBody>
          <a:bodyPr wrap="none" anchor="ctr"/>
          <a:lstStyle/>
          <a:p>
            <a:pPr eaLnBrk="0" hangingPunct="0"/>
            <a:r>
              <a:rPr lang="en-US" altLang="zh-CN" sz="1600" b="1" dirty="0">
                <a:solidFill>
                  <a:schemeClr val="accent2"/>
                </a:solidFill>
                <a:latin typeface="Arial" pitchFamily="34" charset="0"/>
                <a:ea typeface="华文中宋" pitchFamily="2" charset="-122"/>
                <a:cs typeface="Arial" pitchFamily="34" charset="0"/>
              </a:rPr>
              <a:t>《</a:t>
            </a:r>
            <a:r>
              <a:rPr lang="en-US" altLang="zh-CN" sz="1600" b="1" dirty="0">
                <a:solidFill>
                  <a:srgbClr val="FF0000"/>
                </a:solidFill>
                <a:latin typeface="Arial" pitchFamily="34" charset="0"/>
                <a:ea typeface="华文中宋" pitchFamily="2" charset="-122"/>
                <a:cs typeface="Arial" pitchFamily="34" charset="0"/>
              </a:rPr>
              <a:t>long-term weather information</a:t>
            </a:r>
            <a:r>
              <a:rPr lang="en-US" altLang="zh-CN" sz="1600" b="1" dirty="0">
                <a:solidFill>
                  <a:schemeClr val="accent2"/>
                </a:solidFill>
                <a:latin typeface="Arial" pitchFamily="34" charset="0"/>
                <a:ea typeface="华文中宋" pitchFamily="2" charset="-122"/>
                <a:cs typeface="Arial" pitchFamily="34" charset="0"/>
              </a:rPr>
              <a:t>》</a:t>
            </a:r>
          </a:p>
        </p:txBody>
      </p:sp>
      <p:sp>
        <p:nvSpPr>
          <p:cNvPr id="17424" name="AutoShape 9"/>
          <p:cNvSpPr>
            <a:spLocks noChangeArrowheads="1"/>
          </p:cNvSpPr>
          <p:nvPr/>
        </p:nvSpPr>
        <p:spPr bwMode="gray">
          <a:xfrm>
            <a:off x="752446" y="5500675"/>
            <a:ext cx="5391190" cy="398463"/>
          </a:xfrm>
          <a:prstGeom prst="roundRect">
            <a:avLst>
              <a:gd name="adj" fmla="val 50000"/>
            </a:avLst>
          </a:prstGeom>
          <a:noFill/>
          <a:ln w="28575" algn="ctr">
            <a:solidFill>
              <a:schemeClr val="bg2"/>
            </a:solidFill>
            <a:round/>
            <a:headEnd/>
            <a:tailEnd/>
          </a:ln>
        </p:spPr>
        <p:txBody>
          <a:bodyPr wrap="none" anchor="ctr"/>
          <a:lstStyle/>
          <a:p>
            <a:pPr eaLnBrk="0" hangingPunct="0"/>
            <a:r>
              <a:rPr lang="en-US" altLang="zh-CN" sz="1600" b="1" dirty="0">
                <a:solidFill>
                  <a:schemeClr val="accent2"/>
                </a:solidFill>
                <a:latin typeface="Arial" pitchFamily="34" charset="0"/>
                <a:ea typeface="华文中宋" pitchFamily="2" charset="-122"/>
                <a:cs typeface="Arial" pitchFamily="34" charset="0"/>
              </a:rPr>
              <a:t>《seasonal prediction from dynamical  downscaling》</a:t>
            </a:r>
          </a:p>
        </p:txBody>
      </p:sp>
      <p:grpSp>
        <p:nvGrpSpPr>
          <p:cNvPr id="7" name="Group 17"/>
          <p:cNvGrpSpPr>
            <a:grpSpLocks/>
          </p:cNvGrpSpPr>
          <p:nvPr/>
        </p:nvGrpSpPr>
        <p:grpSpPr bwMode="auto">
          <a:xfrm>
            <a:off x="452409" y="5572112"/>
            <a:ext cx="341312" cy="567148"/>
            <a:chOff x="2078" y="1680"/>
            <a:chExt cx="1615" cy="3069"/>
          </a:xfrm>
        </p:grpSpPr>
        <p:sp>
          <p:nvSpPr>
            <p:cNvPr id="17442" name="Oval 18"/>
            <p:cNvSpPr>
              <a:spLocks noChangeArrowheads="1"/>
            </p:cNvSpPr>
            <p:nvPr/>
          </p:nvSpPr>
          <p:spPr bwMode="gray">
            <a:xfrm>
              <a:off x="2078" y="1680"/>
              <a:ext cx="1615" cy="1615"/>
            </a:xfrm>
            <a:prstGeom prst="ellipse">
              <a:avLst/>
            </a:prstGeom>
            <a:gradFill rotWithShape="1">
              <a:gsLst>
                <a:gs pos="0">
                  <a:srgbClr val="767676"/>
                </a:gs>
                <a:gs pos="50000">
                  <a:srgbClr val="FFFFFF"/>
                </a:gs>
                <a:gs pos="100000">
                  <a:srgbClr val="767676"/>
                </a:gs>
              </a:gsLst>
              <a:lin ang="5400000" scaled="1"/>
            </a:gradFill>
            <a:ln w="57150" algn="ctr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zh-CN" altLang="en-US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7443" name="Oval 19"/>
            <p:cNvSpPr>
              <a:spLocks noChangeArrowheads="1"/>
            </p:cNvSpPr>
            <p:nvPr/>
          </p:nvSpPr>
          <p:spPr bwMode="gray">
            <a:xfrm>
              <a:off x="2170" y="1771"/>
              <a:ext cx="1430" cy="1430"/>
            </a:xfrm>
            <a:prstGeom prst="ellipse">
              <a:avLst/>
            </a:prstGeom>
            <a:gradFill rotWithShape="1">
              <a:gsLst>
                <a:gs pos="0">
                  <a:srgbClr val="A2A2A2"/>
                </a:gs>
                <a:gs pos="50000">
                  <a:srgbClr val="FFFFFF"/>
                </a:gs>
                <a:gs pos="100000">
                  <a:srgbClr val="A2A2A2"/>
                </a:gs>
              </a:gsLst>
              <a:lin ang="0" scaled="1"/>
            </a:gradFill>
            <a:ln w="9525" algn="ctr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zh-CN" altLang="en-US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63" name="Oval 20"/>
            <p:cNvSpPr>
              <a:spLocks noChangeArrowheads="1"/>
            </p:cNvSpPr>
            <p:nvPr/>
          </p:nvSpPr>
          <p:spPr bwMode="gray">
            <a:xfrm>
              <a:off x="2251" y="1852"/>
              <a:ext cx="1229" cy="2810"/>
            </a:xfrm>
            <a:prstGeom prst="ellipse">
              <a:avLst/>
            </a:prstGeom>
            <a:gradFill rotWithShape="1">
              <a:gsLst>
                <a:gs pos="0">
                  <a:schemeClr val="hlink">
                    <a:gamma/>
                    <a:tint val="0"/>
                    <a:invGamma/>
                  </a:schemeClr>
                </a:gs>
                <a:gs pos="50000">
                  <a:schemeClr val="hlink"/>
                </a:gs>
                <a:gs pos="100000">
                  <a:schemeClr val="hlink">
                    <a:gamma/>
                    <a:tint val="0"/>
                    <a:invGamma/>
                  </a:schemeClr>
                </a:gs>
              </a:gsLst>
              <a:lin ang="2700000" scaled="1"/>
            </a:gradFill>
            <a:ln w="38100" algn="ctr">
              <a:noFill/>
              <a:round/>
              <a:headEnd/>
              <a:tailEnd/>
            </a:ln>
            <a:effectLst/>
          </p:spPr>
          <p:txBody>
            <a:bodyPr wrap="none" anchor="ctr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7445" name="Oval 21"/>
            <p:cNvSpPr>
              <a:spLocks noChangeArrowheads="1"/>
            </p:cNvSpPr>
            <p:nvPr/>
          </p:nvSpPr>
          <p:spPr bwMode="gray">
            <a:xfrm>
              <a:off x="2254" y="1856"/>
              <a:ext cx="1229" cy="2810"/>
            </a:xfrm>
            <a:prstGeom prst="ellipse">
              <a:avLst/>
            </a:prstGeom>
            <a:gradFill rotWithShape="1">
              <a:gsLst>
                <a:gs pos="0">
                  <a:srgbClr val="21B3E1"/>
                </a:gs>
                <a:gs pos="100000">
                  <a:srgbClr val="0F5368"/>
                </a:gs>
              </a:gsLst>
              <a:lin ang="5400000" scaled="1"/>
            </a:gradFill>
            <a:ln w="38100" algn="ctr">
              <a:noFill/>
              <a:round/>
              <a:headEnd/>
              <a:tailEnd/>
            </a:ln>
          </p:spPr>
          <p:txBody>
            <a:bodyPr wrap="none" anchor="ctr">
              <a:spAutoFit/>
            </a:bodyPr>
            <a:lstStyle/>
            <a:p>
              <a:endParaRPr lang="zh-CN" altLang="en-US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65" name="Oval 22"/>
            <p:cNvSpPr>
              <a:spLocks noChangeArrowheads="1"/>
            </p:cNvSpPr>
            <p:nvPr/>
          </p:nvSpPr>
          <p:spPr bwMode="gray">
            <a:xfrm>
              <a:off x="2333" y="1938"/>
              <a:ext cx="1097" cy="2810"/>
            </a:xfrm>
            <a:prstGeom prst="ellipse">
              <a:avLst/>
            </a:prstGeom>
            <a:gradFill rotWithShape="1">
              <a:gsLst>
                <a:gs pos="0">
                  <a:schemeClr val="hlink">
                    <a:gamma/>
                    <a:shade val="54118"/>
                    <a:invGamma/>
                  </a:schemeClr>
                </a:gs>
                <a:gs pos="50000">
                  <a:schemeClr val="hlink"/>
                </a:gs>
                <a:gs pos="100000">
                  <a:schemeClr val="hlink">
                    <a:gamma/>
                    <a:shade val="54118"/>
                    <a:invGamma/>
                  </a:schemeClr>
                </a:gs>
              </a:gsLst>
              <a:lin ang="18900000" scaled="1"/>
            </a:gradFill>
            <a:ln w="38100" algn="ctr">
              <a:noFill/>
              <a:round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7447" name="Oval 23"/>
            <p:cNvSpPr>
              <a:spLocks noChangeArrowheads="1"/>
            </p:cNvSpPr>
            <p:nvPr/>
          </p:nvSpPr>
          <p:spPr bwMode="gray">
            <a:xfrm>
              <a:off x="2337" y="1939"/>
              <a:ext cx="1096" cy="2810"/>
            </a:xfrm>
            <a:prstGeom prst="ellipse">
              <a:avLst/>
            </a:prstGeom>
            <a:gradFill rotWithShape="1">
              <a:gsLst>
                <a:gs pos="0">
                  <a:srgbClr val="21B3E1"/>
                </a:gs>
                <a:gs pos="100000">
                  <a:srgbClr val="10576D"/>
                </a:gs>
              </a:gsLst>
              <a:lin ang="2700000" scaled="1"/>
            </a:gradFill>
            <a:ln w="38100" algn="ctr">
              <a:noFill/>
              <a:round/>
              <a:headEnd/>
              <a:tailEnd/>
            </a:ln>
          </p:spPr>
          <p:txBody>
            <a:bodyPr anchor="ctr">
              <a:spAutoFit/>
            </a:bodyPr>
            <a:lstStyle/>
            <a:p>
              <a:endParaRPr lang="zh-CN" altLang="en-US">
                <a:latin typeface="Arial" pitchFamily="34" charset="0"/>
                <a:cs typeface="Arial" pitchFamily="34" charset="0"/>
              </a:endParaRPr>
            </a:p>
          </p:txBody>
        </p:sp>
      </p:grpSp>
      <p:grpSp>
        <p:nvGrpSpPr>
          <p:cNvPr id="8" name="Group 10"/>
          <p:cNvGrpSpPr>
            <a:grpSpLocks/>
          </p:cNvGrpSpPr>
          <p:nvPr/>
        </p:nvGrpSpPr>
        <p:grpSpPr bwMode="auto">
          <a:xfrm>
            <a:off x="214284" y="1684324"/>
            <a:ext cx="341312" cy="567148"/>
            <a:chOff x="2078" y="1680"/>
            <a:chExt cx="1615" cy="3069"/>
          </a:xfrm>
        </p:grpSpPr>
        <p:sp>
          <p:nvSpPr>
            <p:cNvPr id="17436" name="Oval 11"/>
            <p:cNvSpPr>
              <a:spLocks noChangeArrowheads="1"/>
            </p:cNvSpPr>
            <p:nvPr/>
          </p:nvSpPr>
          <p:spPr bwMode="gray">
            <a:xfrm>
              <a:off x="2078" y="1680"/>
              <a:ext cx="1615" cy="1615"/>
            </a:xfrm>
            <a:prstGeom prst="ellipse">
              <a:avLst/>
            </a:prstGeom>
            <a:gradFill rotWithShape="1">
              <a:gsLst>
                <a:gs pos="0">
                  <a:srgbClr val="767676"/>
                </a:gs>
                <a:gs pos="50000">
                  <a:srgbClr val="FFFFFF"/>
                </a:gs>
                <a:gs pos="100000">
                  <a:srgbClr val="767676"/>
                </a:gs>
              </a:gsLst>
              <a:lin ang="5400000" scaled="1"/>
            </a:gradFill>
            <a:ln w="57150" algn="ctr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zh-CN" altLang="en-US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7437" name="Oval 12"/>
            <p:cNvSpPr>
              <a:spLocks noChangeArrowheads="1"/>
            </p:cNvSpPr>
            <p:nvPr/>
          </p:nvSpPr>
          <p:spPr bwMode="gray">
            <a:xfrm>
              <a:off x="2170" y="1771"/>
              <a:ext cx="1430" cy="1430"/>
            </a:xfrm>
            <a:prstGeom prst="ellipse">
              <a:avLst/>
            </a:prstGeom>
            <a:gradFill rotWithShape="1">
              <a:gsLst>
                <a:gs pos="0">
                  <a:srgbClr val="A2A2A2"/>
                </a:gs>
                <a:gs pos="50000">
                  <a:srgbClr val="FFFFFF"/>
                </a:gs>
                <a:gs pos="100000">
                  <a:srgbClr val="A2A2A2"/>
                </a:gs>
              </a:gsLst>
              <a:lin ang="0" scaled="1"/>
            </a:gradFill>
            <a:ln w="9525" algn="ctr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zh-CN" altLang="en-US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70" name="Oval 13"/>
            <p:cNvSpPr>
              <a:spLocks noChangeArrowheads="1"/>
            </p:cNvSpPr>
            <p:nvPr/>
          </p:nvSpPr>
          <p:spPr bwMode="gray">
            <a:xfrm>
              <a:off x="2251" y="1852"/>
              <a:ext cx="1229" cy="2810"/>
            </a:xfrm>
            <a:prstGeom prst="ellipse">
              <a:avLst/>
            </a:prstGeom>
            <a:gradFill rotWithShape="1">
              <a:gsLst>
                <a:gs pos="0">
                  <a:schemeClr val="hlink">
                    <a:gamma/>
                    <a:tint val="0"/>
                    <a:invGamma/>
                  </a:schemeClr>
                </a:gs>
                <a:gs pos="50000">
                  <a:schemeClr val="hlink"/>
                </a:gs>
                <a:gs pos="100000">
                  <a:schemeClr val="hlink">
                    <a:gamma/>
                    <a:tint val="0"/>
                    <a:invGamma/>
                  </a:schemeClr>
                </a:gs>
              </a:gsLst>
              <a:lin ang="2700000" scaled="1"/>
            </a:gradFill>
            <a:ln w="38100" algn="ctr">
              <a:noFill/>
              <a:round/>
              <a:headEnd/>
              <a:tailEnd/>
            </a:ln>
            <a:effectLst/>
          </p:spPr>
          <p:txBody>
            <a:bodyPr wrap="none" anchor="ctr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7439" name="Oval 14"/>
            <p:cNvSpPr>
              <a:spLocks noChangeArrowheads="1"/>
            </p:cNvSpPr>
            <p:nvPr/>
          </p:nvSpPr>
          <p:spPr bwMode="gray">
            <a:xfrm>
              <a:off x="2254" y="1856"/>
              <a:ext cx="1229" cy="2810"/>
            </a:xfrm>
            <a:prstGeom prst="ellipse">
              <a:avLst/>
            </a:prstGeom>
            <a:gradFill rotWithShape="1">
              <a:gsLst>
                <a:gs pos="0">
                  <a:srgbClr val="000000"/>
                </a:gs>
                <a:gs pos="100000">
                  <a:srgbClr val="48BE67"/>
                </a:gs>
              </a:gsLst>
              <a:lin ang="2700000" scaled="1"/>
            </a:gradFill>
            <a:ln w="38100" algn="ctr">
              <a:noFill/>
              <a:round/>
              <a:headEnd/>
              <a:tailEnd/>
            </a:ln>
          </p:spPr>
          <p:txBody>
            <a:bodyPr wrap="none" anchor="ctr">
              <a:spAutoFit/>
            </a:bodyPr>
            <a:lstStyle/>
            <a:p>
              <a:endParaRPr lang="zh-CN" altLang="en-US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72" name="Oval 15"/>
            <p:cNvSpPr>
              <a:spLocks noChangeArrowheads="1"/>
            </p:cNvSpPr>
            <p:nvPr/>
          </p:nvSpPr>
          <p:spPr bwMode="gray">
            <a:xfrm>
              <a:off x="2333" y="1938"/>
              <a:ext cx="1097" cy="2810"/>
            </a:xfrm>
            <a:prstGeom prst="ellipse">
              <a:avLst/>
            </a:prstGeom>
            <a:gradFill rotWithShape="1">
              <a:gsLst>
                <a:gs pos="0">
                  <a:schemeClr val="hlink">
                    <a:gamma/>
                    <a:shade val="54118"/>
                    <a:invGamma/>
                  </a:schemeClr>
                </a:gs>
                <a:gs pos="50000">
                  <a:schemeClr val="hlink"/>
                </a:gs>
                <a:gs pos="100000">
                  <a:schemeClr val="hlink">
                    <a:gamma/>
                    <a:shade val="54118"/>
                    <a:invGamma/>
                  </a:schemeClr>
                </a:gs>
              </a:gsLst>
              <a:lin ang="18900000" scaled="1"/>
            </a:gradFill>
            <a:ln w="38100" algn="ctr">
              <a:noFill/>
              <a:round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7441" name="Oval 16"/>
            <p:cNvSpPr>
              <a:spLocks noChangeArrowheads="1"/>
            </p:cNvSpPr>
            <p:nvPr/>
          </p:nvSpPr>
          <p:spPr bwMode="gray">
            <a:xfrm>
              <a:off x="2337" y="1939"/>
              <a:ext cx="1096" cy="2810"/>
            </a:xfrm>
            <a:prstGeom prst="ellipse">
              <a:avLst/>
            </a:prstGeom>
            <a:gradFill rotWithShape="1">
              <a:gsLst>
                <a:gs pos="0">
                  <a:srgbClr val="48BE67"/>
                </a:gs>
                <a:gs pos="100000">
                  <a:srgbClr val="235C32"/>
                </a:gs>
              </a:gsLst>
              <a:lin ang="2700000" scaled="1"/>
            </a:gradFill>
            <a:ln w="38100" algn="ctr">
              <a:noFill/>
              <a:round/>
              <a:headEnd/>
              <a:tailEnd/>
            </a:ln>
          </p:spPr>
          <p:txBody>
            <a:bodyPr anchor="ctr">
              <a:spAutoFit/>
            </a:bodyPr>
            <a:lstStyle/>
            <a:p>
              <a:endParaRPr lang="zh-CN" altLang="en-US">
                <a:latin typeface="Arial" pitchFamily="34" charset="0"/>
                <a:cs typeface="Arial" pitchFamily="34" charset="0"/>
              </a:endParaRPr>
            </a:p>
          </p:txBody>
        </p:sp>
      </p:grpSp>
      <p:sp>
        <p:nvSpPr>
          <p:cNvPr id="17427" name="矩形 73"/>
          <p:cNvSpPr>
            <a:spLocks noChangeArrowheads="1"/>
          </p:cNvSpPr>
          <p:nvPr/>
        </p:nvSpPr>
        <p:spPr bwMode="auto">
          <a:xfrm>
            <a:off x="5397477" y="1668848"/>
            <a:ext cx="3571875" cy="584775"/>
          </a:xfrm>
          <a:prstGeom prst="rect">
            <a:avLst/>
          </a:prstGeom>
          <a:noFill/>
          <a:ln w="25400">
            <a:solidFill>
              <a:schemeClr val="tx2">
                <a:lumMod val="75000"/>
              </a:schemeClr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altLang="zh-CN" sz="1600" b="1" dirty="0" smtClean="0">
                <a:latin typeface="Arial" pitchFamily="34" charset="0"/>
                <a:cs typeface="Arial" pitchFamily="34" charset="0"/>
              </a:rPr>
              <a:t>The climate </a:t>
            </a:r>
            <a:r>
              <a:rPr lang="en-US" altLang="zh-CN" sz="1600" b="1" dirty="0">
                <a:latin typeface="Arial" pitchFamily="34" charset="0"/>
                <a:cs typeface="Arial" pitchFamily="34" charset="0"/>
              </a:rPr>
              <a:t>information  </a:t>
            </a:r>
            <a:r>
              <a:rPr lang="en-US" altLang="zh-CN" sz="1600" b="1" dirty="0" smtClean="0">
                <a:latin typeface="Arial" pitchFamily="34" charset="0"/>
                <a:cs typeface="Arial" pitchFamily="34" charset="0"/>
              </a:rPr>
              <a:t>delivery platform</a:t>
            </a:r>
            <a:endParaRPr lang="zh-CN" altLang="en-US" sz="16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7428" name="AutoShape 9"/>
          <p:cNvSpPr>
            <a:spLocks noChangeArrowheads="1"/>
          </p:cNvSpPr>
          <p:nvPr/>
        </p:nvSpPr>
        <p:spPr bwMode="gray">
          <a:xfrm>
            <a:off x="738158" y="4857738"/>
            <a:ext cx="5334039" cy="398463"/>
          </a:xfrm>
          <a:prstGeom prst="roundRect">
            <a:avLst>
              <a:gd name="adj" fmla="val 50000"/>
            </a:avLst>
          </a:prstGeom>
          <a:noFill/>
          <a:ln w="28575" algn="ctr">
            <a:solidFill>
              <a:schemeClr val="bg2"/>
            </a:solidFill>
            <a:round/>
            <a:headEnd/>
            <a:tailEnd/>
          </a:ln>
        </p:spPr>
        <p:txBody>
          <a:bodyPr wrap="none" anchor="ctr"/>
          <a:lstStyle/>
          <a:p>
            <a:pPr eaLnBrk="0" hangingPunct="0"/>
            <a:r>
              <a:rPr lang="en-US" altLang="zh-CN" b="1" dirty="0">
                <a:solidFill>
                  <a:schemeClr val="accent2"/>
                </a:solidFill>
                <a:latin typeface="Arial" pitchFamily="34" charset="0"/>
                <a:ea typeface="华文中宋" pitchFamily="2" charset="-122"/>
                <a:cs typeface="Arial" pitchFamily="34" charset="0"/>
              </a:rPr>
              <a:t>《</a:t>
            </a:r>
            <a:r>
              <a:rPr lang="en-US" altLang="zh-CN" sz="1600" b="1" dirty="0">
                <a:solidFill>
                  <a:schemeClr val="accent2"/>
                </a:solidFill>
                <a:latin typeface="Arial" pitchFamily="34" charset="0"/>
                <a:ea typeface="华文中宋" pitchFamily="2" charset="-122"/>
                <a:cs typeface="Arial" pitchFamily="34" charset="0"/>
              </a:rPr>
              <a:t>Monthly prediction from statistical  downscaling</a:t>
            </a:r>
            <a:r>
              <a:rPr lang="en-US" altLang="zh-CN" b="1" dirty="0">
                <a:solidFill>
                  <a:schemeClr val="accent2"/>
                </a:solidFill>
                <a:latin typeface="Arial" pitchFamily="34" charset="0"/>
                <a:ea typeface="华文中宋" pitchFamily="2" charset="-122"/>
                <a:cs typeface="Arial" pitchFamily="34" charset="0"/>
              </a:rPr>
              <a:t>》</a:t>
            </a:r>
          </a:p>
        </p:txBody>
      </p:sp>
      <p:grpSp>
        <p:nvGrpSpPr>
          <p:cNvPr id="9" name="Group 24"/>
          <p:cNvGrpSpPr>
            <a:grpSpLocks/>
          </p:cNvGrpSpPr>
          <p:nvPr/>
        </p:nvGrpSpPr>
        <p:grpSpPr bwMode="auto">
          <a:xfrm>
            <a:off x="611159" y="4916474"/>
            <a:ext cx="341312" cy="567148"/>
            <a:chOff x="2078" y="1680"/>
            <a:chExt cx="1615" cy="3069"/>
          </a:xfrm>
        </p:grpSpPr>
        <p:sp>
          <p:nvSpPr>
            <p:cNvPr id="17430" name="Oval 25"/>
            <p:cNvSpPr>
              <a:spLocks noChangeArrowheads="1"/>
            </p:cNvSpPr>
            <p:nvPr/>
          </p:nvSpPr>
          <p:spPr bwMode="gray">
            <a:xfrm>
              <a:off x="2078" y="1680"/>
              <a:ext cx="1615" cy="1615"/>
            </a:xfrm>
            <a:prstGeom prst="ellipse">
              <a:avLst/>
            </a:prstGeom>
            <a:gradFill rotWithShape="1">
              <a:gsLst>
                <a:gs pos="0">
                  <a:srgbClr val="767676"/>
                </a:gs>
                <a:gs pos="50000">
                  <a:srgbClr val="FFFFFF"/>
                </a:gs>
                <a:gs pos="100000">
                  <a:srgbClr val="767676"/>
                </a:gs>
              </a:gsLst>
              <a:lin ang="5400000" scaled="1"/>
            </a:gradFill>
            <a:ln w="57150" algn="ctr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zh-CN" altLang="en-US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7431" name="Oval 26"/>
            <p:cNvSpPr>
              <a:spLocks noChangeArrowheads="1"/>
            </p:cNvSpPr>
            <p:nvPr/>
          </p:nvSpPr>
          <p:spPr bwMode="gray">
            <a:xfrm>
              <a:off x="2170" y="1771"/>
              <a:ext cx="1430" cy="1430"/>
            </a:xfrm>
            <a:prstGeom prst="ellipse">
              <a:avLst/>
            </a:prstGeom>
            <a:gradFill rotWithShape="1">
              <a:gsLst>
                <a:gs pos="0">
                  <a:srgbClr val="A2A2A2"/>
                </a:gs>
                <a:gs pos="50000">
                  <a:srgbClr val="FFFFFF"/>
                </a:gs>
                <a:gs pos="100000">
                  <a:srgbClr val="A2A2A2"/>
                </a:gs>
              </a:gsLst>
              <a:lin ang="0" scaled="1"/>
            </a:gradFill>
            <a:ln w="9525" algn="ctr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zh-CN" altLang="en-US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86" name="Oval 27"/>
            <p:cNvSpPr>
              <a:spLocks noChangeArrowheads="1"/>
            </p:cNvSpPr>
            <p:nvPr/>
          </p:nvSpPr>
          <p:spPr bwMode="gray">
            <a:xfrm>
              <a:off x="2251" y="1852"/>
              <a:ext cx="1229" cy="2810"/>
            </a:xfrm>
            <a:prstGeom prst="ellipse">
              <a:avLst/>
            </a:prstGeom>
            <a:gradFill rotWithShape="1">
              <a:gsLst>
                <a:gs pos="0">
                  <a:schemeClr val="hlink">
                    <a:gamma/>
                    <a:tint val="0"/>
                    <a:invGamma/>
                  </a:schemeClr>
                </a:gs>
                <a:gs pos="50000">
                  <a:schemeClr val="hlink"/>
                </a:gs>
                <a:gs pos="100000">
                  <a:schemeClr val="hlink">
                    <a:gamma/>
                    <a:tint val="0"/>
                    <a:invGamma/>
                  </a:schemeClr>
                </a:gs>
              </a:gsLst>
              <a:lin ang="2700000" scaled="1"/>
            </a:gradFill>
            <a:ln w="38100" algn="ctr">
              <a:noFill/>
              <a:round/>
              <a:headEnd/>
              <a:tailEnd/>
            </a:ln>
            <a:effectLst/>
          </p:spPr>
          <p:txBody>
            <a:bodyPr wrap="none" anchor="ctr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7433" name="Oval 28"/>
            <p:cNvSpPr>
              <a:spLocks noChangeArrowheads="1"/>
            </p:cNvSpPr>
            <p:nvPr/>
          </p:nvSpPr>
          <p:spPr bwMode="gray">
            <a:xfrm>
              <a:off x="2254" y="1856"/>
              <a:ext cx="1229" cy="2810"/>
            </a:xfrm>
            <a:prstGeom prst="ellipse">
              <a:avLst/>
            </a:prstGeom>
            <a:gradFill rotWithShape="1">
              <a:gsLst>
                <a:gs pos="0">
                  <a:srgbClr val="000000"/>
                </a:gs>
                <a:gs pos="100000">
                  <a:srgbClr val="8D67E1"/>
                </a:gs>
              </a:gsLst>
              <a:lin ang="2700000" scaled="1"/>
            </a:gradFill>
            <a:ln w="38100" algn="ctr">
              <a:noFill/>
              <a:round/>
              <a:headEnd/>
              <a:tailEnd/>
            </a:ln>
          </p:spPr>
          <p:txBody>
            <a:bodyPr wrap="none" anchor="ctr">
              <a:spAutoFit/>
            </a:bodyPr>
            <a:lstStyle/>
            <a:p>
              <a:endParaRPr lang="zh-CN" altLang="en-US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88" name="Oval 29"/>
            <p:cNvSpPr>
              <a:spLocks noChangeArrowheads="1"/>
            </p:cNvSpPr>
            <p:nvPr/>
          </p:nvSpPr>
          <p:spPr bwMode="gray">
            <a:xfrm>
              <a:off x="2333" y="1938"/>
              <a:ext cx="1097" cy="2810"/>
            </a:xfrm>
            <a:prstGeom prst="ellipse">
              <a:avLst/>
            </a:prstGeom>
            <a:gradFill rotWithShape="1">
              <a:gsLst>
                <a:gs pos="0">
                  <a:schemeClr val="hlink">
                    <a:gamma/>
                    <a:shade val="54118"/>
                    <a:invGamma/>
                  </a:schemeClr>
                </a:gs>
                <a:gs pos="50000">
                  <a:schemeClr val="hlink"/>
                </a:gs>
                <a:gs pos="100000">
                  <a:schemeClr val="hlink">
                    <a:gamma/>
                    <a:shade val="54118"/>
                    <a:invGamma/>
                  </a:schemeClr>
                </a:gs>
              </a:gsLst>
              <a:lin ang="18900000" scaled="1"/>
            </a:gradFill>
            <a:ln w="38100" algn="ctr">
              <a:noFill/>
              <a:round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7435" name="Oval 30"/>
            <p:cNvSpPr>
              <a:spLocks noChangeArrowheads="1"/>
            </p:cNvSpPr>
            <p:nvPr/>
          </p:nvSpPr>
          <p:spPr bwMode="gray">
            <a:xfrm>
              <a:off x="2337" y="1939"/>
              <a:ext cx="1096" cy="2810"/>
            </a:xfrm>
            <a:prstGeom prst="ellipse">
              <a:avLst/>
            </a:prstGeom>
            <a:gradFill rotWithShape="1">
              <a:gsLst>
                <a:gs pos="0">
                  <a:srgbClr val="8D67E1"/>
                </a:gs>
                <a:gs pos="100000">
                  <a:srgbClr val="45326D"/>
                </a:gs>
              </a:gsLst>
              <a:lin ang="2700000" scaled="1"/>
            </a:gradFill>
            <a:ln w="38100" algn="ctr">
              <a:noFill/>
              <a:round/>
              <a:headEnd/>
              <a:tailEnd/>
            </a:ln>
          </p:spPr>
          <p:txBody>
            <a:bodyPr anchor="ctr">
              <a:spAutoFit/>
            </a:bodyPr>
            <a:lstStyle/>
            <a:p>
              <a:endParaRPr lang="zh-CN" altLang="en-US">
                <a:latin typeface="Arial" pitchFamily="34" charset="0"/>
                <a:cs typeface="Arial" pitchFamily="34" charset="0"/>
              </a:endParaRPr>
            </a:p>
          </p:txBody>
        </p:sp>
      </p:grpSp>
      <p:sp>
        <p:nvSpPr>
          <p:cNvPr id="71" name="标题 1"/>
          <p:cNvSpPr txBox="1">
            <a:spLocks/>
          </p:cNvSpPr>
          <p:nvPr/>
        </p:nvSpPr>
        <p:spPr>
          <a:xfrm>
            <a:off x="838200" y="571480"/>
            <a:ext cx="8305800" cy="549844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400" b="1" i="0" u="none" strike="noStrike" kern="1200" cap="none" spc="0" normalizeH="0" baseline="0" noProof="0" dirty="0" smtClean="0">
                <a:ln>
                  <a:noFill/>
                </a:ln>
                <a:uLnTx/>
                <a:uFillTx/>
                <a:latin typeface="+mj-lt"/>
                <a:ea typeface="+mj-ea"/>
                <a:cs typeface="+mj-cs"/>
              </a:rPr>
              <a:t>Climate Information Services </a:t>
            </a:r>
            <a:endParaRPr kumimoji="0" lang="zh-CN" altLang="en-US" sz="2400" b="1" i="0" u="none" strike="noStrike" kern="1200" cap="none" spc="0" normalizeH="0" baseline="0" noProof="0" dirty="0">
              <a:ln>
                <a:noFill/>
              </a:ln>
              <a:uLnTx/>
              <a:uFillTx/>
              <a:latin typeface="+mj-lt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531765675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圆角矩形 65"/>
          <p:cNvSpPr/>
          <p:nvPr/>
        </p:nvSpPr>
        <p:spPr>
          <a:xfrm>
            <a:off x="5214941" y="1902582"/>
            <a:ext cx="3778427" cy="4812566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5" name="圆角矩形 64"/>
          <p:cNvSpPr/>
          <p:nvPr/>
        </p:nvSpPr>
        <p:spPr>
          <a:xfrm>
            <a:off x="642910" y="1831144"/>
            <a:ext cx="3571900" cy="4884004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" name="TextBox 1"/>
          <p:cNvSpPr txBox="1"/>
          <p:nvPr/>
        </p:nvSpPr>
        <p:spPr>
          <a:xfrm>
            <a:off x="1439144" y="500042"/>
            <a:ext cx="770485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400" b="1" dirty="0" smtClean="0">
                <a:latin typeface="Arial" pitchFamily="34" charset="0"/>
                <a:cs typeface="Arial" pitchFamily="34" charset="0"/>
              </a:rPr>
              <a:t>Climate Information Service</a:t>
            </a:r>
            <a:endParaRPr lang="zh-CN" altLang="en-US" sz="24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26" name="矩形 25"/>
          <p:cNvSpPr/>
          <p:nvPr/>
        </p:nvSpPr>
        <p:spPr>
          <a:xfrm>
            <a:off x="857224" y="1357298"/>
            <a:ext cx="3071834" cy="576064"/>
          </a:xfrm>
          <a:prstGeom prst="rect">
            <a:avLst/>
          </a:prstGeom>
          <a:solidFill>
            <a:schemeClr val="accent2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2000" b="1" dirty="0" smtClean="0">
                <a:solidFill>
                  <a:schemeClr val="bg1">
                    <a:lumMod val="95000"/>
                  </a:schemeClr>
                </a:solidFill>
                <a:latin typeface="Arial" pitchFamily="34" charset="0"/>
                <a:cs typeface="Arial" pitchFamily="34" charset="0"/>
              </a:rPr>
              <a:t>User Interface Platform</a:t>
            </a:r>
            <a:endParaRPr lang="zh-CN" altLang="en-US" sz="2000" b="1" dirty="0">
              <a:solidFill>
                <a:schemeClr val="bg1">
                  <a:lumMod val="95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2051" name="Picture 3" descr="boardrooms,businesses,businessmen,businesswomen,communications,conference rooms,conferences,meeting rooms,meetings,men,occupations,persons,women,人物,会晤,会议,会议厅,会议室,商务,女职员,妇女,男人,男职员,职业,通讯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071538" y="1857364"/>
            <a:ext cx="1435673" cy="1094923"/>
          </a:xfrm>
          <a:prstGeom prst="rect">
            <a:avLst/>
          </a:prstGeom>
          <a:noFill/>
        </p:spPr>
      </p:pic>
      <p:pic>
        <p:nvPicPr>
          <p:cNvPr id="2053" name="Picture 5" descr="查看详细信息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785786" y="3000372"/>
            <a:ext cx="1308722" cy="884191"/>
          </a:xfrm>
          <a:prstGeom prst="rect">
            <a:avLst/>
          </a:prstGeom>
          <a:noFill/>
        </p:spPr>
      </p:pic>
      <p:pic>
        <p:nvPicPr>
          <p:cNvPr id="2054" name="Picture 6" descr="C:\Users\Administrator\AppData\Local\Microsoft\Windows\Temporary Internet Files\Content.IE5\W75X9TE2\MC900431587[1]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724303" y="1991256"/>
            <a:ext cx="1061879" cy="782640"/>
          </a:xfrm>
          <a:prstGeom prst="rect">
            <a:avLst/>
          </a:prstGeom>
          <a:noFill/>
        </p:spPr>
      </p:pic>
      <p:pic>
        <p:nvPicPr>
          <p:cNvPr id="2055" name="Picture 7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456374" y="2857496"/>
            <a:ext cx="1387326" cy="9286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057" name="Picture 9" descr="C:\Program Files\Microsoft Office\MEDIA\CAGCAT10\j0332268.wmf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428860" y="4071942"/>
            <a:ext cx="1553819" cy="1145217"/>
          </a:xfrm>
          <a:prstGeom prst="rect">
            <a:avLst/>
          </a:prstGeom>
          <a:noFill/>
        </p:spPr>
      </p:pic>
      <p:pic>
        <p:nvPicPr>
          <p:cNvPr id="36" name="Picture 3" descr="\\172.21.40.13\server\所有照片\2012\20120224上海电视台采访\DSC07766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928662" y="5500702"/>
            <a:ext cx="1574956" cy="9448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7" name="Picture 2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857224" y="4071942"/>
            <a:ext cx="1556664" cy="10966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prstShdw prst="shdw13" dist="53882" dir="13500000">
              <a:schemeClr val="bg2">
                <a:alpha val="50000"/>
              </a:schemeClr>
            </a:prstShdw>
          </a:effectLst>
        </p:spPr>
      </p:pic>
      <p:pic>
        <p:nvPicPr>
          <p:cNvPr id="38" name="Picture 4"/>
          <p:cNvPicPr>
            <a:picLocks noChangeAspect="1" noChangeArrowheads="1"/>
          </p:cNvPicPr>
          <p:nvPr/>
        </p:nvPicPr>
        <p:blipFill>
          <a:blip r:embed="rId9" cstate="print"/>
          <a:srcRect l="19043" t="22461" r="21631" b="6250"/>
          <a:stretch>
            <a:fillRect/>
          </a:stretch>
        </p:blipFill>
        <p:spPr bwMode="auto">
          <a:xfrm>
            <a:off x="2643174" y="5500702"/>
            <a:ext cx="1272804" cy="967118"/>
          </a:xfrm>
          <a:prstGeom prst="rect">
            <a:avLst/>
          </a:prstGeom>
          <a:noFill/>
          <a:ln w="9525">
            <a:solidFill>
              <a:schemeClr val="accent6"/>
            </a:solidFill>
            <a:miter lim="800000"/>
            <a:headEnd/>
            <a:tailEnd/>
          </a:ln>
          <a:effectLst>
            <a:prstShdw prst="shdw13" dist="53882" dir="13500000">
              <a:schemeClr val="bg2">
                <a:alpha val="50000"/>
              </a:schemeClr>
            </a:prstShdw>
          </a:effectLst>
        </p:spPr>
      </p:pic>
      <p:sp>
        <p:nvSpPr>
          <p:cNvPr id="40" name="TextBox 39"/>
          <p:cNvSpPr txBox="1"/>
          <p:nvPr/>
        </p:nvSpPr>
        <p:spPr>
          <a:xfrm>
            <a:off x="1214414" y="2714620"/>
            <a:ext cx="98154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200" b="1" dirty="0" smtClean="0">
                <a:solidFill>
                  <a:srgbClr val="FF0000"/>
                </a:solidFill>
              </a:rPr>
              <a:t>Meeting</a:t>
            </a:r>
            <a:endParaRPr lang="zh-CN" altLang="en-US" sz="1200" b="1" dirty="0">
              <a:solidFill>
                <a:srgbClr val="FF0000"/>
              </a:solidFill>
            </a:endParaRPr>
          </a:p>
        </p:txBody>
      </p:sp>
      <p:sp>
        <p:nvSpPr>
          <p:cNvPr id="41" name="TextBox 40"/>
          <p:cNvSpPr txBox="1"/>
          <p:nvPr/>
        </p:nvSpPr>
        <p:spPr>
          <a:xfrm>
            <a:off x="2847963" y="2562257"/>
            <a:ext cx="87248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200" b="1" dirty="0" smtClean="0">
                <a:solidFill>
                  <a:srgbClr val="FF0000"/>
                </a:solidFill>
              </a:rPr>
              <a:t>Emails</a:t>
            </a:r>
            <a:endParaRPr lang="zh-CN" altLang="en-US" sz="1200" b="1" dirty="0">
              <a:solidFill>
                <a:srgbClr val="FF0000"/>
              </a:solidFill>
            </a:endParaRPr>
          </a:p>
        </p:txBody>
      </p:sp>
      <p:sp>
        <p:nvSpPr>
          <p:cNvPr id="42" name="TextBox 41"/>
          <p:cNvSpPr txBox="1"/>
          <p:nvPr/>
        </p:nvSpPr>
        <p:spPr>
          <a:xfrm>
            <a:off x="1357290" y="3714752"/>
            <a:ext cx="113958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200" b="1" dirty="0" smtClean="0">
                <a:solidFill>
                  <a:srgbClr val="FF0000"/>
                </a:solidFill>
              </a:rPr>
              <a:t>Newspaper</a:t>
            </a:r>
            <a:endParaRPr lang="zh-CN" altLang="en-US" sz="1200" b="1" dirty="0">
              <a:solidFill>
                <a:srgbClr val="FF0000"/>
              </a:solidFill>
            </a:endParaRPr>
          </a:p>
        </p:txBody>
      </p:sp>
      <p:sp>
        <p:nvSpPr>
          <p:cNvPr id="43" name="TextBox 42"/>
          <p:cNvSpPr txBox="1"/>
          <p:nvPr/>
        </p:nvSpPr>
        <p:spPr>
          <a:xfrm>
            <a:off x="2714612" y="3714752"/>
            <a:ext cx="114300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200" b="1" dirty="0" smtClean="0">
                <a:solidFill>
                  <a:srgbClr val="FF0000"/>
                </a:solidFill>
              </a:rPr>
              <a:t>Consultation</a:t>
            </a:r>
            <a:endParaRPr lang="zh-CN" altLang="en-US" sz="1200" b="1" dirty="0">
              <a:solidFill>
                <a:srgbClr val="FF0000"/>
              </a:solidFill>
            </a:endParaRPr>
          </a:p>
        </p:txBody>
      </p:sp>
      <p:sp>
        <p:nvSpPr>
          <p:cNvPr id="44" name="TextBox 43"/>
          <p:cNvSpPr txBox="1"/>
          <p:nvPr/>
        </p:nvSpPr>
        <p:spPr>
          <a:xfrm>
            <a:off x="1285852" y="5143512"/>
            <a:ext cx="87248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2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Internet</a:t>
            </a:r>
            <a:endParaRPr lang="zh-CN" altLang="en-US" sz="1200" b="1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45" name="TextBox 44"/>
          <p:cNvSpPr txBox="1"/>
          <p:nvPr/>
        </p:nvSpPr>
        <p:spPr>
          <a:xfrm>
            <a:off x="2857488" y="5143512"/>
            <a:ext cx="107157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2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Telephone</a:t>
            </a:r>
            <a:endParaRPr lang="zh-CN" altLang="en-US" sz="1200" b="1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54" name="矩形 53"/>
          <p:cNvSpPr/>
          <p:nvPr/>
        </p:nvSpPr>
        <p:spPr>
          <a:xfrm>
            <a:off x="5643570" y="1357298"/>
            <a:ext cx="2857520" cy="576064"/>
          </a:xfrm>
          <a:prstGeom prst="rect">
            <a:avLst/>
          </a:prstGeom>
          <a:solidFill>
            <a:schemeClr val="accent2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b="1" dirty="0" smtClean="0">
                <a:solidFill>
                  <a:schemeClr val="bg1">
                    <a:lumMod val="95000"/>
                  </a:schemeClr>
                </a:solidFill>
                <a:latin typeface="Arial" pitchFamily="34" charset="0"/>
                <a:cs typeface="Arial" pitchFamily="34" charset="0"/>
              </a:rPr>
              <a:t>Users</a:t>
            </a:r>
            <a:endParaRPr lang="zh-CN" altLang="en-US" b="1" dirty="0">
              <a:solidFill>
                <a:schemeClr val="bg1">
                  <a:lumMod val="95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56" name="TextBox 55"/>
          <p:cNvSpPr txBox="1"/>
          <p:nvPr/>
        </p:nvSpPr>
        <p:spPr>
          <a:xfrm>
            <a:off x="5357818" y="2143116"/>
            <a:ext cx="3429024" cy="1500198"/>
          </a:xfrm>
          <a:prstGeom prst="rect">
            <a:avLst/>
          </a:prstGeom>
          <a:ln cap="rnd"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rtlCol="0">
            <a:noAutofit/>
          </a:bodyPr>
          <a:lstStyle/>
          <a:p>
            <a:pPr algn="ctr"/>
            <a:r>
              <a:rPr lang="en-US" altLang="zh-CN" b="1" dirty="0" smtClean="0">
                <a:solidFill>
                  <a:srgbClr val="FF0000"/>
                </a:solidFill>
              </a:rPr>
              <a:t>Governance Agencies</a:t>
            </a:r>
          </a:p>
          <a:p>
            <a:pPr marL="342900" indent="-342900">
              <a:buBlip>
                <a:blip r:embed="rId10"/>
              </a:buBlip>
            </a:pPr>
            <a:r>
              <a:rPr lang="en-US" altLang="zh-CN" sz="1200" b="1" dirty="0" smtClean="0">
                <a:latin typeface="Arial" pitchFamily="34" charset="0"/>
                <a:cs typeface="Arial" pitchFamily="34" charset="0"/>
              </a:rPr>
              <a:t>Emergency Management Office</a:t>
            </a:r>
          </a:p>
          <a:p>
            <a:pPr marL="342900" indent="-342900">
              <a:buBlip>
                <a:blip r:embed="rId10"/>
              </a:buBlip>
            </a:pPr>
            <a:r>
              <a:rPr lang="en-US" altLang="zh-CN" sz="1200" b="1" dirty="0" smtClean="0">
                <a:latin typeface="Arial" pitchFamily="34" charset="0"/>
                <a:cs typeface="Arial" pitchFamily="34" charset="0"/>
              </a:rPr>
              <a:t>Flood Prevention Office</a:t>
            </a:r>
          </a:p>
          <a:p>
            <a:pPr marL="342900" indent="-342900">
              <a:buBlip>
                <a:blip r:embed="rId10"/>
              </a:buBlip>
            </a:pPr>
            <a:r>
              <a:rPr lang="en-US" altLang="zh-CN" sz="1200" b="1" dirty="0" smtClean="0">
                <a:latin typeface="Arial" pitchFamily="34" charset="0"/>
                <a:cs typeface="Arial" pitchFamily="34" charset="0"/>
              </a:rPr>
              <a:t>Development and Reform Commission</a:t>
            </a:r>
          </a:p>
          <a:p>
            <a:pPr marL="342900" indent="-342900">
              <a:buBlip>
                <a:blip r:embed="rId10"/>
              </a:buBlip>
            </a:pPr>
            <a:r>
              <a:rPr lang="en-US" altLang="zh-CN" sz="1200" b="1" dirty="0" smtClean="0">
                <a:latin typeface="Arial" pitchFamily="34" charset="0"/>
                <a:cs typeface="Arial" pitchFamily="34" charset="0"/>
              </a:rPr>
              <a:t>Agricultural  commission</a:t>
            </a:r>
          </a:p>
          <a:p>
            <a:pPr marL="342900" indent="-342900">
              <a:buBlip>
                <a:blip r:embed="rId10"/>
              </a:buBlip>
            </a:pPr>
            <a:r>
              <a:rPr lang="en-GB" sz="1200" b="1" dirty="0" smtClean="0">
                <a:latin typeface="Arial" pitchFamily="34" charset="0"/>
                <a:cs typeface="Arial" pitchFamily="34" charset="0"/>
              </a:rPr>
              <a:t>Civil Affairs Bureau</a:t>
            </a:r>
          </a:p>
          <a:p>
            <a:pPr marL="342900" indent="-342900">
              <a:buBlip>
                <a:blip r:embed="rId10"/>
              </a:buBlip>
            </a:pPr>
            <a:r>
              <a:rPr lang="en-GB" altLang="zh-CN" sz="1200" b="1" dirty="0" smtClean="0">
                <a:latin typeface="Arial" pitchFamily="34" charset="0"/>
                <a:cs typeface="Arial" pitchFamily="34" charset="0"/>
              </a:rPr>
              <a:t>…………</a:t>
            </a:r>
            <a:endParaRPr lang="zh-CN" altLang="en-US" sz="1200" b="1" dirty="0" smtClean="0">
              <a:latin typeface="Arial" pitchFamily="34" charset="0"/>
              <a:cs typeface="Arial" pitchFamily="34" charset="0"/>
            </a:endParaRPr>
          </a:p>
        </p:txBody>
      </p:sp>
      <p:sp>
        <p:nvSpPr>
          <p:cNvPr id="57" name="TextBox 56"/>
          <p:cNvSpPr txBox="1"/>
          <p:nvPr/>
        </p:nvSpPr>
        <p:spPr>
          <a:xfrm>
            <a:off x="5414131" y="3774350"/>
            <a:ext cx="3357586" cy="142876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rtlCol="0">
            <a:noAutofit/>
          </a:bodyPr>
          <a:lstStyle/>
          <a:p>
            <a:pPr indent="-342900" algn="ctr"/>
            <a:r>
              <a:rPr lang="en-US" altLang="zh-CN" b="1" dirty="0" smtClean="0">
                <a:solidFill>
                  <a:srgbClr val="FF0000"/>
                </a:solidFill>
              </a:rPr>
              <a:t>Commercial Business</a:t>
            </a:r>
          </a:p>
          <a:p>
            <a:pPr>
              <a:buBlip>
                <a:blip r:embed="rId10"/>
              </a:buBlip>
            </a:pPr>
            <a:r>
              <a:rPr lang="en-US" altLang="zh-CN" sz="1400" b="1" dirty="0" smtClean="0">
                <a:latin typeface="Arial" pitchFamily="34" charset="0"/>
                <a:cs typeface="Arial" pitchFamily="34" charset="0"/>
              </a:rPr>
              <a:t>  Retail business</a:t>
            </a:r>
          </a:p>
          <a:p>
            <a:pPr>
              <a:buBlip>
                <a:blip r:embed="rId10"/>
              </a:buBlip>
            </a:pPr>
            <a:r>
              <a:rPr lang="en-US" altLang="zh-CN" sz="1400" b="1" dirty="0" smtClean="0">
                <a:latin typeface="Arial" pitchFamily="34" charset="0"/>
                <a:cs typeface="Arial" pitchFamily="34" charset="0"/>
              </a:rPr>
              <a:t>   Architecture design Institutes </a:t>
            </a:r>
          </a:p>
          <a:p>
            <a:pPr>
              <a:buBlip>
                <a:blip r:embed="rId10"/>
              </a:buBlip>
            </a:pPr>
            <a:r>
              <a:rPr lang="en-US" altLang="zh-CN" sz="1400" b="1" dirty="0" smtClean="0">
                <a:latin typeface="Arial" pitchFamily="34" charset="0"/>
                <a:cs typeface="Arial" pitchFamily="34" charset="0"/>
              </a:rPr>
              <a:t>   Wind Power Farms</a:t>
            </a:r>
          </a:p>
          <a:p>
            <a:pPr>
              <a:buBlip>
                <a:blip r:embed="rId10"/>
              </a:buBlip>
            </a:pPr>
            <a:r>
              <a:rPr lang="en-US" altLang="zh-CN" sz="1400" b="1" dirty="0" smtClean="0">
                <a:latin typeface="Arial" pitchFamily="34" charset="0"/>
                <a:cs typeface="Arial" pitchFamily="34" charset="0"/>
              </a:rPr>
              <a:t>   Insurance Companies</a:t>
            </a:r>
          </a:p>
          <a:p>
            <a:pPr>
              <a:buBlip>
                <a:blip r:embed="rId10"/>
              </a:buBlip>
            </a:pPr>
            <a:r>
              <a:rPr lang="en-US" altLang="zh-CN" sz="1400" b="1" dirty="0" smtClean="0">
                <a:latin typeface="Arial" pitchFamily="34" charset="0"/>
                <a:cs typeface="Arial" pitchFamily="34" charset="0"/>
              </a:rPr>
              <a:t>    ……..</a:t>
            </a:r>
          </a:p>
        </p:txBody>
      </p:sp>
      <p:sp>
        <p:nvSpPr>
          <p:cNvPr id="58" name="TextBox 57"/>
          <p:cNvSpPr txBox="1"/>
          <p:nvPr/>
        </p:nvSpPr>
        <p:spPr>
          <a:xfrm>
            <a:off x="5429256" y="5286388"/>
            <a:ext cx="3357586" cy="1214446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rtlCol="0">
            <a:noAutofit/>
          </a:bodyPr>
          <a:lstStyle/>
          <a:p>
            <a:pPr algn="ctr"/>
            <a:r>
              <a:rPr lang="en-US" altLang="zh-CN" b="1" dirty="0" smtClean="0">
                <a:solidFill>
                  <a:srgbClr val="FF0000"/>
                </a:solidFill>
              </a:rPr>
              <a:t>Publics</a:t>
            </a:r>
          </a:p>
          <a:p>
            <a:pPr>
              <a:buBlip>
                <a:blip r:embed="rId10"/>
              </a:buBlip>
            </a:pPr>
            <a:r>
              <a:rPr lang="en-US" altLang="zh-CN" sz="1400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   Schools</a:t>
            </a:r>
          </a:p>
          <a:p>
            <a:pPr>
              <a:buBlip>
                <a:blip r:embed="rId10"/>
              </a:buBlip>
            </a:pPr>
            <a:r>
              <a:rPr lang="en-US" altLang="zh-CN" sz="1400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   Communities</a:t>
            </a:r>
          </a:p>
          <a:p>
            <a:pPr>
              <a:buBlip>
                <a:blip r:embed="rId10"/>
              </a:buBlip>
            </a:pPr>
            <a:r>
              <a:rPr lang="en-US" altLang="zh-CN" sz="1400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   Vulnerable groups</a:t>
            </a:r>
          </a:p>
          <a:p>
            <a:pPr>
              <a:buBlip>
                <a:blip r:embed="rId10"/>
              </a:buBlip>
            </a:pPr>
            <a:r>
              <a:rPr lang="en-US" altLang="zh-CN" sz="1400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   ……..</a:t>
            </a:r>
          </a:p>
        </p:txBody>
      </p:sp>
      <p:sp>
        <p:nvSpPr>
          <p:cNvPr id="71" name="右箭头 70"/>
          <p:cNvSpPr/>
          <p:nvPr/>
        </p:nvSpPr>
        <p:spPr>
          <a:xfrm>
            <a:off x="4286248" y="3857628"/>
            <a:ext cx="928694" cy="571504"/>
          </a:xfrm>
          <a:prstGeom prst="rightArrow">
            <a:avLst/>
          </a:prstGeom>
          <a:solidFill>
            <a:schemeClr val="accent2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5" name="TextBox 24"/>
          <p:cNvSpPr txBox="1"/>
          <p:nvPr/>
        </p:nvSpPr>
        <p:spPr>
          <a:xfrm>
            <a:off x="1285852" y="6429396"/>
            <a:ext cx="87248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2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TV</a:t>
            </a:r>
            <a:endParaRPr lang="zh-CN" altLang="en-US" sz="1200" b="1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2714612" y="6429396"/>
            <a:ext cx="114300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2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Policy briefs</a:t>
            </a:r>
            <a:endParaRPr lang="zh-CN" altLang="en-US" sz="1200" b="1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矩形 7"/>
          <p:cNvSpPr/>
          <p:nvPr/>
        </p:nvSpPr>
        <p:spPr>
          <a:xfrm>
            <a:off x="1857356" y="630776"/>
            <a:ext cx="71438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altLang="zh-CN" sz="2400" b="1" dirty="0" smtClean="0">
                <a:latin typeface="微软雅黑" pitchFamily="34" charset="-122"/>
                <a:ea typeface="微软雅黑" pitchFamily="34" charset="-122"/>
              </a:rPr>
              <a:t>Water-“Ocean </a:t>
            </a:r>
            <a:r>
              <a:rPr lang="en-US" altLang="zh-CN" sz="2400" b="1" dirty="0">
                <a:latin typeface="微软雅黑" pitchFamily="34" charset="-122"/>
                <a:ea typeface="微软雅黑" pitchFamily="34" charset="-122"/>
              </a:rPr>
              <a:t>view” </a:t>
            </a:r>
            <a:r>
              <a:rPr lang="en-US" altLang="zh-CN" sz="2400" b="1" dirty="0" smtClean="0">
                <a:latin typeface="微软雅黑" pitchFamily="34" charset="-122"/>
                <a:ea typeface="微软雅黑" pitchFamily="34" charset="-122"/>
              </a:rPr>
              <a:t>in Shanghai</a:t>
            </a:r>
            <a:endParaRPr lang="zh-CN" altLang="en-US" sz="2400" b="1" dirty="0" smtClean="0">
              <a:latin typeface="微软雅黑" pitchFamily="34" charset="-122"/>
              <a:ea typeface="微软雅黑" pitchFamily="34" charset="-122"/>
            </a:endParaRPr>
          </a:p>
        </p:txBody>
      </p:sp>
      <p:grpSp>
        <p:nvGrpSpPr>
          <p:cNvPr id="2" name="组合 11"/>
          <p:cNvGrpSpPr/>
          <p:nvPr/>
        </p:nvGrpSpPr>
        <p:grpSpPr>
          <a:xfrm>
            <a:off x="827584" y="1484784"/>
            <a:ext cx="3672408" cy="2585375"/>
            <a:chOff x="827584" y="1628800"/>
            <a:chExt cx="3672408" cy="2585375"/>
          </a:xfrm>
        </p:grpSpPr>
        <p:pic>
          <p:nvPicPr>
            <p:cNvPr id="224266" name="Picture 10" descr="“菲特”残余云系8日携风裹雨狂扫上海，罕见的红色大暴雨导致道路严重积水，防汛部门发布今年首个防汛防台红色预警，启动一级响应。图为网友@soo-yan发布的上海同济大学被淹照片。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827584" y="1628800"/>
              <a:ext cx="3672408" cy="2585375"/>
            </a:xfrm>
            <a:prstGeom prst="rect">
              <a:avLst/>
            </a:prstGeom>
            <a:noFill/>
          </p:spPr>
        </p:pic>
        <p:sp>
          <p:nvSpPr>
            <p:cNvPr id="9" name="七边形 8"/>
            <p:cNvSpPr/>
            <p:nvPr/>
          </p:nvSpPr>
          <p:spPr>
            <a:xfrm>
              <a:off x="827584" y="1700808"/>
              <a:ext cx="288032" cy="338336"/>
            </a:xfrm>
            <a:prstGeom prst="heptagon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sz="2400" dirty="0" smtClean="0"/>
                <a:t>1</a:t>
              </a:r>
              <a:endParaRPr lang="zh-CN" altLang="en-US" sz="2400" dirty="0"/>
            </a:p>
          </p:txBody>
        </p:sp>
      </p:grpSp>
      <p:grpSp>
        <p:nvGrpSpPr>
          <p:cNvPr id="3" name="组合 12"/>
          <p:cNvGrpSpPr/>
          <p:nvPr/>
        </p:nvGrpSpPr>
        <p:grpSpPr>
          <a:xfrm>
            <a:off x="4932040" y="1484784"/>
            <a:ext cx="3294534" cy="3294534"/>
            <a:chOff x="4932040" y="1628800"/>
            <a:chExt cx="3294534" cy="3294534"/>
          </a:xfrm>
        </p:grpSpPr>
        <p:pic>
          <p:nvPicPr>
            <p:cNvPr id="224264" name="Picture 8" descr="上海暴雨后：市民出行改划船">
              <a:hlinkClick r:id="rId4"/>
            </p:cNvPr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4932040" y="1628800"/>
              <a:ext cx="3294534" cy="3294534"/>
            </a:xfrm>
            <a:prstGeom prst="rect">
              <a:avLst/>
            </a:prstGeom>
            <a:noFill/>
          </p:spPr>
        </p:pic>
        <p:sp>
          <p:nvSpPr>
            <p:cNvPr id="10" name="七边形 9"/>
            <p:cNvSpPr/>
            <p:nvPr/>
          </p:nvSpPr>
          <p:spPr>
            <a:xfrm>
              <a:off x="5004048" y="1650504"/>
              <a:ext cx="288032" cy="338336"/>
            </a:xfrm>
            <a:prstGeom prst="heptagon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sz="2400" dirty="0" smtClean="0"/>
                <a:t>2</a:t>
              </a:r>
              <a:endParaRPr lang="zh-CN" altLang="en-US" sz="2400" dirty="0"/>
            </a:p>
          </p:txBody>
        </p:sp>
      </p:grpSp>
      <p:grpSp>
        <p:nvGrpSpPr>
          <p:cNvPr id="4" name="组合 13"/>
          <p:cNvGrpSpPr/>
          <p:nvPr/>
        </p:nvGrpSpPr>
        <p:grpSpPr>
          <a:xfrm>
            <a:off x="827584" y="4149080"/>
            <a:ext cx="3672408" cy="2520280"/>
            <a:chOff x="827584" y="4293096"/>
            <a:chExt cx="3672408" cy="2520280"/>
          </a:xfrm>
        </p:grpSpPr>
        <p:pic>
          <p:nvPicPr>
            <p:cNvPr id="224260" name="Picture 4" descr="上海暴雨机场变“汪洋” 空姐走“T台”上班"/>
            <p:cNvPicPr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827584" y="4293096"/>
              <a:ext cx="3672408" cy="2520280"/>
            </a:xfrm>
            <a:prstGeom prst="rect">
              <a:avLst/>
            </a:prstGeom>
            <a:noFill/>
          </p:spPr>
        </p:pic>
        <p:sp>
          <p:nvSpPr>
            <p:cNvPr id="11" name="七边形 10"/>
            <p:cNvSpPr/>
            <p:nvPr/>
          </p:nvSpPr>
          <p:spPr>
            <a:xfrm>
              <a:off x="827584" y="4293096"/>
              <a:ext cx="288032" cy="338336"/>
            </a:xfrm>
            <a:prstGeom prst="heptagon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sz="2400" dirty="0" smtClean="0"/>
                <a:t>3</a:t>
              </a:r>
              <a:endParaRPr lang="zh-CN" altLang="en-US" sz="2400" dirty="0"/>
            </a:p>
          </p:txBody>
        </p:sp>
      </p:grpSp>
      <p:sp>
        <p:nvSpPr>
          <p:cNvPr id="6" name="矩形 5"/>
          <p:cNvSpPr/>
          <p:nvPr/>
        </p:nvSpPr>
        <p:spPr>
          <a:xfrm>
            <a:off x="4643438" y="4468379"/>
            <a:ext cx="4357718" cy="2246769"/>
          </a:xfrm>
          <a:prstGeom prst="rect">
            <a:avLst/>
          </a:prstGeom>
          <a:solidFill>
            <a:srgbClr val="FFFFB7"/>
          </a:solidFill>
        </p:spPr>
        <p:txBody>
          <a:bodyPr wrap="square">
            <a:spAutoFit/>
          </a:bodyPr>
          <a:lstStyle/>
          <a:p>
            <a:pPr marL="342900" indent="-342900"/>
            <a:r>
              <a:rPr lang="en-US" altLang="zh-CN" sz="1400" b="1" dirty="0" smtClean="0">
                <a:latin typeface="Times New Roman" pitchFamily="18" charset="0"/>
                <a:ea typeface="微软雅黑" pitchFamily="34" charset="-122"/>
                <a:cs typeface="Times New Roman" pitchFamily="18" charset="0"/>
              </a:rPr>
              <a:t>More serious storm surge  disasters</a:t>
            </a:r>
            <a:endParaRPr lang="en-US" altLang="zh-CN" sz="1400" b="1" dirty="0" smtClean="0">
              <a:solidFill>
                <a:srgbClr val="FF0000"/>
              </a:solidFill>
              <a:latin typeface="Times New Roman" pitchFamily="18" charset="0"/>
              <a:ea typeface="微软雅黑" panose="020B0503020204020204" pitchFamily="34" charset="-122"/>
              <a:cs typeface="Times New Roman" pitchFamily="18" charset="0"/>
            </a:endParaRPr>
          </a:p>
          <a:p>
            <a:pPr marL="342900" indent="-342900">
              <a:buFont typeface="+mj-ea"/>
              <a:buAutoNum type="circleNumDbPlain"/>
            </a:pPr>
            <a:r>
              <a:rPr lang="en-US" altLang="zh-CN" sz="1400" b="1" dirty="0" smtClean="0">
                <a:solidFill>
                  <a:srgbClr val="FF0000"/>
                </a:solidFill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</a:rPr>
              <a:t>2013.10.7 </a:t>
            </a:r>
            <a:r>
              <a:rPr lang="en-US" altLang="zh-CN" sz="1400" b="1" dirty="0">
                <a:solidFill>
                  <a:srgbClr val="FF0000"/>
                </a:solidFill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</a:rPr>
              <a:t>Typhoon “</a:t>
            </a:r>
            <a:r>
              <a:rPr lang="en-US" altLang="zh-CN" sz="1400" b="1" dirty="0" smtClean="0">
                <a:solidFill>
                  <a:srgbClr val="FF0000"/>
                </a:solidFill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</a:rPr>
              <a:t>FITOW” </a:t>
            </a:r>
            <a:r>
              <a:rPr lang="en-US" altLang="zh-CN" sz="1400" dirty="0" err="1" smtClean="0"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</a:rPr>
              <a:t>rainstorm</a:t>
            </a:r>
            <a:r>
              <a:rPr lang="en-US" altLang="zh-CN" sz="1400" dirty="0" err="1"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</a:rPr>
              <a:t>,</a:t>
            </a:r>
            <a:r>
              <a:rPr lang="en-US" altLang="zh-CN" sz="1400" dirty="0" err="1" smtClean="0"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</a:rPr>
              <a:t>Tongji</a:t>
            </a:r>
            <a:r>
              <a:rPr lang="en-US" altLang="zh-CN" sz="1400" dirty="0" smtClean="0"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</a:rPr>
              <a:t> </a:t>
            </a:r>
            <a:r>
              <a:rPr lang="en-US" altLang="zh-CN" sz="1400" dirty="0"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</a:rPr>
              <a:t>University </a:t>
            </a:r>
            <a:r>
              <a:rPr lang="en-US" altLang="zh-CN" sz="1400" dirty="0" smtClean="0"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</a:rPr>
              <a:t>was flooded.(Daily </a:t>
            </a:r>
            <a:r>
              <a:rPr lang="en-US" altLang="zh-CN" sz="1400" dirty="0"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</a:rPr>
              <a:t>precipitation </a:t>
            </a:r>
            <a:r>
              <a:rPr lang="en-US" altLang="zh-CN" sz="1400" dirty="0" smtClean="0"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</a:rPr>
              <a:t>amount reached 218.3mm);</a:t>
            </a:r>
          </a:p>
          <a:p>
            <a:pPr marL="342900" indent="-342900">
              <a:buFont typeface="+mj-ea"/>
              <a:buAutoNum type="circleNumDbPlain"/>
            </a:pPr>
            <a:r>
              <a:rPr lang="en-US" altLang="zh-CN" sz="1400" b="1" dirty="0" smtClean="0">
                <a:solidFill>
                  <a:srgbClr val="FF0000"/>
                </a:solidFill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</a:rPr>
              <a:t>2015.06.17 </a:t>
            </a:r>
            <a:r>
              <a:rPr lang="en-US" altLang="zh-CN" sz="1400" b="1" dirty="0" err="1" smtClean="0">
                <a:solidFill>
                  <a:srgbClr val="FF0000"/>
                </a:solidFill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</a:rPr>
              <a:t>Meiyu</a:t>
            </a:r>
            <a:r>
              <a:rPr lang="en-US" altLang="zh-CN" sz="1400" b="1" dirty="0" smtClean="0">
                <a:solidFill>
                  <a:srgbClr val="FF0000"/>
                </a:solidFill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</a:rPr>
              <a:t> </a:t>
            </a:r>
            <a:r>
              <a:rPr lang="en-US" altLang="zh-CN" sz="1400" b="1" dirty="0">
                <a:solidFill>
                  <a:srgbClr val="FF0000"/>
                </a:solidFill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</a:rPr>
              <a:t>vortex rainstorm</a:t>
            </a:r>
            <a:r>
              <a:rPr lang="en-US" altLang="zh-CN" sz="1400" dirty="0"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</a:rPr>
              <a:t>, </a:t>
            </a:r>
            <a:r>
              <a:rPr lang="en-US" altLang="zh-CN" sz="1400" dirty="0" smtClean="0"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</a:rPr>
              <a:t>citizen was boating out.( </a:t>
            </a:r>
            <a:r>
              <a:rPr lang="en-US" altLang="zh-CN" sz="1400" dirty="0"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</a:rPr>
              <a:t>Daily precipitation amount reached </a:t>
            </a:r>
            <a:r>
              <a:rPr lang="en-US" altLang="zh-CN" sz="1400" dirty="0" smtClean="0"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</a:rPr>
              <a:t>179.0mm );</a:t>
            </a:r>
          </a:p>
          <a:p>
            <a:pPr marL="342900" indent="-342900">
              <a:buFont typeface="+mj-ea"/>
              <a:buAutoNum type="circleNumDbPlain"/>
            </a:pPr>
            <a:r>
              <a:rPr lang="en-US" altLang="zh-CN" sz="1400" b="1" dirty="0">
                <a:solidFill>
                  <a:srgbClr val="FF0000"/>
                </a:solidFill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</a:rPr>
              <a:t>2015.08.24 Typhoon </a:t>
            </a:r>
            <a:r>
              <a:rPr lang="en-US" altLang="zh-CN" sz="1400" b="1" dirty="0" smtClean="0">
                <a:solidFill>
                  <a:srgbClr val="FF0000"/>
                </a:solidFill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</a:rPr>
              <a:t>“Swan” rainstorm </a:t>
            </a:r>
            <a:r>
              <a:rPr lang="en-US" altLang="zh-CN" sz="1400" dirty="0" smtClean="0"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</a:rPr>
              <a:t> </a:t>
            </a:r>
            <a:r>
              <a:rPr lang="en-US" altLang="zh-CN" sz="1400" dirty="0"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</a:rPr>
              <a:t>air </a:t>
            </a:r>
            <a:r>
              <a:rPr lang="en-US" altLang="zh-CN" sz="1400" dirty="0" smtClean="0"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</a:rPr>
              <a:t>hostesses ”catwalk show“(</a:t>
            </a:r>
            <a:r>
              <a:rPr lang="en-US" altLang="zh-CN" sz="1400" dirty="0"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</a:rPr>
              <a:t>Daily precipitation amount reached </a:t>
            </a:r>
            <a:r>
              <a:rPr lang="en-US" altLang="zh-CN" sz="1400" dirty="0" smtClean="0"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</a:rPr>
              <a:t>223.2mm</a:t>
            </a:r>
            <a:r>
              <a:rPr lang="zh-CN" altLang="en-US" sz="1400" dirty="0" smtClean="0"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</a:rPr>
              <a:t>）</a:t>
            </a:r>
            <a:endParaRPr lang="zh-CN" altLang="en-US" sz="1400" dirty="0">
              <a:latin typeface="Times New Roman" pitchFamily="18" charset="0"/>
              <a:ea typeface="微软雅黑" panose="020B0503020204020204" pitchFamily="34" charset="-122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extBox 5"/>
          <p:cNvSpPr txBox="1">
            <a:spLocks noChangeArrowheads="1"/>
          </p:cNvSpPr>
          <p:nvPr/>
        </p:nvSpPr>
        <p:spPr bwMode="auto">
          <a:xfrm>
            <a:off x="571472" y="1357298"/>
            <a:ext cx="8215370" cy="240065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buFont typeface="Wingdings" pitchFamily="2" charset="2"/>
              <a:buChar char="Ø"/>
            </a:pPr>
            <a:r>
              <a:rPr lang="en-US" altLang="zh-CN" dirty="0" smtClean="0">
                <a:latin typeface="Times New Roman" pitchFamily="18" charset="0"/>
                <a:cs typeface="Times New Roman" pitchFamily="18" charset="0"/>
              </a:rPr>
              <a:t>Prediction of  climate anomaly during rainy season and its relative impacts </a:t>
            </a:r>
            <a:r>
              <a:rPr lang="en-US" altLang="zh-CN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are </a:t>
            </a:r>
            <a:r>
              <a:rPr lang="en-US" altLang="zh-CN" dirty="0" smtClean="0">
                <a:latin typeface="Times New Roman" pitchFamily="18" charset="0"/>
                <a:cs typeface="Times New Roman" pitchFamily="18" charset="0"/>
              </a:rPr>
              <a:t>provided to </a:t>
            </a:r>
            <a:r>
              <a:rPr lang="en-US" altLang="zh-CN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Shanghai Municipal government </a:t>
            </a:r>
            <a:r>
              <a:rPr lang="en-US" altLang="zh-CN" dirty="0" smtClean="0">
                <a:latin typeface="Times New Roman" pitchFamily="18" charset="0"/>
                <a:cs typeface="Times New Roman" pitchFamily="18" charset="0"/>
              </a:rPr>
              <a:t>for decision making of flood control .</a:t>
            </a:r>
            <a:r>
              <a:rPr lang="en-US" altLang="zh-CN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dirty="0" smtClean="0">
                <a:latin typeface="Times New Roman" pitchFamily="18" charset="0"/>
                <a:cs typeface="Times New Roman" pitchFamily="18" charset="0"/>
              </a:rPr>
              <a:t>(monthly updated before flood season since Mar and all trough flood season  during Jun-Sep)</a:t>
            </a:r>
          </a:p>
          <a:p>
            <a:pPr>
              <a:lnSpc>
                <a:spcPct val="150000"/>
              </a:lnSpc>
              <a:buFont typeface="Wingdings" pitchFamily="2" charset="2"/>
              <a:buChar char="Ø"/>
            </a:pPr>
            <a:endParaRPr lang="zh-CN" altLang="en-US" b="1" dirty="0">
              <a:latin typeface="Calibri" pitchFamily="34" charset="0"/>
            </a:endParaRPr>
          </a:p>
        </p:txBody>
      </p:sp>
      <p:sp>
        <p:nvSpPr>
          <p:cNvPr id="12" name="TextBox 5"/>
          <p:cNvSpPr txBox="1">
            <a:spLocks noChangeArrowheads="1"/>
          </p:cNvSpPr>
          <p:nvPr/>
        </p:nvSpPr>
        <p:spPr bwMode="auto">
          <a:xfrm>
            <a:off x="4521007" y="5042650"/>
            <a:ext cx="241477" cy="1414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zh-CN" altLang="en-US" sz="1800" b="0">
              <a:latin typeface="Calibri" pitchFamily="34" charset="0"/>
            </a:endParaRPr>
          </a:p>
        </p:txBody>
      </p:sp>
      <p:sp>
        <p:nvSpPr>
          <p:cNvPr id="13" name="TextBox 6"/>
          <p:cNvSpPr txBox="1">
            <a:spLocks noChangeArrowheads="1"/>
          </p:cNvSpPr>
          <p:nvPr/>
        </p:nvSpPr>
        <p:spPr bwMode="auto">
          <a:xfrm>
            <a:off x="5185068" y="5206505"/>
            <a:ext cx="241477" cy="1414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zh-CN" altLang="en-US" sz="1800" b="0">
              <a:latin typeface="Calibri" pitchFamily="34" charset="0"/>
            </a:endParaRPr>
          </a:p>
        </p:txBody>
      </p:sp>
      <p:sp>
        <p:nvSpPr>
          <p:cNvPr id="15" name="TextBox 8"/>
          <p:cNvSpPr txBox="1">
            <a:spLocks noChangeArrowheads="1"/>
          </p:cNvSpPr>
          <p:nvPr/>
        </p:nvSpPr>
        <p:spPr bwMode="auto">
          <a:xfrm>
            <a:off x="5245437" y="5179196"/>
            <a:ext cx="241477" cy="1414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zh-CN" altLang="en-US" sz="1800" b="0">
              <a:latin typeface="Calibri" pitchFamily="34" charset="0"/>
            </a:endParaRPr>
          </a:p>
        </p:txBody>
      </p:sp>
      <p:sp>
        <p:nvSpPr>
          <p:cNvPr id="16" name="TextBox 9"/>
          <p:cNvSpPr txBox="1">
            <a:spLocks noChangeArrowheads="1"/>
          </p:cNvSpPr>
          <p:nvPr/>
        </p:nvSpPr>
        <p:spPr bwMode="auto">
          <a:xfrm>
            <a:off x="4521007" y="5288432"/>
            <a:ext cx="241477" cy="1414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zh-CN" altLang="en-US" sz="1800" b="0">
              <a:latin typeface="Calibri" pitchFamily="34" charset="0"/>
            </a:endParaRPr>
          </a:p>
        </p:txBody>
      </p:sp>
      <p:sp>
        <p:nvSpPr>
          <p:cNvPr id="18" name="TextBox 11"/>
          <p:cNvSpPr txBox="1">
            <a:spLocks noChangeArrowheads="1"/>
          </p:cNvSpPr>
          <p:nvPr/>
        </p:nvSpPr>
        <p:spPr bwMode="auto">
          <a:xfrm>
            <a:off x="4143372" y="4854436"/>
            <a:ext cx="241477" cy="1414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zh-CN" altLang="en-US" sz="1800" b="0">
              <a:latin typeface="Calibri" pitchFamily="34" charset="0"/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6254609" y="6548444"/>
            <a:ext cx="975390" cy="23814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zh-CN" altLang="en-US" sz="1000" dirty="0"/>
          </a:p>
        </p:txBody>
      </p:sp>
      <p:grpSp>
        <p:nvGrpSpPr>
          <p:cNvPr id="2" name="组合 30"/>
          <p:cNvGrpSpPr/>
          <p:nvPr/>
        </p:nvGrpSpPr>
        <p:grpSpPr>
          <a:xfrm>
            <a:off x="4000496" y="3500121"/>
            <a:ext cx="4929190" cy="2921727"/>
            <a:chOff x="500034" y="1341438"/>
            <a:chExt cx="8572560" cy="6359071"/>
          </a:xfrm>
        </p:grpSpPr>
        <p:pic>
          <p:nvPicPr>
            <p:cNvPr id="31" name="图片 5" descr="shanghai.jpg"/>
            <p:cNvPicPr>
              <a:picLocks noChangeAspect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1714500" y="1341438"/>
              <a:ext cx="5170488" cy="52863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32" name="椭圆 31"/>
            <p:cNvSpPr/>
            <p:nvPr/>
          </p:nvSpPr>
          <p:spPr bwMode="auto">
            <a:xfrm rot="2481561">
              <a:off x="1987664" y="4821217"/>
              <a:ext cx="1929407" cy="830343"/>
            </a:xfrm>
            <a:prstGeom prst="ellipse">
              <a:avLst/>
            </a:prstGeom>
            <a:solidFill>
              <a:schemeClr val="accent2">
                <a:lumMod val="60000"/>
                <a:lumOff val="40000"/>
                <a:alpha val="46000"/>
              </a:schemeClr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wrap="square" lIns="90000" tIns="46800" rIns="90000" bIns="46800">
              <a:noAutofit/>
            </a:bodyPr>
            <a:lstStyle/>
            <a:p>
              <a:pPr>
                <a:lnSpc>
                  <a:spcPct val="110000"/>
                </a:lnSpc>
                <a:spcBef>
                  <a:spcPct val="20000"/>
                </a:spcBef>
                <a:buFont typeface="Wingdings" pitchFamily="2" charset="2"/>
                <a:buNone/>
                <a:defRPr/>
              </a:pPr>
              <a:endParaRPr lang="zh-CN" altLang="en-US"/>
            </a:p>
          </p:txBody>
        </p:sp>
        <p:sp>
          <p:nvSpPr>
            <p:cNvPr id="33" name="Line 9"/>
            <p:cNvSpPr>
              <a:spLocks noChangeShapeType="1"/>
            </p:cNvSpPr>
            <p:nvPr/>
          </p:nvSpPr>
          <p:spPr bwMode="auto">
            <a:xfrm flipH="1">
              <a:off x="1888174" y="5445224"/>
              <a:ext cx="667601" cy="243058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34" name="Line 11"/>
            <p:cNvSpPr>
              <a:spLocks noChangeShapeType="1"/>
            </p:cNvSpPr>
            <p:nvPr/>
          </p:nvSpPr>
          <p:spPr bwMode="auto">
            <a:xfrm>
              <a:off x="6804248" y="4005064"/>
              <a:ext cx="792088" cy="36004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35" name="Oval 13"/>
            <p:cNvSpPr>
              <a:spLocks noChangeArrowheads="1"/>
            </p:cNvSpPr>
            <p:nvPr/>
          </p:nvSpPr>
          <p:spPr bwMode="auto">
            <a:xfrm rot="-2375121">
              <a:off x="3267075" y="3646488"/>
              <a:ext cx="1871663" cy="1128712"/>
            </a:xfrm>
            <a:prstGeom prst="ellipse">
              <a:avLst/>
            </a:prstGeom>
            <a:solidFill>
              <a:srgbClr val="FF99CC">
                <a:alpha val="50980"/>
              </a:srgbClr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zh-CN" altLang="en-US"/>
            </a:p>
          </p:txBody>
        </p:sp>
        <p:sp>
          <p:nvSpPr>
            <p:cNvPr id="36" name="Text Box 15"/>
            <p:cNvSpPr txBox="1">
              <a:spLocks noChangeArrowheads="1"/>
            </p:cNvSpPr>
            <p:nvPr/>
          </p:nvSpPr>
          <p:spPr bwMode="auto">
            <a:xfrm>
              <a:off x="6836315" y="4261972"/>
              <a:ext cx="2236279" cy="113877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algn="ctr"/>
              <a:r>
                <a:rPr lang="en-US" altLang="zh-CN" sz="1400" b="1" dirty="0" smtClean="0">
                  <a:solidFill>
                    <a:srgbClr val="FF0000"/>
                  </a:solidFill>
                  <a:latin typeface="微软雅黑" pitchFamily="34" charset="-122"/>
                  <a:ea typeface="微软雅黑" pitchFamily="34" charset="-122"/>
                </a:rPr>
                <a:t>Gale</a:t>
              </a:r>
              <a:endParaRPr lang="en-US" altLang="zh-CN" sz="1400" b="1" dirty="0">
                <a:solidFill>
                  <a:srgbClr val="FF0000"/>
                </a:solidFill>
                <a:latin typeface="微软雅黑" pitchFamily="34" charset="-122"/>
                <a:ea typeface="微软雅黑" pitchFamily="34" charset="-122"/>
              </a:endParaRPr>
            </a:p>
            <a:p>
              <a:pPr algn="ctr"/>
              <a:r>
                <a:rPr lang="zh-CN" altLang="en-US" sz="1400" b="1" dirty="0">
                  <a:latin typeface="微软雅黑" pitchFamily="34" charset="-122"/>
                  <a:ea typeface="微软雅黑" pitchFamily="34" charset="-122"/>
                </a:rPr>
                <a:t>沿江</a:t>
              </a:r>
              <a:r>
                <a:rPr lang="zh-CN" altLang="en-US" sz="1400" b="1" dirty="0" smtClean="0">
                  <a:latin typeface="微软雅黑" pitchFamily="34" charset="-122"/>
                  <a:ea typeface="微软雅黑" pitchFamily="34" charset="-122"/>
                </a:rPr>
                <a:t>沿海地区</a:t>
              </a:r>
              <a:endParaRPr lang="zh-CN" altLang="en-US" sz="1400" b="1" dirty="0">
                <a:latin typeface="微软雅黑" pitchFamily="34" charset="-122"/>
                <a:ea typeface="微软雅黑" pitchFamily="34" charset="-122"/>
              </a:endParaRPr>
            </a:p>
          </p:txBody>
        </p:sp>
        <p:sp>
          <p:nvSpPr>
            <p:cNvPr id="37" name="Text Box 16"/>
            <p:cNvSpPr txBox="1">
              <a:spLocks noChangeArrowheads="1"/>
            </p:cNvSpPr>
            <p:nvPr/>
          </p:nvSpPr>
          <p:spPr bwMode="auto">
            <a:xfrm>
              <a:off x="500034" y="5445124"/>
              <a:ext cx="2112094" cy="207659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algn="ctr"/>
              <a:r>
                <a:rPr lang="en-US" altLang="zh-CN" sz="1400" b="1" dirty="0" smtClean="0">
                  <a:solidFill>
                    <a:srgbClr val="FF0000"/>
                  </a:solidFill>
                  <a:latin typeface="微软雅黑" pitchFamily="34" charset="-122"/>
                  <a:ea typeface="微软雅黑" pitchFamily="34" charset="-122"/>
                </a:rPr>
                <a:t> Rainstorm &amp; flood</a:t>
              </a:r>
            </a:p>
            <a:p>
              <a:pPr algn="ctr"/>
              <a:r>
                <a:rPr lang="zh-CN" altLang="en-US" sz="1400" b="1" dirty="0" smtClean="0">
                  <a:latin typeface="微软雅黑" pitchFamily="34" charset="-122"/>
                  <a:ea typeface="微软雅黑" pitchFamily="34" charset="-122"/>
                </a:rPr>
                <a:t>黄浦江</a:t>
              </a:r>
              <a:r>
                <a:rPr lang="zh-CN" altLang="en-US" sz="1400" b="1" dirty="0">
                  <a:latin typeface="微软雅黑" pitchFamily="34" charset="-122"/>
                  <a:ea typeface="微软雅黑" pitchFamily="34" charset="-122"/>
                </a:rPr>
                <a:t>上游</a:t>
              </a:r>
              <a:r>
                <a:rPr lang="zh-CN" altLang="en-US" sz="1400" b="1" dirty="0" smtClean="0">
                  <a:latin typeface="微软雅黑" pitchFamily="34" charset="-122"/>
                  <a:ea typeface="微软雅黑" pitchFamily="34" charset="-122"/>
                </a:rPr>
                <a:t>地区</a:t>
              </a:r>
              <a:endParaRPr lang="zh-CN" altLang="en-US" sz="1400" b="1" dirty="0">
                <a:latin typeface="微软雅黑" pitchFamily="34" charset="-122"/>
                <a:ea typeface="微软雅黑" pitchFamily="34" charset="-122"/>
              </a:endParaRPr>
            </a:p>
          </p:txBody>
        </p:sp>
        <p:sp>
          <p:nvSpPr>
            <p:cNvPr id="38" name="Oval 19"/>
            <p:cNvSpPr>
              <a:spLocks noChangeArrowheads="1"/>
            </p:cNvSpPr>
            <p:nvPr/>
          </p:nvSpPr>
          <p:spPr bwMode="auto">
            <a:xfrm rot="1859088">
              <a:off x="3123084" y="3058184"/>
              <a:ext cx="2233613" cy="1144588"/>
            </a:xfrm>
            <a:prstGeom prst="ellipse">
              <a:avLst/>
            </a:prstGeom>
            <a:solidFill>
              <a:srgbClr val="FFFF99">
                <a:alpha val="43921"/>
              </a:srgbClr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zh-CN" altLang="en-US"/>
            </a:p>
          </p:txBody>
        </p:sp>
        <p:sp>
          <p:nvSpPr>
            <p:cNvPr id="39" name="Line 20"/>
            <p:cNvSpPr>
              <a:spLocks noChangeShapeType="1"/>
            </p:cNvSpPr>
            <p:nvPr/>
          </p:nvSpPr>
          <p:spPr bwMode="auto">
            <a:xfrm>
              <a:off x="4499992" y="4725144"/>
              <a:ext cx="720080" cy="129614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40" name="Text Box 21"/>
            <p:cNvSpPr txBox="1">
              <a:spLocks noChangeArrowheads="1"/>
            </p:cNvSpPr>
            <p:nvPr/>
          </p:nvSpPr>
          <p:spPr bwMode="auto">
            <a:xfrm>
              <a:off x="3606054" y="6092824"/>
              <a:ext cx="2550123" cy="160768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r>
                <a:rPr lang="en-US" altLang="zh-CN" sz="1400" b="1" dirty="0" smtClean="0">
                  <a:solidFill>
                    <a:srgbClr val="FF0000"/>
                  </a:solidFill>
                  <a:latin typeface="微软雅黑" pitchFamily="34" charset="-122"/>
                  <a:ea typeface="微软雅黑" pitchFamily="34" charset="-122"/>
                </a:rPr>
                <a:t>Inundation &amp; hot wave</a:t>
              </a:r>
              <a:endParaRPr lang="en-US" altLang="zh-CN" sz="1400" b="1" dirty="0">
                <a:solidFill>
                  <a:srgbClr val="FF0000"/>
                </a:solidFill>
                <a:latin typeface="微软雅黑" pitchFamily="34" charset="-122"/>
                <a:ea typeface="微软雅黑" pitchFamily="34" charset="-122"/>
              </a:endParaRPr>
            </a:p>
            <a:p>
              <a:r>
                <a:rPr lang="zh-CN" altLang="en-US" sz="1400" b="1" dirty="0">
                  <a:latin typeface="微软雅黑" pitchFamily="34" charset="-122"/>
                  <a:ea typeface="微软雅黑" pitchFamily="34" charset="-122"/>
                </a:rPr>
                <a:t>中心城区及近</a:t>
              </a:r>
              <a:r>
                <a:rPr lang="zh-CN" altLang="en-US" sz="1400" b="1" dirty="0" smtClean="0">
                  <a:latin typeface="微软雅黑" pitchFamily="34" charset="-122"/>
                  <a:ea typeface="微软雅黑" pitchFamily="34" charset="-122"/>
                </a:rPr>
                <a:t>郊</a:t>
              </a:r>
              <a:endParaRPr lang="zh-CN" altLang="en-US" sz="1400" b="1" dirty="0">
                <a:latin typeface="微软雅黑" pitchFamily="34" charset="-122"/>
                <a:ea typeface="微软雅黑" pitchFamily="34" charset="-122"/>
              </a:endParaRPr>
            </a:p>
          </p:txBody>
        </p:sp>
        <p:sp>
          <p:nvSpPr>
            <p:cNvPr id="41" name="Line 22"/>
            <p:cNvSpPr>
              <a:spLocks noChangeShapeType="1"/>
            </p:cNvSpPr>
            <p:nvPr/>
          </p:nvSpPr>
          <p:spPr bwMode="auto">
            <a:xfrm>
              <a:off x="2843213" y="2781300"/>
              <a:ext cx="432643" cy="28766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42" name="Text Box 23"/>
            <p:cNvSpPr txBox="1">
              <a:spLocks noChangeArrowheads="1"/>
            </p:cNvSpPr>
            <p:nvPr/>
          </p:nvSpPr>
          <p:spPr bwMode="auto">
            <a:xfrm>
              <a:off x="1763714" y="2284414"/>
              <a:ext cx="1800226" cy="113877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/>
              <a:r>
                <a:rPr lang="en-US" altLang="zh-CN" sz="1400" b="1" dirty="0" smtClean="0">
                  <a:solidFill>
                    <a:srgbClr val="FF0000"/>
                  </a:solidFill>
                  <a:latin typeface="微软雅黑" pitchFamily="34" charset="-122"/>
                  <a:ea typeface="微软雅黑" pitchFamily="34" charset="-122"/>
                </a:rPr>
                <a:t>Thunder</a:t>
              </a:r>
            </a:p>
            <a:p>
              <a:pPr algn="ctr"/>
              <a:r>
                <a:rPr lang="zh-CN" altLang="en-US" sz="1400" b="1" dirty="0" smtClean="0">
                  <a:latin typeface="微软雅黑" pitchFamily="34" charset="-122"/>
                  <a:ea typeface="微软雅黑" pitchFamily="34" charset="-122"/>
                </a:rPr>
                <a:t>嘉定</a:t>
              </a:r>
              <a:r>
                <a:rPr lang="en-US" altLang="zh-CN" sz="1400" b="1" dirty="0" smtClean="0">
                  <a:latin typeface="微软雅黑" pitchFamily="34" charset="-122"/>
                  <a:ea typeface="微软雅黑" pitchFamily="34" charset="-122"/>
                </a:rPr>
                <a:t>/</a:t>
              </a:r>
              <a:r>
                <a:rPr lang="zh-CN" altLang="en-US" sz="1400" b="1" dirty="0" smtClean="0">
                  <a:latin typeface="微软雅黑" pitchFamily="34" charset="-122"/>
                  <a:ea typeface="微软雅黑" pitchFamily="34" charset="-122"/>
                </a:rPr>
                <a:t>宝山</a:t>
              </a:r>
              <a:endParaRPr lang="en-US" altLang="zh-CN" sz="1400" b="1" dirty="0">
                <a:latin typeface="微软雅黑" pitchFamily="34" charset="-122"/>
                <a:ea typeface="微软雅黑" pitchFamily="34" charset="-122"/>
              </a:endParaRPr>
            </a:p>
          </p:txBody>
        </p:sp>
        <p:sp>
          <p:nvSpPr>
            <p:cNvPr id="43" name="椭圆 42"/>
            <p:cNvSpPr/>
            <p:nvPr/>
          </p:nvSpPr>
          <p:spPr bwMode="auto">
            <a:xfrm>
              <a:off x="5357818" y="1928802"/>
              <a:ext cx="1446430" cy="4020478"/>
            </a:xfrm>
            <a:prstGeom prst="ellipse">
              <a:avLst/>
            </a:prstGeom>
            <a:solidFill>
              <a:srgbClr val="7030A0">
                <a:alpha val="42000"/>
              </a:srgbClr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0000" tIns="46800" rIns="90000" bIns="46800" numCol="1" rtlCol="0" anchor="t" anchorCtr="0" compatLnSpc="1">
              <a:prstTxWarp prst="textNoShape">
                <a:avLst/>
              </a:prstTxWarp>
              <a:noAutofit/>
            </a:bodyPr>
            <a:lstStyle/>
            <a:p>
              <a:pPr marL="0" marR="0" indent="0" algn="l" defTabSz="914400" rtl="0" eaLnBrk="1" fontAlgn="base" latinLnBrk="0" hangingPunct="1">
                <a:lnSpc>
                  <a:spcPct val="11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 typeface="Wingdings" pitchFamily="2" charset="2"/>
                <a:buNone/>
                <a:tabLst/>
              </a:pPr>
              <a:endParaRPr kumimoji="0" lang="zh-CN" altLang="en-US" sz="20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黑体" pitchFamily="2" charset="-122"/>
                <a:ea typeface="黑体" pitchFamily="2" charset="-122"/>
              </a:endParaRPr>
            </a:p>
          </p:txBody>
        </p:sp>
        <p:pic>
          <p:nvPicPr>
            <p:cNvPr id="44" name="Picture 4" descr="http://www.smb.gov.cn/UploadFiles/day_131023/201310230154319662.png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3635896" y="4293096"/>
              <a:ext cx="576064" cy="482141"/>
            </a:xfrm>
            <a:prstGeom prst="rect">
              <a:avLst/>
            </a:prstGeom>
            <a:noFill/>
          </p:spPr>
        </p:pic>
        <p:pic>
          <p:nvPicPr>
            <p:cNvPr id="45" name="Picture 6" descr="http://www.smb.gov.cn/UploadFiles/day_131023/20131023014444319.png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4271207" y="3681351"/>
              <a:ext cx="567889" cy="446072"/>
            </a:xfrm>
            <a:prstGeom prst="rect">
              <a:avLst/>
            </a:prstGeom>
            <a:noFill/>
          </p:spPr>
        </p:pic>
        <p:pic>
          <p:nvPicPr>
            <p:cNvPr id="46" name="Picture 8" descr="http://www.smb.gov.cn/UploadFiles/day_131023/201310230141214621.png"/>
            <p:cNvPicPr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3558599" y="3018608"/>
              <a:ext cx="581353" cy="482400"/>
            </a:xfrm>
            <a:prstGeom prst="rect">
              <a:avLst/>
            </a:prstGeom>
            <a:noFill/>
          </p:spPr>
        </p:pic>
        <p:pic>
          <p:nvPicPr>
            <p:cNvPr id="47" name="Picture 4" descr="http://www.smb.gov.cn/UploadFiles/day_131023/201310230154319662.png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2699792" y="5035091"/>
              <a:ext cx="576064" cy="482141"/>
            </a:xfrm>
            <a:prstGeom prst="rect">
              <a:avLst/>
            </a:prstGeom>
            <a:noFill/>
          </p:spPr>
        </p:pic>
        <p:pic>
          <p:nvPicPr>
            <p:cNvPr id="48" name="Picture 4" descr="http://www.smb.gov.cn/UploadFiles/day_131023/201310230148346772.png"/>
            <p:cNvPicPr>
              <a:picLocks noChangeAspect="1" noChangeArrowheads="1"/>
            </p:cNvPicPr>
            <p:nvPr/>
          </p:nvPicPr>
          <p:blipFill>
            <a:blip r:embed="rId7" cstate="print"/>
            <a:srcRect/>
            <a:stretch>
              <a:fillRect/>
            </a:stretch>
          </p:blipFill>
          <p:spPr bwMode="auto">
            <a:xfrm>
              <a:off x="5796136" y="3933056"/>
              <a:ext cx="504056" cy="422757"/>
            </a:xfrm>
            <a:prstGeom prst="rect">
              <a:avLst/>
            </a:prstGeom>
            <a:noFill/>
          </p:spPr>
        </p:pic>
      </p:grpSp>
      <p:sp>
        <p:nvSpPr>
          <p:cNvPr id="50" name="加号 49"/>
          <p:cNvSpPr/>
          <p:nvPr/>
        </p:nvSpPr>
        <p:spPr bwMode="auto">
          <a:xfrm>
            <a:off x="3286116" y="4143063"/>
            <a:ext cx="642942" cy="642942"/>
          </a:xfrm>
          <a:prstGeom prst="mathPlus">
            <a:avLst/>
          </a:prstGeom>
          <a:solidFill>
            <a:srgbClr val="FF0000"/>
          </a:solidFill>
          <a:ln w="381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0000" tIns="46800" rIns="90000" bIns="4680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Wingdings" pitchFamily="2" charset="2"/>
              <a:buNone/>
              <a:tabLst/>
            </a:pPr>
            <a:endParaRPr kumimoji="0" lang="zh-CN" altLang="en-US" sz="20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黑体" pitchFamily="2" charset="-122"/>
              <a:ea typeface="黑体" pitchFamily="2" charset="-122"/>
            </a:endParaRPr>
          </a:p>
        </p:txBody>
      </p:sp>
      <p:sp>
        <p:nvSpPr>
          <p:cNvPr id="51" name="矩形 50"/>
          <p:cNvSpPr/>
          <p:nvPr/>
        </p:nvSpPr>
        <p:spPr>
          <a:xfrm>
            <a:off x="4500562" y="3071493"/>
            <a:ext cx="3300904" cy="400110"/>
          </a:xfrm>
          <a:prstGeom prst="rect">
            <a:avLst/>
          </a:prstGeom>
          <a:solidFill>
            <a:srgbClr val="FFFF00"/>
          </a:solidFill>
        </p:spPr>
        <p:txBody>
          <a:bodyPr wrap="none">
            <a:spAutoFit/>
          </a:bodyPr>
          <a:lstStyle/>
          <a:p>
            <a:pPr eaLnBrk="0" latinLnBrk="1" hangingPunct="0">
              <a:defRPr/>
            </a:pPr>
            <a:r>
              <a:rPr lang="en-US" altLang="zh-CN" b="1" kern="0" dirty="0" smtClean="0">
                <a:latin typeface="Arial" pitchFamily="34" charset="0"/>
                <a:ea typeface="华文中宋" pitchFamily="2" charset="-122"/>
                <a:cs typeface="Arial" pitchFamily="34" charset="0"/>
              </a:rPr>
              <a:t>Multi-hazard risk analysis</a:t>
            </a:r>
            <a:endParaRPr lang="en-US" altLang="zh-CN" b="1" kern="0" dirty="0" smtClean="0">
              <a:latin typeface="Arial" pitchFamily="34" charset="0"/>
              <a:ea typeface="宋体" charset="-122"/>
              <a:cs typeface="Arial" pitchFamily="34" charset="0"/>
            </a:endParaRPr>
          </a:p>
        </p:txBody>
      </p:sp>
      <p:sp>
        <p:nvSpPr>
          <p:cNvPr id="52" name="矩形 51"/>
          <p:cNvSpPr/>
          <p:nvPr/>
        </p:nvSpPr>
        <p:spPr bwMode="auto">
          <a:xfrm>
            <a:off x="4000496" y="2928617"/>
            <a:ext cx="4929222" cy="3571900"/>
          </a:xfrm>
          <a:prstGeom prst="rect">
            <a:avLst/>
          </a:prstGeom>
          <a:noFill/>
          <a:ln w="31750" cap="flat" cmpd="sng" algn="ctr">
            <a:solidFill>
              <a:srgbClr val="9933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0000" tIns="46800" rIns="90000" bIns="46800" numCol="1" rtlCol="0" anchor="t" anchorCtr="0" compatLnSpc="1">
            <a:prstTxWarp prst="textNoShape">
              <a:avLst/>
            </a:prstTxWarp>
            <a:noAutofit/>
          </a:bodyPr>
          <a:lstStyle/>
          <a:p>
            <a:pPr marL="0" marR="0" indent="0" algn="l" defTabSz="914400" rtl="0" eaLnBrk="1" fontAlgn="base" latinLnBrk="0" hangingPunct="1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Wingdings" pitchFamily="2" charset="2"/>
              <a:buNone/>
              <a:tabLst/>
            </a:pPr>
            <a:endParaRPr kumimoji="0" lang="zh-CN" altLang="en-US" sz="20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黑体" pitchFamily="2" charset="-122"/>
              <a:ea typeface="黑体" pitchFamily="2" charset="-122"/>
            </a:endParaRPr>
          </a:p>
        </p:txBody>
      </p:sp>
      <p:sp>
        <p:nvSpPr>
          <p:cNvPr id="53" name="圆角矩形 52"/>
          <p:cNvSpPr/>
          <p:nvPr/>
        </p:nvSpPr>
        <p:spPr bwMode="auto">
          <a:xfrm>
            <a:off x="285720" y="3642997"/>
            <a:ext cx="2857520" cy="2083054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  <a:ln w="381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0000" tIns="46800" rIns="90000" bIns="46800" numCol="1" rtlCol="0" anchor="t" anchorCtr="0" compatLnSpc="1">
            <a:prstTxWarp prst="textNoShape">
              <a:avLst/>
            </a:prstTxWarp>
            <a:spAutoFit/>
          </a:bodyPr>
          <a:lstStyle/>
          <a:p>
            <a:pPr>
              <a:lnSpc>
                <a:spcPct val="150000"/>
              </a:lnSpc>
              <a:spcBef>
                <a:spcPct val="20000"/>
              </a:spcBef>
            </a:pPr>
            <a:r>
              <a:rPr lang="en-US" altLang="zh-CN" b="1" dirty="0" smtClean="0">
                <a:latin typeface="Times New Roman" pitchFamily="18" charset="0"/>
                <a:ea typeface="仿宋_GB2312"/>
                <a:cs typeface="Times New Roman" pitchFamily="18" charset="0"/>
              </a:rPr>
              <a:t>Climate prediction information </a:t>
            </a:r>
            <a:r>
              <a:rPr lang="zh-CN" altLang="en-US" b="1" dirty="0" smtClean="0">
                <a:latin typeface="Times New Roman" pitchFamily="18" charset="0"/>
                <a:ea typeface="仿宋_GB2312"/>
                <a:cs typeface="Times New Roman" pitchFamily="18" charset="0"/>
              </a:rPr>
              <a:t>：</a:t>
            </a:r>
            <a:r>
              <a:rPr lang="en-US" altLang="zh-CN" b="1" dirty="0" smtClean="0">
                <a:latin typeface="Times New Roman" pitchFamily="18" charset="0"/>
                <a:ea typeface="仿宋_GB2312"/>
                <a:cs typeface="Times New Roman" pitchFamily="18" charset="0"/>
              </a:rPr>
              <a:t>total rainfall, </a:t>
            </a:r>
            <a:r>
              <a:rPr lang="en-US" altLang="zh-CN" b="1" dirty="0" err="1" smtClean="0">
                <a:latin typeface="Times New Roman" pitchFamily="18" charset="0"/>
                <a:ea typeface="仿宋_GB2312"/>
                <a:cs typeface="Times New Roman" pitchFamily="18" charset="0"/>
              </a:rPr>
              <a:t>Meiyu</a:t>
            </a:r>
            <a:r>
              <a:rPr lang="en-US" altLang="zh-CN" b="1" dirty="0" smtClean="0">
                <a:latin typeface="Times New Roman" pitchFamily="18" charset="0"/>
                <a:ea typeface="仿宋_GB2312"/>
                <a:cs typeface="Times New Roman" pitchFamily="18" charset="0"/>
              </a:rPr>
              <a:t>, hot wave, typhoon, haze </a:t>
            </a:r>
            <a:endParaRPr lang="zh-CN" altLang="en-US" dirty="0" smtClean="0"/>
          </a:p>
        </p:txBody>
      </p:sp>
      <p:sp>
        <p:nvSpPr>
          <p:cNvPr id="49" name="Rectangle 2"/>
          <p:cNvSpPr txBox="1">
            <a:spLocks noChangeArrowheads="1"/>
          </p:cNvSpPr>
          <p:nvPr/>
        </p:nvSpPr>
        <p:spPr bwMode="auto">
          <a:xfrm>
            <a:off x="428596" y="500042"/>
            <a:ext cx="8229600" cy="63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342900" lvl="0" indent="-342900" algn="ctr" eaLnBrk="0" fontAlgn="auto" latinLnBrk="1" hangingPunct="0">
              <a:spcBef>
                <a:spcPct val="50000"/>
              </a:spcBef>
              <a:spcAft>
                <a:spcPts val="0"/>
              </a:spcAft>
              <a:defRPr/>
            </a:pPr>
            <a:r>
              <a:rPr lang="en-US" altLang="zh-CN" sz="2800" b="1" kern="0" dirty="0" smtClean="0">
                <a:latin typeface="Arial" pitchFamily="34" charset="0"/>
                <a:cs typeface="Arial" pitchFamily="34" charset="0"/>
              </a:rPr>
              <a:t>Water-user oriented service</a:t>
            </a:r>
            <a:endParaRPr kumimoji="0" lang="en-US" altLang="zh-CN" sz="2800" b="1" i="0" u="none" strike="noStrike" kern="0" cap="none" spc="0" normalizeH="0" baseline="0" noProof="0" dirty="0" smtClean="0">
              <a:ln>
                <a:noFill/>
              </a:ln>
              <a:effectLst/>
              <a:uLnTx/>
              <a:uFillTx/>
              <a:latin typeface="Arial" pitchFamily="34" charset="0"/>
              <a:ea typeface="黑体" pitchFamily="2" charset="-122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extBox 5"/>
          <p:cNvSpPr txBox="1">
            <a:spLocks noChangeArrowheads="1"/>
          </p:cNvSpPr>
          <p:nvPr/>
        </p:nvSpPr>
        <p:spPr bwMode="auto">
          <a:xfrm>
            <a:off x="500034" y="1285860"/>
            <a:ext cx="8215370" cy="240065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dirty="0" smtClean="0">
                <a:latin typeface="Times New Roman" pitchFamily="18" charset="0"/>
                <a:cs typeface="Times New Roman" pitchFamily="18" charset="0"/>
              </a:rPr>
              <a:t>for </a:t>
            </a:r>
            <a:r>
              <a:rPr lang="en-US" altLang="zh-CN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water affairs department of </a:t>
            </a:r>
            <a:r>
              <a:rPr lang="en-US" altLang="zh-CN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Taihu</a:t>
            </a:r>
            <a:r>
              <a:rPr lang="en-US" altLang="zh-CN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Lake Basin:</a:t>
            </a:r>
            <a:endParaRPr lang="en-US" altLang="zh-CN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lnSpc>
                <a:spcPct val="150000"/>
              </a:lnSpc>
              <a:buFont typeface="Wingdings" pitchFamily="2" charset="2"/>
              <a:buChar char="Ø"/>
            </a:pPr>
            <a:r>
              <a:rPr lang="en-US" altLang="zh-CN" dirty="0" smtClean="0">
                <a:latin typeface="Times New Roman" pitchFamily="18" charset="0"/>
                <a:cs typeface="Times New Roman" pitchFamily="18" charset="0"/>
              </a:rPr>
              <a:t>Prediction of  climate anomaly  during rainy season(Middle April)</a:t>
            </a:r>
          </a:p>
          <a:p>
            <a:pPr>
              <a:lnSpc>
                <a:spcPct val="150000"/>
              </a:lnSpc>
              <a:buFont typeface="Wingdings" pitchFamily="2" charset="2"/>
              <a:buChar char="Ø"/>
            </a:pPr>
            <a:r>
              <a:rPr lang="en-US" altLang="zh-CN" dirty="0" smtClean="0">
                <a:latin typeface="Times New Roman" pitchFamily="18" charset="0"/>
                <a:cs typeface="Times New Roman" pitchFamily="18" charset="0"/>
              </a:rPr>
              <a:t> Prediction of monthly climate anomaly (end of every month)</a:t>
            </a:r>
          </a:p>
          <a:p>
            <a:pPr>
              <a:lnSpc>
                <a:spcPct val="150000"/>
              </a:lnSpc>
              <a:buFont typeface="Wingdings" pitchFamily="2" charset="2"/>
              <a:buChar char="Ø"/>
            </a:pPr>
            <a:r>
              <a:rPr lang="en-US" altLang="zh-CN" dirty="0" smtClean="0">
                <a:latin typeface="Times New Roman" pitchFamily="18" charset="0"/>
                <a:cs typeface="Times New Roman" pitchFamily="18" charset="0"/>
              </a:rPr>
              <a:t>extended-range forecast (</a:t>
            </a:r>
            <a:r>
              <a:rPr lang="en-US" altLang="zh-CN" dirty="0" err="1" smtClean="0">
                <a:latin typeface="Times New Roman" pitchFamily="18" charset="0"/>
                <a:cs typeface="Times New Roman" pitchFamily="18" charset="0"/>
              </a:rPr>
              <a:t>dekadly</a:t>
            </a:r>
            <a:r>
              <a:rPr lang="en-US" altLang="zh-CN" dirty="0" smtClean="0">
                <a:latin typeface="Times New Roman" pitchFamily="18" charset="0"/>
                <a:cs typeface="Times New Roman" pitchFamily="18" charset="0"/>
              </a:rPr>
              <a:t> updated in flood season)</a:t>
            </a:r>
          </a:p>
          <a:p>
            <a:pPr>
              <a:lnSpc>
                <a:spcPct val="150000"/>
              </a:lnSpc>
              <a:buFont typeface="Wingdings" pitchFamily="2" charset="2"/>
              <a:buChar char="Ø"/>
            </a:pPr>
            <a:endParaRPr lang="zh-CN" altLang="en-US" sz="2000" b="1" dirty="0">
              <a:latin typeface="Calibri" pitchFamily="34" charset="0"/>
            </a:endParaRPr>
          </a:p>
        </p:txBody>
      </p:sp>
      <p:sp>
        <p:nvSpPr>
          <p:cNvPr id="12" name="TextBox 5"/>
          <p:cNvSpPr txBox="1">
            <a:spLocks noChangeArrowheads="1"/>
          </p:cNvSpPr>
          <p:nvPr/>
        </p:nvSpPr>
        <p:spPr bwMode="auto">
          <a:xfrm>
            <a:off x="4521007" y="4900091"/>
            <a:ext cx="241477" cy="1414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zh-CN" altLang="en-US" sz="1800" b="0">
              <a:latin typeface="Calibri" pitchFamily="34" charset="0"/>
            </a:endParaRPr>
          </a:p>
        </p:txBody>
      </p:sp>
      <p:sp>
        <p:nvSpPr>
          <p:cNvPr id="13" name="TextBox 6"/>
          <p:cNvSpPr txBox="1">
            <a:spLocks noChangeArrowheads="1"/>
          </p:cNvSpPr>
          <p:nvPr/>
        </p:nvSpPr>
        <p:spPr bwMode="auto">
          <a:xfrm>
            <a:off x="5185068" y="5063946"/>
            <a:ext cx="241477" cy="1414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zh-CN" altLang="en-US" sz="1800" b="0">
              <a:latin typeface="Calibri" pitchFamily="34" charset="0"/>
            </a:endParaRPr>
          </a:p>
        </p:txBody>
      </p:sp>
      <p:sp>
        <p:nvSpPr>
          <p:cNvPr id="15" name="TextBox 8"/>
          <p:cNvSpPr txBox="1">
            <a:spLocks noChangeArrowheads="1"/>
          </p:cNvSpPr>
          <p:nvPr/>
        </p:nvSpPr>
        <p:spPr bwMode="auto">
          <a:xfrm>
            <a:off x="5245437" y="5036637"/>
            <a:ext cx="241477" cy="1414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zh-CN" altLang="en-US" sz="1800" b="0">
              <a:latin typeface="Calibri" pitchFamily="34" charset="0"/>
            </a:endParaRPr>
          </a:p>
        </p:txBody>
      </p:sp>
      <p:sp>
        <p:nvSpPr>
          <p:cNvPr id="16" name="TextBox 9"/>
          <p:cNvSpPr txBox="1">
            <a:spLocks noChangeArrowheads="1"/>
          </p:cNvSpPr>
          <p:nvPr/>
        </p:nvSpPr>
        <p:spPr bwMode="auto">
          <a:xfrm>
            <a:off x="4521007" y="5145873"/>
            <a:ext cx="241477" cy="1414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zh-CN" altLang="en-US" sz="1800" b="0">
              <a:latin typeface="Calibri" pitchFamily="34" charset="0"/>
            </a:endParaRPr>
          </a:p>
        </p:txBody>
      </p:sp>
      <p:sp>
        <p:nvSpPr>
          <p:cNvPr id="18" name="TextBox 11"/>
          <p:cNvSpPr txBox="1">
            <a:spLocks noChangeArrowheads="1"/>
          </p:cNvSpPr>
          <p:nvPr/>
        </p:nvSpPr>
        <p:spPr bwMode="auto">
          <a:xfrm>
            <a:off x="4143372" y="4711877"/>
            <a:ext cx="241477" cy="1414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zh-CN" altLang="en-US" sz="1800" b="0">
              <a:latin typeface="Calibri" pitchFamily="34" charset="0"/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6254609" y="6405885"/>
            <a:ext cx="975390" cy="23814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zh-CN" altLang="en-US" sz="1000" dirty="0"/>
          </a:p>
        </p:txBody>
      </p:sp>
      <p:sp>
        <p:nvSpPr>
          <p:cNvPr id="17" name="Rectangle 2"/>
          <p:cNvSpPr txBox="1">
            <a:spLocks noChangeArrowheads="1"/>
          </p:cNvSpPr>
          <p:nvPr/>
        </p:nvSpPr>
        <p:spPr bwMode="auto">
          <a:xfrm>
            <a:off x="428596" y="500042"/>
            <a:ext cx="8229600" cy="63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342900" lvl="0" indent="-342900" algn="ctr" eaLnBrk="0" fontAlgn="auto" latinLnBrk="1" hangingPunct="0">
              <a:spcBef>
                <a:spcPct val="50000"/>
              </a:spcBef>
              <a:spcAft>
                <a:spcPts val="0"/>
              </a:spcAft>
              <a:defRPr/>
            </a:pPr>
            <a:r>
              <a:rPr lang="en-US" altLang="zh-CN" sz="2800" b="1" kern="0" dirty="0" smtClean="0">
                <a:latin typeface="Arial" pitchFamily="34" charset="0"/>
                <a:cs typeface="Arial" pitchFamily="34" charset="0"/>
              </a:rPr>
              <a:t>Water-user oriented service</a:t>
            </a:r>
            <a:endParaRPr kumimoji="0" lang="en-US" altLang="zh-CN" sz="2800" b="1" i="0" u="none" strike="noStrike" kern="0" cap="none" spc="0" normalizeH="0" baseline="0" noProof="0" dirty="0" smtClean="0">
              <a:ln>
                <a:noFill/>
              </a:ln>
              <a:effectLst/>
              <a:uLnTx/>
              <a:uFillTx/>
              <a:latin typeface="Arial" pitchFamily="34" charset="0"/>
              <a:ea typeface="黑体" pitchFamily="2" charset="-122"/>
              <a:cs typeface="Arial" pitchFamily="34" charset="0"/>
            </a:endParaRPr>
          </a:p>
        </p:txBody>
      </p:sp>
      <p:pic>
        <p:nvPicPr>
          <p:cNvPr id="19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57158" y="3357562"/>
            <a:ext cx="2344946" cy="2808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0" name="TextBox 19"/>
          <p:cNvSpPr txBox="1"/>
          <p:nvPr/>
        </p:nvSpPr>
        <p:spPr>
          <a:xfrm>
            <a:off x="71406" y="6215082"/>
            <a:ext cx="3000396" cy="523220"/>
          </a:xfrm>
          <a:prstGeom prst="rect">
            <a:avLst/>
          </a:prstGeom>
          <a:solidFill>
            <a:srgbClr val="EE7012"/>
          </a:solidFill>
        </p:spPr>
        <p:txBody>
          <a:bodyPr wrap="square" rtlCol="0">
            <a:spAutoFit/>
          </a:bodyPr>
          <a:lstStyle/>
          <a:p>
            <a:pPr algn="ctr">
              <a:buNone/>
            </a:pPr>
            <a:r>
              <a:rPr lang="en-US" altLang="zh-CN" sz="1400" b="1" dirty="0" smtClean="0">
                <a:latin typeface="Times New Roman" pitchFamily="18" charset="0"/>
                <a:cs typeface="Times New Roman" pitchFamily="18" charset="0"/>
              </a:rPr>
              <a:t>Precipitation anomaly prediction of </a:t>
            </a:r>
            <a:r>
              <a:rPr lang="en-US" altLang="zh-CN" sz="1400" b="1" dirty="0" err="1" smtClean="0">
                <a:latin typeface="Times New Roman" pitchFamily="18" charset="0"/>
                <a:cs typeface="Times New Roman" pitchFamily="18" charset="0"/>
              </a:rPr>
              <a:t>Taihu</a:t>
            </a:r>
            <a:r>
              <a:rPr lang="en-US" altLang="zh-CN" sz="1400" b="1" dirty="0" smtClean="0">
                <a:latin typeface="Times New Roman" pitchFamily="18" charset="0"/>
                <a:cs typeface="Times New Roman" pitchFamily="18" charset="0"/>
              </a:rPr>
              <a:t> Lake in summer of 2015</a:t>
            </a:r>
            <a:r>
              <a:rPr lang="zh-CN" altLang="en-US" sz="14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（</a:t>
            </a:r>
            <a:r>
              <a:rPr lang="en-US" altLang="zh-CN" sz="14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%</a:t>
            </a:r>
            <a:r>
              <a:rPr lang="zh-CN" altLang="en-US" sz="14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）</a:t>
            </a:r>
          </a:p>
        </p:txBody>
      </p:sp>
      <p:pic>
        <p:nvPicPr>
          <p:cNvPr id="498690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786446" y="3643314"/>
            <a:ext cx="3212963" cy="18080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grpSp>
        <p:nvGrpSpPr>
          <p:cNvPr id="2" name="组合 21"/>
          <p:cNvGrpSpPr/>
          <p:nvPr/>
        </p:nvGrpSpPr>
        <p:grpSpPr>
          <a:xfrm>
            <a:off x="3000364" y="3429000"/>
            <a:ext cx="2571768" cy="2034267"/>
            <a:chOff x="3071802" y="4500570"/>
            <a:chExt cx="2887656" cy="2177143"/>
          </a:xfrm>
        </p:grpSpPr>
        <p:pic>
          <p:nvPicPr>
            <p:cNvPr id="23" name="Picture 4" descr="太湖面雨量出图20080621b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3071802" y="4500570"/>
              <a:ext cx="2887656" cy="217714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26" name="TextBox 25"/>
            <p:cNvSpPr txBox="1"/>
            <p:nvPr/>
          </p:nvSpPr>
          <p:spPr>
            <a:xfrm>
              <a:off x="3143240" y="6357958"/>
              <a:ext cx="1000132" cy="246221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endParaRPr lang="zh-CN" altLang="en-US" sz="1000" dirty="0"/>
            </a:p>
          </p:txBody>
        </p:sp>
      </p:grpSp>
      <p:sp>
        <p:nvSpPr>
          <p:cNvPr id="27" name="TextBox 26"/>
          <p:cNvSpPr txBox="1"/>
          <p:nvPr/>
        </p:nvSpPr>
        <p:spPr>
          <a:xfrm>
            <a:off x="3214678" y="5643578"/>
            <a:ext cx="2214578" cy="307777"/>
          </a:xfrm>
          <a:prstGeom prst="rect">
            <a:avLst/>
          </a:prstGeom>
          <a:solidFill>
            <a:srgbClr val="EE7012"/>
          </a:solidFill>
        </p:spPr>
        <p:txBody>
          <a:bodyPr wrap="square" rtlCol="0">
            <a:spAutoFit/>
          </a:bodyPr>
          <a:lstStyle/>
          <a:p>
            <a:r>
              <a:rPr lang="en-US" altLang="zh-CN" sz="1400" b="1" dirty="0" smtClean="0">
                <a:latin typeface="Times New Roman" pitchFamily="18" charset="0"/>
                <a:cs typeface="Times New Roman" pitchFamily="18" charset="0"/>
              </a:rPr>
              <a:t>short-middle term forecast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6357950" y="5643578"/>
            <a:ext cx="2214578" cy="307777"/>
          </a:xfrm>
          <a:prstGeom prst="rect">
            <a:avLst/>
          </a:prstGeom>
          <a:solidFill>
            <a:srgbClr val="EE7012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altLang="zh-CN" sz="1400" b="1" dirty="0" smtClean="0">
                <a:latin typeface="Times New Roman" pitchFamily="18" charset="0"/>
                <a:cs typeface="Times New Roman" pitchFamily="18" charset="0"/>
              </a:rPr>
              <a:t>Consulting advice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4429124" y="6448032"/>
            <a:ext cx="464347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Benefit for water resources &amp;  quality management</a:t>
            </a:r>
            <a:endParaRPr lang="zh-CN" altLang="en-US" sz="16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3" name="右箭头 32"/>
          <p:cNvSpPr/>
          <p:nvPr/>
        </p:nvSpPr>
        <p:spPr>
          <a:xfrm rot="8654407">
            <a:off x="5376955" y="6044596"/>
            <a:ext cx="736777" cy="303184"/>
          </a:xfrm>
          <a:prstGeom prst="rightArrow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600"/>
          </a:p>
        </p:txBody>
      </p:sp>
      <p:sp>
        <p:nvSpPr>
          <p:cNvPr id="34" name="右箭头 33"/>
          <p:cNvSpPr/>
          <p:nvPr/>
        </p:nvSpPr>
        <p:spPr>
          <a:xfrm>
            <a:off x="2643174" y="4572008"/>
            <a:ext cx="509435" cy="338754"/>
          </a:xfrm>
          <a:prstGeom prst="rightArrow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5" name="右箭头 34"/>
          <p:cNvSpPr/>
          <p:nvPr/>
        </p:nvSpPr>
        <p:spPr>
          <a:xfrm>
            <a:off x="5357818" y="4500570"/>
            <a:ext cx="509435" cy="338754"/>
          </a:xfrm>
          <a:prstGeom prst="rightArrow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2758" name="Picture 6" descr="C:\Documents and Settings\LIANGP\桌面\climate service\新安江水库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74318" y="3423274"/>
            <a:ext cx="3215125" cy="2571768"/>
          </a:xfrm>
          <a:prstGeom prst="rect">
            <a:avLst/>
          </a:prstGeom>
          <a:noFill/>
        </p:spPr>
      </p:pic>
      <p:sp>
        <p:nvSpPr>
          <p:cNvPr id="21" name="TextBox 5"/>
          <p:cNvSpPr txBox="1">
            <a:spLocks noChangeArrowheads="1"/>
          </p:cNvSpPr>
          <p:nvPr/>
        </p:nvSpPr>
        <p:spPr bwMode="auto">
          <a:xfrm>
            <a:off x="500034" y="1357298"/>
            <a:ext cx="8215370" cy="30162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buFont typeface="Wingdings" pitchFamily="2" charset="2"/>
              <a:buChar char="Ø"/>
            </a:pPr>
            <a:r>
              <a:rPr lang="en-US" altLang="zh-CN" sz="1800" dirty="0" smtClean="0">
                <a:latin typeface="Times New Roman" pitchFamily="18" charset="0"/>
                <a:cs typeface="Times New Roman" pitchFamily="18" charset="0"/>
              </a:rPr>
              <a:t>Prediction of rainfall anomaly during both r</a:t>
            </a:r>
            <a:r>
              <a:rPr lang="en-US" altLang="zh-CN" sz="18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ainy season and next year for</a:t>
            </a:r>
            <a:r>
              <a:rPr lang="en-US" altLang="zh-CN" sz="1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18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waterpower stations </a:t>
            </a:r>
            <a:r>
              <a:rPr lang="en-US" altLang="zh-CN" sz="1800" dirty="0" smtClean="0">
                <a:latin typeface="Times New Roman" pitchFamily="18" charset="0"/>
                <a:cs typeface="Times New Roman" pitchFamily="18" charset="0"/>
              </a:rPr>
              <a:t>to reasonably manage water </a:t>
            </a:r>
            <a:r>
              <a:rPr lang="en-US" altLang="zh-CN" sz="18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resource of large reservoirs over East China. </a:t>
            </a:r>
            <a:r>
              <a:rPr lang="en-US" altLang="zh-CN" sz="1800" dirty="0" smtClean="0">
                <a:latin typeface="Times New Roman" pitchFamily="18" charset="0"/>
                <a:cs typeface="Times New Roman" pitchFamily="18" charset="0"/>
              </a:rPr>
              <a:t>(end of April &amp; November &amp; monthly update)</a:t>
            </a:r>
          </a:p>
          <a:p>
            <a:pPr>
              <a:buFont typeface="Wingdings" pitchFamily="2" charset="2"/>
              <a:buChar char="Ø"/>
            </a:pPr>
            <a:endParaRPr lang="en-US" altLang="zh-CN" sz="18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buFont typeface="Wingdings" pitchFamily="2" charset="2"/>
              <a:buChar char="Ø"/>
            </a:pPr>
            <a:r>
              <a:rPr lang="en-US" altLang="zh-CN" sz="1800" dirty="0" smtClean="0">
                <a:latin typeface="Times New Roman" pitchFamily="18" charset="0"/>
                <a:cs typeface="Times New Roman" pitchFamily="18" charset="0"/>
              </a:rPr>
              <a:t>Prediction of monthly climate anomaly for </a:t>
            </a:r>
            <a:r>
              <a:rPr lang="en-US" altLang="zh-CN" sz="18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commercial industry </a:t>
            </a:r>
            <a:r>
              <a:rPr lang="en-US" altLang="zh-CN" sz="1800" dirty="0" smtClean="0">
                <a:latin typeface="Times New Roman" pitchFamily="18" charset="0"/>
                <a:cs typeface="Times New Roman" pitchFamily="18" charset="0"/>
              </a:rPr>
              <a:t>(clothing, cosmetics industry).</a:t>
            </a:r>
          </a:p>
          <a:p>
            <a:pPr>
              <a:buFont typeface="Wingdings" pitchFamily="2" charset="2"/>
              <a:buChar char="Ø"/>
            </a:pPr>
            <a:endParaRPr lang="en-US" altLang="zh-CN" sz="18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lnSpc>
                <a:spcPct val="150000"/>
              </a:lnSpc>
              <a:buFont typeface="Wingdings" pitchFamily="2" charset="2"/>
              <a:buChar char="Ø"/>
            </a:pPr>
            <a:endParaRPr lang="en-US" altLang="zh-CN" sz="2000" b="1" dirty="0" smtClean="0">
              <a:latin typeface="Calibri" pitchFamily="34" charset="0"/>
            </a:endParaRPr>
          </a:p>
          <a:p>
            <a:pPr>
              <a:lnSpc>
                <a:spcPct val="150000"/>
              </a:lnSpc>
              <a:buFont typeface="Wingdings" pitchFamily="2" charset="2"/>
              <a:buChar char="Ø"/>
            </a:pPr>
            <a:endParaRPr lang="zh-CN" altLang="en-US" sz="2000" b="1" dirty="0">
              <a:latin typeface="Calibri" pitchFamily="34" charset="0"/>
            </a:endParaRPr>
          </a:p>
        </p:txBody>
      </p:sp>
      <p:sp>
        <p:nvSpPr>
          <p:cNvPr id="8" name="Rectangle 2"/>
          <p:cNvSpPr txBox="1">
            <a:spLocks noChangeArrowheads="1"/>
          </p:cNvSpPr>
          <p:nvPr/>
        </p:nvSpPr>
        <p:spPr bwMode="auto">
          <a:xfrm>
            <a:off x="428596" y="500042"/>
            <a:ext cx="8229600" cy="63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342900" marR="0" lvl="0" indent="-342900" algn="ctr" defTabSz="914400" rtl="0" eaLnBrk="0" fontAlgn="auto" latinLnBrk="1" hangingPunct="0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800" b="1" i="0" u="none" strike="noStrike" kern="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Arial" pitchFamily="34" charset="0"/>
                <a:ea typeface="黑体" pitchFamily="2" charset="-122"/>
                <a:cs typeface="Arial" pitchFamily="34" charset="0"/>
              </a:rPr>
              <a:t>Water-user</a:t>
            </a:r>
            <a:r>
              <a:rPr kumimoji="0" lang="en-US" altLang="zh-CN" sz="2800" b="1" i="0" u="none" strike="noStrike" kern="0" cap="none" spc="0" normalizeH="0" noProof="0" dirty="0" smtClean="0">
                <a:ln>
                  <a:noFill/>
                </a:ln>
                <a:effectLst/>
                <a:uLnTx/>
                <a:uFillTx/>
                <a:latin typeface="Arial" pitchFamily="34" charset="0"/>
                <a:ea typeface="黑体" pitchFamily="2" charset="-122"/>
                <a:cs typeface="Arial" pitchFamily="34" charset="0"/>
              </a:rPr>
              <a:t> oriented service</a:t>
            </a:r>
            <a:endParaRPr kumimoji="0" lang="en-US" altLang="zh-CN" sz="2800" b="1" i="0" u="none" strike="noStrike" kern="0" cap="none" spc="0" normalizeH="0" baseline="0" noProof="0" dirty="0" smtClean="0">
              <a:ln>
                <a:noFill/>
              </a:ln>
              <a:effectLst/>
              <a:uLnTx/>
              <a:uFillTx/>
              <a:latin typeface="Arial" pitchFamily="34" charset="0"/>
              <a:ea typeface="黑体" pitchFamily="2" charset="-122"/>
              <a:cs typeface="Arial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274318" y="3423274"/>
            <a:ext cx="321471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6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Xin</a:t>
            </a:r>
            <a:r>
              <a:rPr lang="en-US" altLang="zh-CN" sz="1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16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Anjiang</a:t>
            </a:r>
            <a:r>
              <a:rPr lang="en-US" altLang="zh-CN" sz="1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 waterpower station </a:t>
            </a:r>
            <a:endParaRPr lang="zh-CN" altLang="en-US" sz="1600" b="1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00740" name="Picture 4" descr="http://att2.citysbs.com/lishui/2012/05/17/23/231345_kciialak_93c1015ee6b40e09ec098734f68c6682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488996" y="3423274"/>
            <a:ext cx="2154574" cy="1248014"/>
          </a:xfrm>
          <a:prstGeom prst="rect">
            <a:avLst/>
          </a:prstGeom>
          <a:noFill/>
        </p:spPr>
      </p:pic>
      <p:sp>
        <p:nvSpPr>
          <p:cNvPr id="12" name="TextBox 11"/>
          <p:cNvSpPr txBox="1"/>
          <p:nvPr/>
        </p:nvSpPr>
        <p:spPr>
          <a:xfrm>
            <a:off x="3428992" y="3441910"/>
            <a:ext cx="321471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Jin </a:t>
            </a:r>
            <a:r>
              <a:rPr lang="en-US" altLang="zh-CN" sz="16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Shuitan</a:t>
            </a:r>
            <a:endParaRPr lang="zh-CN" altLang="en-US" sz="1600" b="1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00742" name="Picture 6" descr="http://img5.imgtn.bdimg.com/it/u=1807524312,3016182573&amp;fm=21&amp;gp=0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488996" y="4637720"/>
            <a:ext cx="2143140" cy="1341642"/>
          </a:xfrm>
          <a:prstGeom prst="rect">
            <a:avLst/>
          </a:prstGeom>
          <a:noFill/>
        </p:spPr>
      </p:pic>
      <p:sp>
        <p:nvSpPr>
          <p:cNvPr id="14" name="TextBox 13"/>
          <p:cNvSpPr txBox="1"/>
          <p:nvPr/>
        </p:nvSpPr>
        <p:spPr>
          <a:xfrm>
            <a:off x="3428992" y="4656356"/>
            <a:ext cx="321471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Tan </a:t>
            </a:r>
            <a:r>
              <a:rPr lang="en-US" altLang="zh-CN" sz="16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Keng</a:t>
            </a:r>
            <a:endParaRPr lang="zh-CN" altLang="en-US" sz="1600" b="1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5" name="Picture 2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000760" y="3286124"/>
            <a:ext cx="2857520" cy="14124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6" name="Picture 3"/>
          <p:cNvPicPr>
            <a:picLocks noChangeAspect="1" noChangeArrowheads="1"/>
          </p:cNvPicPr>
          <p:nvPr/>
        </p:nvPicPr>
        <p:blipFill>
          <a:blip r:embed="rId7" cstate="print"/>
          <a:srcRect r="17711"/>
          <a:stretch>
            <a:fillRect/>
          </a:stretch>
        </p:blipFill>
        <p:spPr bwMode="auto">
          <a:xfrm>
            <a:off x="6000760" y="4714884"/>
            <a:ext cx="2857520" cy="16373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 descr="www_53tu_com.gif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694563" y="2857495"/>
            <a:ext cx="4128733" cy="321471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57158" y="2857496"/>
            <a:ext cx="4206511" cy="32358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7" name="矩形 6"/>
          <p:cNvSpPr/>
          <p:nvPr/>
        </p:nvSpPr>
        <p:spPr>
          <a:xfrm>
            <a:off x="357158" y="1571612"/>
            <a:ext cx="8320438" cy="803286"/>
          </a:xfrm>
          <a:prstGeom prst="rect">
            <a:avLst/>
          </a:prstGeom>
          <a:ln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zh-CN" dirty="0" smtClean="0">
                <a:solidFill>
                  <a:schemeClr val="tx1"/>
                </a:solidFill>
                <a:latin typeface="Arial Unicode MS" pitchFamily="34" charset="-122"/>
                <a:ea typeface="Arial Unicode MS" pitchFamily="34" charset="-122"/>
                <a:cs typeface="Arial Unicode MS" pitchFamily="34" charset="-122"/>
              </a:rPr>
              <a:t>The Shanghai Urban Inundation Model has been established and used to simulated impacts of heavy rainfall.</a:t>
            </a:r>
            <a:endParaRPr lang="zh-CN" altLang="en-US" dirty="0">
              <a:solidFill>
                <a:schemeClr val="tx1"/>
              </a:solidFill>
              <a:latin typeface="Arial Unicode MS" pitchFamily="34" charset="-122"/>
              <a:ea typeface="Arial Unicode MS" pitchFamily="34" charset="-122"/>
              <a:cs typeface="Arial Unicode MS" pitchFamily="34" charset="-122"/>
            </a:endParaRPr>
          </a:p>
        </p:txBody>
      </p:sp>
      <p:sp>
        <p:nvSpPr>
          <p:cNvPr id="10" name="矩形 9"/>
          <p:cNvSpPr/>
          <p:nvPr/>
        </p:nvSpPr>
        <p:spPr>
          <a:xfrm>
            <a:off x="3261514" y="500042"/>
            <a:ext cx="2661306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342900" lvl="0" indent="-342900" algn="ctr" eaLnBrk="0" latinLnBrk="1" hangingPunct="0">
              <a:spcBef>
                <a:spcPct val="50000"/>
              </a:spcBef>
              <a:defRPr/>
            </a:pPr>
            <a:r>
              <a:rPr lang="en-US" altLang="zh-CN" sz="2800" b="1" kern="0" dirty="0" smtClean="0">
                <a:latin typeface="Arial" pitchFamily="34" charset="0"/>
                <a:ea typeface="黑体" pitchFamily="2" charset="-122"/>
                <a:cs typeface="Arial" pitchFamily="34" charset="0"/>
              </a:rPr>
              <a:t>Water:  Impact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8220" y="1928802"/>
            <a:ext cx="4490414" cy="23576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矩形 1"/>
          <p:cNvSpPr/>
          <p:nvPr/>
        </p:nvSpPr>
        <p:spPr>
          <a:xfrm>
            <a:off x="539552" y="4214818"/>
            <a:ext cx="3861459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1400" dirty="0" smtClean="0">
                <a:latin typeface="Arial" pitchFamily="34" charset="0"/>
                <a:cs typeface="Arial" pitchFamily="34" charset="0"/>
              </a:rPr>
              <a:t>Relation between variability of Temperature and electricity in Jan-Mar over 2004-2014 </a:t>
            </a:r>
            <a:endParaRPr lang="zh-CN" altLang="en-US" sz="1400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714876" y="1928988"/>
            <a:ext cx="4344137" cy="23574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矩形 2"/>
          <p:cNvSpPr/>
          <p:nvPr/>
        </p:nvSpPr>
        <p:spPr>
          <a:xfrm>
            <a:off x="5004048" y="4286256"/>
            <a:ext cx="381642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1400" dirty="0" smtClean="0">
                <a:latin typeface="Arial" pitchFamily="34" charset="0"/>
                <a:cs typeface="Arial" pitchFamily="34" charset="0"/>
              </a:rPr>
              <a:t>Relation between variability of Temperature and electricity in Jul-Sep over 2004-2014 </a:t>
            </a:r>
            <a:endParaRPr lang="zh-CN" altLang="en-US" sz="1400" dirty="0" smtClean="0">
              <a:latin typeface="Arial" pitchFamily="34" charset="0"/>
              <a:cs typeface="Arial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571472" y="1220916"/>
            <a:ext cx="781236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b="1" dirty="0" smtClean="0">
                <a:solidFill>
                  <a:srgbClr val="FF0000"/>
                </a:solidFill>
                <a:latin typeface="+mj-lt"/>
                <a:ea typeface="黑体" pitchFamily="49" charset="-122"/>
              </a:rPr>
              <a:t>Electricity consumption in winter and summer are closely related to temperature</a:t>
            </a:r>
            <a:endParaRPr lang="zh-CN" altLang="en-US" b="1" dirty="0">
              <a:solidFill>
                <a:srgbClr val="FF0000"/>
              </a:solidFill>
              <a:latin typeface="+mj-lt"/>
              <a:ea typeface="黑体" pitchFamily="49" charset="-122"/>
            </a:endParaRPr>
          </a:p>
        </p:txBody>
      </p:sp>
      <p:sp>
        <p:nvSpPr>
          <p:cNvPr id="10" name="TextBox 7"/>
          <p:cNvSpPr txBox="1">
            <a:spLocks noChangeArrowheads="1"/>
          </p:cNvSpPr>
          <p:nvPr/>
        </p:nvSpPr>
        <p:spPr bwMode="auto">
          <a:xfrm>
            <a:off x="571472" y="500042"/>
            <a:ext cx="8358246" cy="9541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altLang="zh-CN" sz="2800" b="1" dirty="0" smtClean="0">
                <a:latin typeface="Arial" pitchFamily="34" charset="0"/>
                <a:cs typeface="Arial" pitchFamily="34" charset="0"/>
              </a:rPr>
              <a:t>Energy &amp; Infrastructure</a:t>
            </a:r>
          </a:p>
          <a:p>
            <a:pPr algn="ctr"/>
            <a:endParaRPr lang="zh-CN" altLang="en-US" sz="2800" b="1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522242" name="Picture 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1406" y="4857760"/>
            <a:ext cx="5934056" cy="19148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1" name="TextBox 10"/>
          <p:cNvSpPr txBox="1"/>
          <p:nvPr/>
        </p:nvSpPr>
        <p:spPr>
          <a:xfrm>
            <a:off x="6286512" y="5143512"/>
            <a:ext cx="257176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b="1" dirty="0" smtClean="0">
                <a:solidFill>
                  <a:srgbClr val="C00000"/>
                </a:solidFill>
                <a:latin typeface="+mj-lt"/>
                <a:ea typeface="黑体" pitchFamily="49" charset="-122"/>
              </a:rPr>
              <a:t>Electricity Consumption Prediction in 2015 </a:t>
            </a:r>
          </a:p>
          <a:p>
            <a:pPr algn="ctr"/>
            <a:endParaRPr lang="zh-CN" altLang="en-US" b="1" dirty="0">
              <a:solidFill>
                <a:srgbClr val="C00000"/>
              </a:solidFill>
              <a:latin typeface="+mj-lt"/>
              <a:ea typeface="黑体" pitchFamily="49" charset="-122"/>
            </a:endParaRPr>
          </a:p>
        </p:txBody>
      </p:sp>
      <p:sp>
        <p:nvSpPr>
          <p:cNvPr id="12" name="左箭头 11"/>
          <p:cNvSpPr/>
          <p:nvPr/>
        </p:nvSpPr>
        <p:spPr bwMode="auto">
          <a:xfrm>
            <a:off x="6072198" y="5357826"/>
            <a:ext cx="428628" cy="357190"/>
          </a:xfrm>
          <a:prstGeom prst="leftArrow">
            <a:avLst/>
          </a:prstGeom>
          <a:gradFill>
            <a:gsLst>
              <a:gs pos="0">
                <a:srgbClr val="8488C4"/>
              </a:gs>
              <a:gs pos="53000">
                <a:srgbClr val="D4DEFF"/>
              </a:gs>
              <a:gs pos="83000">
                <a:srgbClr val="D4DEFF"/>
              </a:gs>
              <a:gs pos="100000">
                <a:srgbClr val="96AB94"/>
              </a:gs>
            </a:gsLst>
            <a:lin ang="5400000" scaled="0"/>
          </a:gradFill>
          <a:ln w="381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0000" tIns="46800" rIns="90000" bIns="4680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Wingdings" pitchFamily="2" charset="2"/>
              <a:buNone/>
              <a:tabLst/>
            </a:pPr>
            <a:endParaRPr kumimoji="0" lang="zh-CN" altLang="en-US" sz="20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黑体" pitchFamily="2" charset="-122"/>
              <a:ea typeface="黑体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0262700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/>
          <p:cNvSpPr txBox="1"/>
          <p:nvPr/>
        </p:nvSpPr>
        <p:spPr>
          <a:xfrm>
            <a:off x="-828600" y="4869160"/>
            <a:ext cx="781236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b="1" dirty="0" smtClean="0">
                <a:solidFill>
                  <a:schemeClr val="accent2"/>
                </a:solidFill>
                <a:latin typeface="+mj-lt"/>
                <a:ea typeface="黑体" pitchFamily="49" charset="-122"/>
              </a:rPr>
              <a:t>Electricity Peak Load Prediction in 2015</a:t>
            </a:r>
          </a:p>
          <a:p>
            <a:pPr algn="ctr"/>
            <a:endParaRPr lang="zh-CN" altLang="en-US" b="1" dirty="0">
              <a:solidFill>
                <a:schemeClr val="accent2"/>
              </a:solidFill>
              <a:latin typeface="+mj-lt"/>
              <a:ea typeface="黑体" pitchFamily="49" charset="-122"/>
            </a:endParaRPr>
          </a:p>
        </p:txBody>
      </p:sp>
      <p:sp>
        <p:nvSpPr>
          <p:cNvPr id="599042" name="Rectangle 2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zh-CN" altLang="en-US"/>
          </a:p>
        </p:txBody>
      </p:sp>
      <p:pic>
        <p:nvPicPr>
          <p:cNvPr id="599041" name="图片 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143109" y="1340768"/>
            <a:ext cx="4857784" cy="2867278"/>
          </a:xfrm>
          <a:prstGeom prst="rect">
            <a:avLst/>
          </a:prstGeom>
          <a:noFill/>
        </p:spPr>
      </p:pic>
      <p:sp>
        <p:nvSpPr>
          <p:cNvPr id="599043" name="Rectangle 3"/>
          <p:cNvSpPr>
            <a:spLocks noChangeArrowheads="1"/>
          </p:cNvSpPr>
          <p:nvPr/>
        </p:nvSpPr>
        <p:spPr bwMode="auto">
          <a:xfrm>
            <a:off x="2857488" y="4236689"/>
            <a:ext cx="3429024" cy="461665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altLang="zh-CN" sz="1200" b="1" dirty="0" smtClean="0">
                <a:latin typeface="Arial" pitchFamily="34" charset="0"/>
                <a:cs typeface="Arial" pitchFamily="34" charset="0"/>
              </a:rPr>
              <a:t>The relationship between daily maximum temperature and peak load</a:t>
            </a:r>
            <a:r>
              <a:rPr lang="zh-CN" altLang="en-US" sz="12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altLang="zh-CN" sz="1200" b="1" dirty="0" smtClean="0">
                <a:latin typeface="Arial" pitchFamily="34" charset="0"/>
                <a:cs typeface="Arial" pitchFamily="34" charset="0"/>
              </a:rPr>
              <a:t>over 2001-2014</a:t>
            </a:r>
          </a:p>
        </p:txBody>
      </p:sp>
      <p:pic>
        <p:nvPicPr>
          <p:cNvPr id="13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9644098" y="2214554"/>
            <a:ext cx="3929090" cy="2395195"/>
          </a:xfrm>
          <a:prstGeom prst="rect">
            <a:avLst/>
          </a:prstGeom>
          <a:noFill/>
        </p:spPr>
      </p:pic>
      <p:sp>
        <p:nvSpPr>
          <p:cNvPr id="14" name="TextBox 13"/>
          <p:cNvSpPr txBox="1"/>
          <p:nvPr/>
        </p:nvSpPr>
        <p:spPr>
          <a:xfrm>
            <a:off x="9644098" y="4599898"/>
            <a:ext cx="3929058" cy="523220"/>
          </a:xfrm>
          <a:prstGeom prst="rect">
            <a:avLst/>
          </a:prstGeom>
          <a:noFill/>
          <a:ln w="254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altLang="zh-CN" sz="1400" b="1" dirty="0" smtClean="0">
                <a:latin typeface="Arial" pitchFamily="34" charset="0"/>
                <a:cs typeface="Arial" pitchFamily="34" charset="0"/>
              </a:rPr>
              <a:t>The relationship between daily maximum temperature and peak load</a:t>
            </a:r>
            <a:r>
              <a:rPr lang="zh-CN" altLang="en-US" sz="1400" b="1" dirty="0" smtClean="0">
                <a:latin typeface="Arial" pitchFamily="34" charset="0"/>
                <a:cs typeface="Arial" pitchFamily="34" charset="0"/>
              </a:rPr>
              <a:t>，</a:t>
            </a:r>
            <a:r>
              <a:rPr lang="en-US" altLang="zh-CN" sz="1400" b="1" dirty="0" smtClean="0">
                <a:latin typeface="Arial" pitchFamily="34" charset="0"/>
                <a:cs typeface="Arial" pitchFamily="34" charset="0"/>
              </a:rPr>
              <a:t>2010</a:t>
            </a:r>
            <a:endParaRPr lang="zh-CN" altLang="en-US" sz="14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599045" name="Rectangle 5"/>
          <p:cNvSpPr>
            <a:spLocks noChangeArrowheads="1"/>
          </p:cNvSpPr>
          <p:nvPr/>
        </p:nvSpPr>
        <p:spPr bwMode="auto">
          <a:xfrm>
            <a:off x="500034" y="5346672"/>
            <a:ext cx="8429685" cy="11541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indent="355600">
              <a:lnSpc>
                <a:spcPct val="150000"/>
              </a:lnSpc>
              <a:buFont typeface="Wingdings" pitchFamily="2" charset="2"/>
              <a:buChar char="n"/>
            </a:pPr>
            <a:r>
              <a:rPr lang="en-US" altLang="zh-CN" sz="1400" b="1" dirty="0" smtClean="0">
                <a:latin typeface="Times New Roman" pitchFamily="18" charset="0"/>
                <a:ea typeface="仿宋_GB2312" pitchFamily="49" charset="-122"/>
                <a:cs typeface="Times New Roman" pitchFamily="18" charset="0"/>
              </a:rPr>
              <a:t>Basing on prediction of daily maximum temperature which will reach 38</a:t>
            </a:r>
            <a:r>
              <a:rPr lang="zh-CN" altLang="en-US" sz="1400" b="1" dirty="0" smtClean="0">
                <a:latin typeface="Times New Roman" pitchFamily="18" charset="0"/>
                <a:ea typeface="仿宋_GB2312" pitchFamily="49" charset="-122"/>
                <a:cs typeface="Times New Roman" pitchFamily="18" charset="0"/>
              </a:rPr>
              <a:t>～</a:t>
            </a:r>
            <a:r>
              <a:rPr lang="en-US" altLang="zh-CN" sz="1400" b="1" dirty="0" smtClean="0">
                <a:latin typeface="Times New Roman" pitchFamily="18" charset="0"/>
                <a:ea typeface="仿宋_GB2312" pitchFamily="49" charset="-122"/>
                <a:cs typeface="Times New Roman" pitchFamily="18" charset="0"/>
              </a:rPr>
              <a:t>39℃, peak load</a:t>
            </a:r>
            <a:r>
              <a:rPr lang="zh-CN" altLang="en-US" sz="1400" b="1" dirty="0" smtClean="0">
                <a:latin typeface="Times New Roman" pitchFamily="18" charset="0"/>
                <a:ea typeface="仿宋_GB2312" pitchFamily="49" charset="-122"/>
                <a:cs typeface="Times New Roman" pitchFamily="18" charset="0"/>
              </a:rPr>
              <a:t>  </a:t>
            </a:r>
            <a:r>
              <a:rPr lang="en-US" altLang="zh-CN" sz="1400" b="1" dirty="0" smtClean="0">
                <a:latin typeface="Times New Roman" pitchFamily="18" charset="0"/>
                <a:ea typeface="仿宋_GB2312" pitchFamily="49" charset="-122"/>
                <a:cs typeface="Times New Roman" pitchFamily="18" charset="0"/>
              </a:rPr>
              <a:t>will be 2773.6</a:t>
            </a:r>
            <a:r>
              <a:rPr lang="zh-CN" altLang="en-US" sz="1400" b="1" dirty="0" smtClean="0">
                <a:latin typeface="Times New Roman" pitchFamily="18" charset="0"/>
                <a:ea typeface="仿宋_GB2312" pitchFamily="49" charset="-122"/>
                <a:cs typeface="Times New Roman" pitchFamily="18" charset="0"/>
              </a:rPr>
              <a:t>～</a:t>
            </a:r>
            <a:r>
              <a:rPr lang="en-US" altLang="zh-CN" sz="1400" b="1" dirty="0" smtClean="0">
                <a:latin typeface="Times New Roman" pitchFamily="18" charset="0"/>
                <a:ea typeface="仿宋_GB2312" pitchFamily="49" charset="-122"/>
                <a:cs typeface="Times New Roman" pitchFamily="18" charset="0"/>
              </a:rPr>
              <a:t>2883.9 million kilowatts by use of the statistical forecast model. </a:t>
            </a:r>
          </a:p>
          <a:p>
            <a:pPr indent="355600">
              <a:lnSpc>
                <a:spcPct val="150000"/>
              </a:lnSpc>
              <a:buFont typeface="Wingdings" pitchFamily="2" charset="2"/>
              <a:buChar char="ü"/>
            </a:pPr>
            <a:r>
              <a:rPr lang="en-US" altLang="zh-CN" sz="1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User: Shanghai</a:t>
            </a:r>
            <a:r>
              <a:rPr lang="en-US" altLang="zh-CN" sz="1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1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power department</a:t>
            </a:r>
            <a:endParaRPr lang="en-US" altLang="zh-CN" sz="1800" b="1" dirty="0" smtClean="0">
              <a:latin typeface="Times New Roman" pitchFamily="18" charset="0"/>
              <a:ea typeface="仿宋_GB2312" pitchFamily="49" charset="-122"/>
              <a:cs typeface="Times New Roman" pitchFamily="18" charset="0"/>
            </a:endParaRPr>
          </a:p>
        </p:txBody>
      </p:sp>
      <p:cxnSp>
        <p:nvCxnSpPr>
          <p:cNvPr id="16" name="直接连接符 15"/>
          <p:cNvCxnSpPr/>
          <p:nvPr/>
        </p:nvCxnSpPr>
        <p:spPr bwMode="auto">
          <a:xfrm rot="16200000" flipH="1">
            <a:off x="3279042" y="2776602"/>
            <a:ext cx="2016000" cy="1588"/>
          </a:xfrm>
          <a:prstGeom prst="line">
            <a:avLst/>
          </a:prstGeom>
          <a:solidFill>
            <a:schemeClr val="bg1"/>
          </a:solidFill>
          <a:ln w="25400" cap="flat" cmpd="sng" algn="ctr">
            <a:solidFill>
              <a:schemeClr val="bg2"/>
            </a:solidFill>
            <a:prstDash val="dash"/>
            <a:round/>
            <a:headEnd type="none" w="med" len="med"/>
            <a:tailEnd type="none" w="med" len="med"/>
          </a:ln>
          <a:effectLst/>
        </p:spPr>
      </p:cxnSp>
      <p:sp>
        <p:nvSpPr>
          <p:cNvPr id="11" name="TextBox 7"/>
          <p:cNvSpPr txBox="1">
            <a:spLocks noChangeArrowheads="1"/>
          </p:cNvSpPr>
          <p:nvPr/>
        </p:nvSpPr>
        <p:spPr bwMode="auto">
          <a:xfrm>
            <a:off x="571472" y="500042"/>
            <a:ext cx="8358246" cy="9541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altLang="zh-CN" sz="2800" b="1" dirty="0" smtClean="0">
                <a:latin typeface="Arial" pitchFamily="34" charset="0"/>
                <a:cs typeface="Arial" pitchFamily="34" charset="0"/>
              </a:rPr>
              <a:t>Energy &amp; Infrastructure</a:t>
            </a:r>
          </a:p>
          <a:p>
            <a:pPr algn="ctr"/>
            <a:endParaRPr lang="zh-CN" altLang="en-US" sz="2800" b="1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0262700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5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71472" y="2820918"/>
            <a:ext cx="3784920" cy="33973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3559" name="TextBox 6"/>
          <p:cNvSpPr txBox="1">
            <a:spLocks noChangeArrowheads="1"/>
          </p:cNvSpPr>
          <p:nvPr/>
        </p:nvSpPr>
        <p:spPr bwMode="auto">
          <a:xfrm>
            <a:off x="357158" y="6286520"/>
            <a:ext cx="4572001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altLang="zh-CN" sz="1600" b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Wind power </a:t>
            </a:r>
            <a:r>
              <a:rPr lang="en-US" altLang="zh-CN" sz="1600" b="1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density (w/m</a:t>
            </a:r>
            <a:r>
              <a:rPr lang="en-US" altLang="zh-CN" sz="1600" b="1" baseline="30000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2</a:t>
            </a:r>
            <a:r>
              <a:rPr lang="en-US" altLang="zh-CN" sz="1600" b="1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) </a:t>
            </a:r>
            <a:r>
              <a:rPr lang="en-US" altLang="zh-CN" sz="1600" b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in </a:t>
            </a:r>
            <a:r>
              <a:rPr lang="en-US" altLang="zh-CN" sz="1600" b="1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Shanghai</a:t>
            </a:r>
            <a:endParaRPr lang="zh-CN" altLang="en-US" sz="1600" b="1" dirty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929190" y="6286520"/>
            <a:ext cx="381642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600" b="1" dirty="0" smtClean="0">
                <a:latin typeface="Arial" pitchFamily="34" charset="0"/>
                <a:cs typeface="Arial" pitchFamily="34" charset="0"/>
              </a:rPr>
              <a:t>The first offshore wind farm in China </a:t>
            </a:r>
            <a:endParaRPr lang="zh-CN" altLang="en-US" sz="1600" b="1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97282" name="Picture 2" descr="http://a2.att.hudong.com/52/11/16300000015001128274112709907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929190" y="2857496"/>
            <a:ext cx="3858962" cy="3243210"/>
          </a:xfrm>
          <a:prstGeom prst="rect">
            <a:avLst/>
          </a:prstGeom>
          <a:noFill/>
        </p:spPr>
      </p:pic>
      <p:sp>
        <p:nvSpPr>
          <p:cNvPr id="10" name="TextBox 9"/>
          <p:cNvSpPr txBox="1"/>
          <p:nvPr/>
        </p:nvSpPr>
        <p:spPr>
          <a:xfrm>
            <a:off x="6357950" y="2804694"/>
            <a:ext cx="254249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600" b="1" dirty="0" smtClean="0">
                <a:latin typeface="Arial" pitchFamily="34" charset="0"/>
                <a:cs typeface="Arial" pitchFamily="34" charset="0"/>
              </a:rPr>
              <a:t>The </a:t>
            </a:r>
            <a:r>
              <a:rPr lang="en-US" altLang="zh-CN" sz="1600" b="1" dirty="0" err="1" smtClean="0">
                <a:latin typeface="Arial" pitchFamily="34" charset="0"/>
                <a:cs typeface="Arial" pitchFamily="34" charset="0"/>
              </a:rPr>
              <a:t>Donghai</a:t>
            </a:r>
            <a:r>
              <a:rPr lang="en-US" altLang="zh-CN" sz="1600" b="1" dirty="0" smtClean="0">
                <a:latin typeface="Arial" pitchFamily="34" charset="0"/>
                <a:cs typeface="Arial" pitchFamily="34" charset="0"/>
              </a:rPr>
              <a:t> Wind Farm</a:t>
            </a:r>
            <a:endParaRPr lang="zh-CN" altLang="en-US" sz="16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1" name="矩形 10"/>
          <p:cNvSpPr/>
          <p:nvPr/>
        </p:nvSpPr>
        <p:spPr>
          <a:xfrm>
            <a:off x="285720" y="1285860"/>
            <a:ext cx="8715404" cy="13542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914674">
              <a:spcBef>
                <a:spcPts val="0"/>
              </a:spcBef>
              <a:spcAft>
                <a:spcPts val="1200"/>
              </a:spcAft>
              <a:buFont typeface="Wingdings" pitchFamily="2" charset="2"/>
              <a:buChar char="n"/>
              <a:defRPr/>
            </a:pPr>
            <a:r>
              <a:rPr lang="en-US" sz="1800" dirty="0" smtClean="0">
                <a:latin typeface="Times New Roman" pitchFamily="18" charset="0"/>
                <a:cs typeface="Times New Roman" pitchFamily="18" charset="0"/>
              </a:rPr>
              <a:t>The </a:t>
            </a:r>
            <a:r>
              <a:rPr lang="en-US" sz="1800" b="1" dirty="0" smtClean="0">
                <a:latin typeface="Times New Roman" pitchFamily="18" charset="0"/>
                <a:cs typeface="Times New Roman" pitchFamily="18" charset="0"/>
              </a:rPr>
              <a:t>wind energy potential</a:t>
            </a:r>
            <a:r>
              <a:rPr lang="en-US" sz="1800" dirty="0" smtClean="0">
                <a:latin typeface="Times New Roman" pitchFamily="18" charset="0"/>
                <a:cs typeface="Times New Roman" pitchFamily="18" charset="0"/>
              </a:rPr>
              <a:t> distribution  </a:t>
            </a:r>
            <a:r>
              <a:rPr lang="en-US" sz="1800" b="1" dirty="0" smtClean="0">
                <a:latin typeface="Times New Roman" pitchFamily="18" charset="0"/>
                <a:cs typeface="Times New Roman" pitchFamily="18" charset="0"/>
              </a:rPr>
              <a:t>assessment</a:t>
            </a:r>
            <a:r>
              <a:rPr lang="en-US" sz="1800" dirty="0" smtClean="0">
                <a:latin typeface="Times New Roman" pitchFamily="18" charset="0"/>
                <a:cs typeface="Times New Roman" pitchFamily="18" charset="0"/>
              </a:rPr>
              <a:t> of Shanghai was obtained by using of high resolution numerical model and historical wind observation data.</a:t>
            </a:r>
          </a:p>
          <a:p>
            <a:pPr defTabSz="914674">
              <a:spcBef>
                <a:spcPts val="0"/>
              </a:spcBef>
              <a:spcAft>
                <a:spcPts val="600"/>
              </a:spcAft>
              <a:buFont typeface="Wingdings" pitchFamily="2" charset="2"/>
              <a:buChar char="n"/>
              <a:defRPr/>
            </a:pPr>
            <a:r>
              <a:rPr lang="en-US" sz="1800" b="1" dirty="0" smtClean="0">
                <a:latin typeface="Times New Roman" pitchFamily="18" charset="0"/>
                <a:cs typeface="Times New Roman" pitchFamily="18" charset="0"/>
              </a:rPr>
              <a:t>Operational forecasting system </a:t>
            </a:r>
            <a:r>
              <a:rPr lang="en-US" sz="1800" dirty="0" smtClean="0">
                <a:latin typeface="Times New Roman" pitchFamily="18" charset="0"/>
                <a:cs typeface="Times New Roman" pitchFamily="18" charset="0"/>
              </a:rPr>
              <a:t>for wind farm output was established, which can produce </a:t>
            </a:r>
            <a:r>
              <a:rPr lang="en-US" sz="1800" b="1" dirty="0" smtClean="0">
                <a:latin typeface="Times New Roman" pitchFamily="18" charset="0"/>
                <a:cs typeface="Times New Roman" pitchFamily="18" charset="0"/>
              </a:rPr>
              <a:t>wind speed and wind energy forecasts </a:t>
            </a:r>
            <a:r>
              <a:rPr lang="en-US" sz="1800" dirty="0" smtClean="0">
                <a:latin typeface="Times New Roman" pitchFamily="18" charset="0"/>
                <a:cs typeface="Times New Roman" pitchFamily="18" charset="0"/>
              </a:rPr>
              <a:t>to wind farm owners and management agencies.</a:t>
            </a:r>
            <a:endParaRPr lang="zh-CN" altLang="en-US" sz="1800" dirty="0" smtClean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" name="TextBox 7"/>
          <p:cNvSpPr txBox="1">
            <a:spLocks noChangeArrowheads="1"/>
          </p:cNvSpPr>
          <p:nvPr/>
        </p:nvSpPr>
        <p:spPr bwMode="auto">
          <a:xfrm>
            <a:off x="571472" y="500042"/>
            <a:ext cx="8358246" cy="9541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altLang="zh-CN" sz="2800" b="1" dirty="0" smtClean="0">
                <a:latin typeface="Arial" pitchFamily="34" charset="0"/>
                <a:cs typeface="Arial" pitchFamily="34" charset="0"/>
              </a:rPr>
              <a:t>Energy &amp; Infrastructure</a:t>
            </a:r>
          </a:p>
          <a:p>
            <a:pPr algn="ctr"/>
            <a:endParaRPr lang="zh-CN" altLang="en-US" sz="2800" b="1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210228797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85720" y="2214554"/>
            <a:ext cx="6099590" cy="2857520"/>
          </a:xfrm>
          <a:prstGeom prst="rect">
            <a:avLst/>
          </a:prstGeom>
        </p:spPr>
      </p:pic>
      <p:sp>
        <p:nvSpPr>
          <p:cNvPr id="4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1643042" y="428604"/>
            <a:ext cx="8229600" cy="1139825"/>
          </a:xfrm>
          <a:prstGeom prst="rect">
            <a:avLst/>
          </a:prstGeom>
        </p:spPr>
        <p:txBody>
          <a:bodyPr/>
          <a:lstStyle/>
          <a:p>
            <a:pPr algn="l" eaLnBrk="1" hangingPunct="1">
              <a:defRPr/>
            </a:pPr>
            <a:r>
              <a:rPr lang="en-US" altLang="zh-CN" sz="3200" b="1" dirty="0"/>
              <a:t>Climate Change </a:t>
            </a:r>
            <a:r>
              <a:rPr lang="en-US" altLang="zh-CN" sz="3200" b="1" dirty="0" smtClean="0"/>
              <a:t>Observations</a:t>
            </a:r>
            <a:endParaRPr lang="en-US" altLang="zh-CN" sz="3200" b="1" dirty="0"/>
          </a:p>
        </p:txBody>
      </p:sp>
      <p:sp>
        <p:nvSpPr>
          <p:cNvPr id="8" name="Rectangle 1"/>
          <p:cNvSpPr>
            <a:spLocks noChangeArrowheads="1"/>
          </p:cNvSpPr>
          <p:nvPr/>
        </p:nvSpPr>
        <p:spPr bwMode="auto">
          <a:xfrm rot="10800000" flipV="1">
            <a:off x="5148064" y="2276873"/>
            <a:ext cx="1357322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/>
            <a:r>
              <a:rPr lang="en-US" altLang="zh-CN" sz="1400" b="1" dirty="0" smtClean="0">
                <a:solidFill>
                  <a:schemeClr val="accent2"/>
                </a:solidFill>
                <a:latin typeface="+mj-lt"/>
                <a:ea typeface="黑体" pitchFamily="49" charset="-122"/>
                <a:cs typeface="Times New Roman" pitchFamily="18" charset="0"/>
              </a:rPr>
              <a:t>0.87℃</a:t>
            </a:r>
            <a:r>
              <a:rPr lang="en-US" altLang="zh-CN" sz="1400" b="1" dirty="0" smtClean="0">
                <a:solidFill>
                  <a:schemeClr val="accent2"/>
                </a:solidFill>
                <a:latin typeface="+mj-lt"/>
                <a:ea typeface="黑体" pitchFamily="49" charset="-122"/>
                <a:cs typeface="Times New Roman" pitchFamily="18" charset="0"/>
              </a:rPr>
              <a:t>/ 10yr</a:t>
            </a:r>
            <a:r>
              <a:rPr kumimoji="0" lang="en-US" altLang="zh-CN" sz="1400" b="1" i="0" u="none" strike="noStrike" cap="none" normalizeH="0" baseline="0" dirty="0" smtClean="0">
                <a:ln>
                  <a:noFill/>
                </a:ln>
                <a:solidFill>
                  <a:schemeClr val="accent2"/>
                </a:solidFill>
                <a:effectLst/>
                <a:latin typeface="+mj-lt"/>
                <a:ea typeface="黑体" pitchFamily="49" charset="-122"/>
                <a:cs typeface="宋体" pitchFamily="2" charset="-122"/>
              </a:rPr>
              <a:t> 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714348" y="5286388"/>
            <a:ext cx="514353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1600" b="1" dirty="0">
                <a:latin typeface="Arial" pitchFamily="34" charset="0"/>
                <a:ea typeface="黑体" pitchFamily="49" charset="-122"/>
                <a:cs typeface="Arial" pitchFamily="34" charset="0"/>
              </a:rPr>
              <a:t>A</a:t>
            </a:r>
            <a:r>
              <a:rPr lang="en-US" altLang="zh-CN" sz="1600" b="1" dirty="0" smtClean="0">
                <a:latin typeface="Arial" pitchFamily="34" charset="0"/>
                <a:ea typeface="黑体" pitchFamily="49" charset="-122"/>
                <a:cs typeface="Arial" pitchFamily="34" charset="0"/>
              </a:rPr>
              <a:t>nnual </a:t>
            </a:r>
            <a:r>
              <a:rPr lang="en-US" altLang="zh-CN" sz="1600" b="1" dirty="0">
                <a:latin typeface="Arial" pitchFamily="34" charset="0"/>
                <a:ea typeface="黑体" pitchFamily="49" charset="-122"/>
                <a:cs typeface="Arial" pitchFamily="34" charset="0"/>
              </a:rPr>
              <a:t>A</a:t>
            </a:r>
            <a:r>
              <a:rPr lang="en-US" altLang="zh-CN" sz="1600" b="1" dirty="0" smtClean="0">
                <a:latin typeface="Arial" pitchFamily="34" charset="0"/>
                <a:ea typeface="黑体" pitchFamily="49" charset="-122"/>
                <a:cs typeface="Arial" pitchFamily="34" charset="0"/>
              </a:rPr>
              <a:t>verage Temperatures, 1873-2015</a:t>
            </a:r>
            <a:endParaRPr lang="zh-CN" altLang="en-US" sz="1600" b="1" dirty="0">
              <a:latin typeface="Arial" pitchFamily="34" charset="0"/>
              <a:ea typeface="黑体" pitchFamily="49" charset="-122"/>
              <a:cs typeface="Arial" pitchFamily="34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2857488" y="1357298"/>
            <a:ext cx="376186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000" b="1" dirty="0">
                <a:solidFill>
                  <a:srgbClr val="002060"/>
                </a:solidFill>
              </a:rPr>
              <a:t>The observed  warming trend</a:t>
            </a:r>
            <a:endParaRPr lang="zh-CN" altLang="en-US" sz="2000" b="1" dirty="0">
              <a:solidFill>
                <a:srgbClr val="002060"/>
              </a:solidFill>
            </a:endParaRPr>
          </a:p>
        </p:txBody>
      </p:sp>
      <p:grpSp>
        <p:nvGrpSpPr>
          <p:cNvPr id="2" name="组合 26"/>
          <p:cNvGrpSpPr/>
          <p:nvPr/>
        </p:nvGrpSpPr>
        <p:grpSpPr>
          <a:xfrm>
            <a:off x="6858016" y="3214686"/>
            <a:ext cx="1944216" cy="2880320"/>
            <a:chOff x="6948264" y="3645024"/>
            <a:chExt cx="1944216" cy="2880320"/>
          </a:xfrm>
        </p:grpSpPr>
        <p:sp>
          <p:nvSpPr>
            <p:cNvPr id="11" name="矩形标注 10"/>
            <p:cNvSpPr/>
            <p:nvPr/>
          </p:nvSpPr>
          <p:spPr bwMode="auto">
            <a:xfrm>
              <a:off x="6948264" y="3645024"/>
              <a:ext cx="1944216" cy="2880320"/>
            </a:xfrm>
            <a:prstGeom prst="wedgeRectCallout">
              <a:avLst>
                <a:gd name="adj1" fmla="val -82351"/>
                <a:gd name="adj2" fmla="val -53730"/>
              </a:avLst>
            </a:prstGeom>
            <a:solidFill>
              <a:srgbClr val="FF9900"/>
            </a:solidFill>
            <a:ln w="2857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1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altLang="zh-CN" sz="1200" b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Gulim" pitchFamily="34" charset="-127"/>
                <a:ea typeface="Gulim" pitchFamily="34" charset="-127"/>
              </a:endParaRPr>
            </a:p>
            <a:p>
              <a:pPr marL="0" marR="0" indent="0" algn="l" defTabSz="914400" rtl="0" eaLnBrk="1" fontAlgn="base" latinLnBrk="1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zh-CN" sz="1200" b="1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Calibri" pitchFamily="34" charset="0"/>
                  <a:ea typeface="Gulim" pitchFamily="34" charset="-127"/>
                  <a:cs typeface="Calibri" pitchFamily="34" charset="0"/>
                </a:rPr>
                <a:t>More</a:t>
              </a:r>
              <a:r>
                <a:rPr kumimoji="0" lang="en-US" altLang="zh-CN" sz="1200" b="1" u="none" strike="noStrike" cap="none" normalizeH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Calibri" pitchFamily="34" charset="0"/>
                  <a:ea typeface="Gulim" pitchFamily="34" charset="-127"/>
                  <a:cs typeface="Calibri" pitchFamily="34" charset="0"/>
                </a:rPr>
                <a:t> than 40% warming is due to urbanization.</a:t>
              </a:r>
              <a:endParaRPr kumimoji="0" lang="zh-CN" altLang="en-US" sz="1200" b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Gulim" pitchFamily="34" charset="-127"/>
                <a:cs typeface="Calibri" pitchFamily="34" charset="0"/>
              </a:endParaRPr>
            </a:p>
          </p:txBody>
        </p:sp>
        <p:pic>
          <p:nvPicPr>
            <p:cNvPr id="12" name="Picture 3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092280" y="5013176"/>
              <a:ext cx="1140554" cy="1418499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3" name="Picture 4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358966">
              <a:off x="7710358" y="4348609"/>
              <a:ext cx="891533" cy="1144701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15" name="Picture 2"/>
          <p:cNvPicPr preferRelativeResize="0">
            <a:picLocks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 rot="444537">
            <a:off x="6819470" y="1551490"/>
            <a:ext cx="1994368" cy="139756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xmlns="" val="29792585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13" descr="浦东国际机场二期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148064" y="1785926"/>
            <a:ext cx="3829919" cy="2214578"/>
          </a:xfrm>
          <a:prstGeom prst="rect">
            <a:avLst/>
          </a:prstGeom>
          <a:ln>
            <a:noFill/>
          </a:ln>
          <a:effectLst/>
        </p:spPr>
      </p:pic>
      <p:pic>
        <p:nvPicPr>
          <p:cNvPr id="7" name="图片 8" descr="上海体育场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932040" y="4366986"/>
            <a:ext cx="3233140" cy="21656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矩形 17"/>
          <p:cNvSpPr/>
          <p:nvPr/>
        </p:nvSpPr>
        <p:spPr>
          <a:xfrm>
            <a:off x="857224" y="5650418"/>
            <a:ext cx="3135795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>
                <a:solidFill>
                  <a:srgbClr val="002060"/>
                </a:solidFill>
                <a:latin typeface="+mj-lt"/>
              </a:rPr>
              <a:t>Shanghai Disney Resort</a:t>
            </a:r>
            <a:endParaRPr lang="zh-CN" altLang="en-US" b="1" dirty="0">
              <a:solidFill>
                <a:srgbClr val="002060"/>
              </a:solidFill>
              <a:latin typeface="+mj-lt"/>
            </a:endParaRPr>
          </a:p>
        </p:txBody>
      </p:sp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36580" y="2428868"/>
            <a:ext cx="4035420" cy="31003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0" name="矩形 18"/>
          <p:cNvSpPr/>
          <p:nvPr/>
        </p:nvSpPr>
        <p:spPr>
          <a:xfrm>
            <a:off x="5508104" y="6455218"/>
            <a:ext cx="2379177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b="1" dirty="0">
                <a:solidFill>
                  <a:srgbClr val="002060"/>
                </a:solidFill>
                <a:latin typeface="+mj-lt"/>
              </a:rPr>
              <a:t>Shanghai</a:t>
            </a:r>
            <a:r>
              <a:rPr lang="en-GB" b="1" dirty="0">
                <a:solidFill>
                  <a:srgbClr val="002060"/>
                </a:solidFill>
              </a:rPr>
              <a:t> Stadium</a:t>
            </a:r>
            <a:endParaRPr lang="zh-CN" altLang="en-US" b="1" dirty="0">
              <a:solidFill>
                <a:srgbClr val="002060"/>
              </a:solidFill>
            </a:endParaRPr>
          </a:p>
        </p:txBody>
      </p:sp>
      <p:sp>
        <p:nvSpPr>
          <p:cNvPr id="11" name="矩形 19"/>
          <p:cNvSpPr/>
          <p:nvPr/>
        </p:nvSpPr>
        <p:spPr>
          <a:xfrm>
            <a:off x="4929190" y="3929066"/>
            <a:ext cx="3664914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b="1" dirty="0" err="1" smtClean="0">
                <a:solidFill>
                  <a:srgbClr val="002060"/>
                </a:solidFill>
                <a:latin typeface="+mj-lt"/>
              </a:rPr>
              <a:t>Pudong</a:t>
            </a:r>
            <a:r>
              <a:rPr lang="en-GB" b="1" dirty="0" smtClean="0">
                <a:solidFill>
                  <a:srgbClr val="002060"/>
                </a:solidFill>
                <a:latin typeface="+mj-lt"/>
              </a:rPr>
              <a:t> </a:t>
            </a:r>
            <a:r>
              <a:rPr lang="en-GB" b="1" dirty="0">
                <a:solidFill>
                  <a:srgbClr val="002060"/>
                </a:solidFill>
                <a:latin typeface="+mj-lt"/>
              </a:rPr>
              <a:t>International Airport</a:t>
            </a:r>
            <a:endParaRPr lang="zh-CN" altLang="en-US" b="1" dirty="0">
              <a:solidFill>
                <a:srgbClr val="002060"/>
              </a:solidFill>
              <a:latin typeface="+mj-lt"/>
            </a:endParaRPr>
          </a:p>
        </p:txBody>
      </p:sp>
      <p:sp>
        <p:nvSpPr>
          <p:cNvPr id="12" name="矩形 20"/>
          <p:cNvSpPr/>
          <p:nvPr/>
        </p:nvSpPr>
        <p:spPr>
          <a:xfrm>
            <a:off x="142844" y="1340768"/>
            <a:ext cx="5400600" cy="830997"/>
          </a:xfrm>
          <a:prstGeom prst="rect">
            <a:avLst/>
          </a:prstGeom>
          <a:ln>
            <a:solidFill>
              <a:schemeClr val="accent6"/>
            </a:solidFill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zh-CN" sz="2400" dirty="0">
                <a:solidFill>
                  <a:srgbClr val="002060"/>
                </a:solidFill>
                <a:latin typeface="+mj-lt"/>
              </a:rPr>
              <a:t>The climate feasibility studies on large infrastructure construction projects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5572132" y="1357298"/>
            <a:ext cx="3786214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  <a:buFont typeface="Wingdings" pitchFamily="2" charset="2"/>
              <a:buChar char="n"/>
            </a:pPr>
            <a:r>
              <a:rPr lang="en-US" altLang="zh-CN" sz="14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Climate and Extreme events influences</a:t>
            </a:r>
          </a:p>
          <a:p>
            <a:pPr>
              <a:lnSpc>
                <a:spcPct val="150000"/>
              </a:lnSpc>
              <a:buFont typeface="Wingdings" pitchFamily="2" charset="2"/>
              <a:buChar char="n"/>
            </a:pPr>
            <a:r>
              <a:rPr lang="en-US" altLang="zh-CN" sz="14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Environmental consequences</a:t>
            </a:r>
            <a:endParaRPr lang="zh-CN" altLang="en-US" sz="1400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5" name="TextBox 7"/>
          <p:cNvSpPr txBox="1">
            <a:spLocks noChangeArrowheads="1"/>
          </p:cNvSpPr>
          <p:nvPr/>
        </p:nvSpPr>
        <p:spPr bwMode="auto">
          <a:xfrm>
            <a:off x="571472" y="500042"/>
            <a:ext cx="8358246" cy="9541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altLang="zh-CN" sz="2800" b="1" dirty="0" smtClean="0">
                <a:latin typeface="Arial" pitchFamily="34" charset="0"/>
                <a:cs typeface="Arial" pitchFamily="34" charset="0"/>
              </a:rPr>
              <a:t>Energy &amp; Infrastructure</a:t>
            </a:r>
          </a:p>
          <a:p>
            <a:pPr algn="ctr"/>
            <a:endParaRPr lang="zh-CN" altLang="en-US" sz="2800" b="1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29792585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1928794" y="357166"/>
            <a:ext cx="6357982" cy="1139825"/>
          </a:xfrm>
          <a:prstGeom prst="rect">
            <a:avLst/>
          </a:prstGeom>
        </p:spPr>
        <p:txBody>
          <a:bodyPr/>
          <a:lstStyle/>
          <a:p>
            <a:pPr algn="l" eaLnBrk="1" hangingPunct="1">
              <a:defRPr/>
            </a:pPr>
            <a:r>
              <a:rPr lang="en-GB" sz="3200" b="1" dirty="0" smtClean="0"/>
              <a:t>Governance </a:t>
            </a:r>
            <a:r>
              <a:rPr lang="en-GB" sz="3200" b="1" dirty="0"/>
              <a:t>&amp; Behaviour. </a:t>
            </a:r>
            <a:endParaRPr lang="en-US" altLang="zh-CN" sz="3200" b="1" dirty="0"/>
          </a:p>
        </p:txBody>
      </p:sp>
      <p:sp>
        <p:nvSpPr>
          <p:cNvPr id="13" name="TextBox 5"/>
          <p:cNvSpPr txBox="1">
            <a:spLocks noChangeArrowheads="1"/>
          </p:cNvSpPr>
          <p:nvPr/>
        </p:nvSpPr>
        <p:spPr bwMode="auto">
          <a:xfrm>
            <a:off x="1000100" y="1311151"/>
            <a:ext cx="714380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342900" indent="-342900" algn="ctr">
              <a:spcBef>
                <a:spcPct val="50000"/>
              </a:spcBef>
            </a:pPr>
            <a:r>
              <a:rPr lang="en-US" altLang="zh-CN" sz="2400" b="1" dirty="0">
                <a:solidFill>
                  <a:srgbClr val="002060"/>
                </a:solidFill>
                <a:latin typeface="+mj-lt"/>
              </a:rPr>
              <a:t>Climate Change Assessment Reports</a:t>
            </a:r>
          </a:p>
        </p:txBody>
      </p:sp>
      <p:pic>
        <p:nvPicPr>
          <p:cNvPr id="14" name="图片 7" descr="C:\Documents and Settings\hyl\Application Data\Tencent\Users\340353483\QQ\WinTemp\RichOle\_I5N%3VFDZ30D[`08T]P~8T.jpg"/>
          <p:cNvPicPr/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6252312" y="2069065"/>
            <a:ext cx="2286016" cy="2944707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81788" dist="88900" dir="3300000" algn="tl" rotWithShape="0">
              <a:srgbClr val="000000">
                <a:alpha val="37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15" name="Picture 2" descr="C:\Documents and Settings\user\桌面\tian\JPEG\发表报告-华东报告.jpg"/>
          <p:cNvPicPr>
            <a:picLocks noChangeAspect="1" noChangeArrowheads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537272" y="1926189"/>
            <a:ext cx="2286016" cy="325584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7" name="矩形 13"/>
          <p:cNvSpPr/>
          <p:nvPr/>
        </p:nvSpPr>
        <p:spPr>
          <a:xfrm>
            <a:off x="3180478" y="5426651"/>
            <a:ext cx="2643206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altLang="zh-CN" sz="1400" b="1" dirty="0">
                <a:solidFill>
                  <a:srgbClr val="002060"/>
                </a:solidFill>
                <a:latin typeface="+mj-lt"/>
              </a:rPr>
              <a:t>Shanghai Climate Change Observation </a:t>
            </a:r>
            <a:r>
              <a:rPr lang="en-GB" altLang="zh-CN" sz="1400" b="1" dirty="0" smtClean="0">
                <a:solidFill>
                  <a:srgbClr val="002060"/>
                </a:solidFill>
                <a:latin typeface="+mj-lt"/>
              </a:rPr>
              <a:t>&amp; Monitoring </a:t>
            </a:r>
            <a:r>
              <a:rPr lang="en-GB" altLang="zh-CN" sz="1400" b="1" dirty="0">
                <a:solidFill>
                  <a:srgbClr val="002060"/>
                </a:solidFill>
                <a:latin typeface="+mj-lt"/>
              </a:rPr>
              <a:t>Report</a:t>
            </a:r>
            <a:endParaRPr lang="zh-CN" altLang="en-US" sz="1400" b="1" dirty="0">
              <a:solidFill>
                <a:srgbClr val="002060"/>
              </a:solidFill>
              <a:latin typeface="+mj-lt"/>
            </a:endParaRPr>
          </a:p>
        </p:txBody>
      </p:sp>
      <p:sp>
        <p:nvSpPr>
          <p:cNvPr id="18" name="矩形 14"/>
          <p:cNvSpPr/>
          <p:nvPr/>
        </p:nvSpPr>
        <p:spPr>
          <a:xfrm>
            <a:off x="5895122" y="5426651"/>
            <a:ext cx="3000396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altLang="zh-CN" sz="1400" b="1" dirty="0">
                <a:solidFill>
                  <a:srgbClr val="002060"/>
                </a:solidFill>
                <a:latin typeface="+mj-lt"/>
              </a:rPr>
              <a:t>Assessment Report of Climate change in the Yangtze River Delta </a:t>
            </a:r>
            <a:r>
              <a:rPr lang="en-GB" altLang="zh-CN" sz="1400" b="1" dirty="0" smtClean="0">
                <a:solidFill>
                  <a:srgbClr val="002060"/>
                </a:solidFill>
                <a:latin typeface="+mj-lt"/>
              </a:rPr>
              <a:t>City Cluster</a:t>
            </a:r>
            <a:endParaRPr lang="zh-CN" altLang="en-US" sz="1400" b="1" dirty="0">
              <a:solidFill>
                <a:srgbClr val="002060"/>
              </a:solidFill>
              <a:latin typeface="+mj-lt"/>
            </a:endParaRPr>
          </a:p>
        </p:txBody>
      </p:sp>
      <p:sp>
        <p:nvSpPr>
          <p:cNvPr id="19" name="矩形 15"/>
          <p:cNvSpPr/>
          <p:nvPr/>
        </p:nvSpPr>
        <p:spPr>
          <a:xfrm>
            <a:off x="465834" y="5355213"/>
            <a:ext cx="2500330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CN" sz="1400" b="1" dirty="0">
                <a:solidFill>
                  <a:srgbClr val="002060"/>
                </a:solidFill>
                <a:latin typeface="+mj-lt"/>
              </a:rPr>
              <a:t>1st Assessment Report of Climate Change in East China and summary for Policy Makers</a:t>
            </a:r>
            <a:endParaRPr lang="zh-CN" altLang="en-US" sz="1400" b="1" dirty="0">
              <a:solidFill>
                <a:srgbClr val="002060"/>
              </a:solidFill>
              <a:latin typeface="+mj-lt"/>
            </a:endParaRPr>
          </a:p>
        </p:txBody>
      </p:sp>
      <p:pic>
        <p:nvPicPr>
          <p:cNvPr id="10" name="图片 9" descr="QQ图片20170711162952.jpg"/>
          <p:cNvPicPr>
            <a:picLocks noChangeAspect="1"/>
          </p:cNvPicPr>
          <p:nvPr/>
        </p:nvPicPr>
        <p:blipFill>
          <a:blip r:embed="rId4" cstate="print"/>
          <a:srcRect l="10504" t="7292" r="10504" b="13542"/>
          <a:stretch>
            <a:fillRect/>
          </a:stretch>
        </p:blipFill>
        <p:spPr>
          <a:xfrm>
            <a:off x="3428992" y="1928802"/>
            <a:ext cx="2357454" cy="324146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="" xmlns:p14="http://schemas.microsoft.com/office/powerpoint/2010/main" val="29792585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1571604" y="500042"/>
            <a:ext cx="6286544" cy="1139825"/>
          </a:xfrm>
          <a:prstGeom prst="rect">
            <a:avLst/>
          </a:prstGeom>
        </p:spPr>
        <p:txBody>
          <a:bodyPr/>
          <a:lstStyle/>
          <a:p>
            <a:pPr algn="l" eaLnBrk="1" hangingPunct="1">
              <a:defRPr/>
            </a:pPr>
            <a:r>
              <a:rPr lang="en-GB" sz="3200" b="1" dirty="0" smtClean="0"/>
              <a:t>Governance </a:t>
            </a:r>
            <a:r>
              <a:rPr lang="en-GB" sz="3200" b="1" dirty="0"/>
              <a:t>&amp; Behaviour. </a:t>
            </a:r>
            <a:endParaRPr lang="en-US" altLang="zh-CN" sz="3200" b="1" dirty="0"/>
          </a:p>
        </p:txBody>
      </p:sp>
      <p:pic>
        <p:nvPicPr>
          <p:cNvPr id="7" name="Picture 3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1000100" y="1571612"/>
            <a:ext cx="3359759" cy="3309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TextBox 7"/>
          <p:cNvSpPr txBox="1"/>
          <p:nvPr/>
        </p:nvSpPr>
        <p:spPr>
          <a:xfrm>
            <a:off x="1071538" y="1357298"/>
            <a:ext cx="735902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b="1" dirty="0">
                <a:solidFill>
                  <a:srgbClr val="002060"/>
                </a:solidFill>
                <a:latin typeface="+mj-lt"/>
              </a:rPr>
              <a:t>Services for policy support and decision making</a:t>
            </a:r>
            <a:endParaRPr lang="zh-CN" altLang="en-US" sz="2400" b="1" dirty="0">
              <a:solidFill>
                <a:srgbClr val="002060"/>
              </a:solidFill>
              <a:latin typeface="+mj-lt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678175" y="5949280"/>
            <a:ext cx="385426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b="1" dirty="0">
                <a:solidFill>
                  <a:srgbClr val="002060"/>
                </a:solidFill>
                <a:latin typeface="+mj-lt"/>
              </a:rPr>
              <a:t>The Climate Change Newsletter </a:t>
            </a:r>
            <a:endParaRPr lang="zh-CN" altLang="en-US" b="1" dirty="0">
              <a:solidFill>
                <a:srgbClr val="002060"/>
              </a:solidFill>
              <a:latin typeface="+mj-lt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187624" y="5949280"/>
            <a:ext cx="280831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b="1" dirty="0">
                <a:solidFill>
                  <a:srgbClr val="002060"/>
                </a:solidFill>
                <a:latin typeface="+mj-lt"/>
              </a:rPr>
              <a:t>Policy briefings</a:t>
            </a:r>
            <a:endParaRPr lang="zh-CN" altLang="en-US" b="1" dirty="0">
              <a:solidFill>
                <a:srgbClr val="002060"/>
              </a:solidFill>
              <a:latin typeface="+mj-lt"/>
            </a:endParaRPr>
          </a:p>
        </p:txBody>
      </p:sp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5048983" y="2027634"/>
            <a:ext cx="3030364" cy="38302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2" name="TextBox 11"/>
          <p:cNvSpPr txBox="1"/>
          <p:nvPr/>
        </p:nvSpPr>
        <p:spPr>
          <a:xfrm>
            <a:off x="857224" y="4929198"/>
            <a:ext cx="421484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Wingdings" pitchFamily="2" charset="2"/>
              <a:buChar char="n"/>
            </a:pPr>
            <a:r>
              <a:rPr lang="en-GB" altLang="zh-CN" sz="1200" b="1" i="1" dirty="0" smtClean="0">
                <a:solidFill>
                  <a:srgbClr val="FF0000"/>
                </a:solidFill>
                <a:latin typeface="+mj-lt"/>
              </a:rPr>
              <a:t>Responding to climate change by improving design standard for urban infrastructure</a:t>
            </a:r>
          </a:p>
          <a:p>
            <a:endParaRPr lang="en-GB" altLang="zh-CN" sz="1200" b="1" i="1" dirty="0" smtClean="0">
              <a:solidFill>
                <a:srgbClr val="FF0000"/>
              </a:solidFill>
              <a:latin typeface="+mj-lt"/>
            </a:endParaRPr>
          </a:p>
          <a:p>
            <a:pPr>
              <a:buFont typeface="Wingdings" pitchFamily="2" charset="2"/>
              <a:buChar char="n"/>
            </a:pPr>
            <a:r>
              <a:rPr lang="en-GB" altLang="zh-CN" sz="1200" b="1" i="1" dirty="0" smtClean="0">
                <a:solidFill>
                  <a:srgbClr val="FF0000"/>
                </a:solidFill>
                <a:latin typeface="+mj-lt"/>
              </a:rPr>
              <a:t>The impact of sea level rise on Shanghai</a:t>
            </a:r>
            <a:endParaRPr lang="zh-CN" altLang="en-US" sz="1200" i="1" dirty="0">
              <a:solidFill>
                <a:srgbClr val="FF0000"/>
              </a:solidFill>
              <a:latin typeface="+mj-lt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29792585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7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1857356" y="500042"/>
            <a:ext cx="6357982" cy="561975"/>
          </a:xfrm>
          <a:prstGeom prst="rect">
            <a:avLst/>
          </a:prstGeom>
        </p:spPr>
        <p:txBody>
          <a:bodyPr>
            <a:normAutofit fontScale="90000"/>
          </a:bodyPr>
          <a:lstStyle/>
          <a:p>
            <a:pPr algn="ctr"/>
            <a:r>
              <a:rPr lang="en-US" altLang="zh-CN" sz="2000" dirty="0" smtClean="0">
                <a:latin typeface="Arial Black" panose="020B0A04020102020204" pitchFamily="34" charset="0"/>
                <a:ea typeface="微软雅黑" pitchFamily="34" charset="-122"/>
                <a:sym typeface="微软雅黑" pitchFamily="34" charset="-122"/>
              </a:rPr>
              <a:t>The 13</a:t>
            </a:r>
            <a:r>
              <a:rPr lang="en-US" altLang="zh-CN" sz="2000" baseline="30000" dirty="0" smtClean="0">
                <a:latin typeface="Arial Black" panose="020B0A04020102020204" pitchFamily="34" charset="0"/>
                <a:ea typeface="微软雅黑" pitchFamily="34" charset="-122"/>
                <a:sym typeface="微软雅黑" pitchFamily="34" charset="-122"/>
              </a:rPr>
              <a:t>th</a:t>
            </a:r>
            <a:r>
              <a:rPr lang="en-US" altLang="zh-CN" sz="2000" dirty="0" smtClean="0">
                <a:latin typeface="Arial Black" panose="020B0A04020102020204" pitchFamily="34" charset="0"/>
                <a:ea typeface="微软雅黑" pitchFamily="34" charset="-122"/>
                <a:sym typeface="微软雅黑" pitchFamily="34" charset="-122"/>
              </a:rPr>
              <a:t> Five-Year Plan for Climate Change Adaptation in Shanghai </a:t>
            </a:r>
            <a:endParaRPr lang="zh-CN" sz="2000" dirty="0" smtClean="0">
              <a:latin typeface="Arial Black" panose="020B0A04020102020204" pitchFamily="34" charset="0"/>
              <a:ea typeface="微软雅黑" pitchFamily="34" charset="-122"/>
              <a:sym typeface="微软雅黑" pitchFamily="34" charset="-122"/>
            </a:endParaRPr>
          </a:p>
        </p:txBody>
      </p:sp>
      <p:sp>
        <p:nvSpPr>
          <p:cNvPr id="16388" name="Rectangle 145"/>
          <p:cNvSpPr>
            <a:spLocks noChangeArrowheads="1"/>
          </p:cNvSpPr>
          <p:nvPr/>
        </p:nvSpPr>
        <p:spPr bwMode="auto">
          <a:xfrm>
            <a:off x="1447800" y="714356"/>
            <a:ext cx="7696200" cy="563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eaLnBrk="1" hangingPunct="1"/>
            <a:endParaRPr lang="zh-CN" altLang="zh-CN" sz="3600" b="1">
              <a:solidFill>
                <a:schemeClr val="bg1"/>
              </a:solidFill>
              <a:latin typeface="Verdana" pitchFamily="34" charset="0"/>
              <a:ea typeface="隶书" pitchFamily="49" charset="-122"/>
              <a:sym typeface="Verdana" pitchFamily="34" charset="0"/>
            </a:endParaRPr>
          </a:p>
        </p:txBody>
      </p:sp>
      <p:sp>
        <p:nvSpPr>
          <p:cNvPr id="16389" name="Rectangle 2"/>
          <p:cNvSpPr>
            <a:spLocks noChangeArrowheads="1"/>
          </p:cNvSpPr>
          <p:nvPr/>
        </p:nvSpPr>
        <p:spPr bwMode="auto">
          <a:xfrm>
            <a:off x="-142908" y="0"/>
            <a:ext cx="91440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zh-CN" altLang="zh-CN">
              <a:solidFill>
                <a:srgbClr val="23387D"/>
              </a:solidFill>
              <a:sym typeface="Verdana" pitchFamily="34" charset="0"/>
            </a:endParaRPr>
          </a:p>
        </p:txBody>
      </p:sp>
      <p:sp>
        <p:nvSpPr>
          <p:cNvPr id="16390" name="Rectangle 3"/>
          <p:cNvSpPr>
            <a:spLocks noChangeArrowheads="1"/>
          </p:cNvSpPr>
          <p:nvPr/>
        </p:nvSpPr>
        <p:spPr bwMode="auto">
          <a:xfrm>
            <a:off x="0" y="320040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eaLnBrk="1" hangingPunct="1"/>
            <a:endParaRPr lang="zh-CN" altLang="zh-CN">
              <a:sym typeface="Arial" pitchFamily="34" charset="0"/>
            </a:endParaRPr>
          </a:p>
        </p:txBody>
      </p:sp>
      <p:sp>
        <p:nvSpPr>
          <p:cNvPr id="16391" name="矩形 4"/>
          <p:cNvSpPr>
            <a:spLocks noChangeArrowheads="1"/>
          </p:cNvSpPr>
          <p:nvPr/>
        </p:nvSpPr>
        <p:spPr bwMode="auto">
          <a:xfrm>
            <a:off x="1071538" y="1357298"/>
            <a:ext cx="6786610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lvl="1" eaLnBrk="1" fontAlgn="t" hangingPunct="1">
              <a:lnSpc>
                <a:spcPct val="150000"/>
              </a:lnSpc>
              <a:buFont typeface="Wingdings" pitchFamily="2" charset="2"/>
              <a:buNone/>
            </a:pPr>
            <a:r>
              <a:rPr lang="en-US" altLang="zh-CN" sz="1600" dirty="0" smtClean="0">
                <a:latin typeface="微软雅黑" pitchFamily="34" charset="-122"/>
                <a:ea typeface="微软雅黑" pitchFamily="34" charset="-122"/>
                <a:sym typeface="微软雅黑" pitchFamily="34" charset="-122"/>
              </a:rPr>
              <a:t>This</a:t>
            </a:r>
            <a:r>
              <a:rPr lang="en-US" altLang="zh-CN" sz="1600" dirty="0" smtClean="0">
                <a:latin typeface="Arial Black" panose="020B0A04020102020204" pitchFamily="34" charset="0"/>
                <a:ea typeface="微软雅黑" pitchFamily="34" charset="-122"/>
                <a:sym typeface="微软雅黑" pitchFamily="34" charset="-122"/>
              </a:rPr>
              <a:t> </a:t>
            </a:r>
            <a:r>
              <a:rPr lang="en-US" altLang="zh-CN" sz="1600" dirty="0" smtClean="0">
                <a:latin typeface="微软雅黑" pitchFamily="34" charset="-122"/>
                <a:ea typeface="微软雅黑" pitchFamily="34" charset="-122"/>
                <a:sym typeface="微软雅黑" pitchFamily="34" charset="-122"/>
              </a:rPr>
              <a:t>adaptation plan has been </a:t>
            </a:r>
            <a:r>
              <a:rPr lang="en-US" altLang="zh-CN" sz="1600" dirty="0">
                <a:latin typeface="微软雅黑" pitchFamily="34" charset="-122"/>
                <a:ea typeface="微软雅黑" pitchFamily="34" charset="-122"/>
                <a:sym typeface="微软雅黑" pitchFamily="34" charset="-122"/>
              </a:rPr>
              <a:t>issued in </a:t>
            </a:r>
            <a:r>
              <a:rPr lang="en-US" altLang="zh-CN" sz="1600" dirty="0" smtClean="0">
                <a:latin typeface="微软雅黑" pitchFamily="34" charset="-122"/>
                <a:ea typeface="微软雅黑" pitchFamily="34" charset="-122"/>
                <a:sym typeface="微软雅黑" pitchFamily="34" charset="-122"/>
              </a:rPr>
              <a:t>2016</a:t>
            </a:r>
            <a:endParaRPr lang="zh-CN" altLang="en-US" sz="1600" dirty="0">
              <a:latin typeface="微软雅黑" pitchFamily="34" charset="-122"/>
              <a:ea typeface="微软雅黑" pitchFamily="34" charset="-122"/>
              <a:sym typeface="Times New Roman" pitchFamily="18" charset="0"/>
            </a:endParaRPr>
          </a:p>
          <a:p>
            <a:pPr lvl="1" eaLnBrk="1" fontAlgn="t" hangingPunct="1">
              <a:lnSpc>
                <a:spcPct val="150000"/>
              </a:lnSpc>
              <a:buFont typeface="Wingdings" pitchFamily="2" charset="2"/>
              <a:buChar char="Ø"/>
            </a:pPr>
            <a:endParaRPr lang="zh-CN" altLang="en-US" sz="1600" dirty="0">
              <a:latin typeface="微软雅黑" pitchFamily="34" charset="-122"/>
              <a:ea typeface="微软雅黑" pitchFamily="34" charset="-122"/>
              <a:sym typeface="Times New Roman" pitchFamily="18" charset="0"/>
            </a:endParaRPr>
          </a:p>
          <a:p>
            <a:pPr lvl="1" eaLnBrk="1" fontAlgn="t" hangingPunct="1">
              <a:lnSpc>
                <a:spcPct val="150000"/>
              </a:lnSpc>
              <a:buFont typeface="Wingdings" pitchFamily="2" charset="2"/>
              <a:buChar char="Ø"/>
            </a:pPr>
            <a:endParaRPr lang="zh-CN" altLang="en-US" sz="1600" dirty="0">
              <a:latin typeface="微软雅黑" pitchFamily="34" charset="-122"/>
              <a:ea typeface="微软雅黑" pitchFamily="34" charset="-122"/>
              <a:sym typeface="微软雅黑" pitchFamily="34" charset="-122"/>
            </a:endParaRPr>
          </a:p>
        </p:txBody>
      </p:sp>
      <p:pic>
        <p:nvPicPr>
          <p:cNvPr id="11" name="图片 6" descr="QQ截图20150630105105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214942" y="2357430"/>
            <a:ext cx="3214710" cy="380763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42910" y="2214554"/>
            <a:ext cx="4214842" cy="372418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37078420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4"/>
          <p:cNvSpPr txBox="1">
            <a:spLocks noChangeArrowheads="1"/>
          </p:cNvSpPr>
          <p:nvPr/>
        </p:nvSpPr>
        <p:spPr>
          <a:xfrm>
            <a:off x="611560" y="692696"/>
            <a:ext cx="7920880" cy="3456384"/>
          </a:xfrm>
          <a:prstGeom prst="rect">
            <a:avLst/>
          </a:prstGeom>
          <a:noFill/>
        </p:spPr>
        <p:txBody>
          <a:bodyPr/>
          <a:lstStyle>
            <a:lvl1pPr marL="342900" indent="-342900" algn="l" rtl="0" eaLnBrk="0" fontAlgn="base" latinLnBrk="1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rgbClr val="333333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latinLnBrk="1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rgbClr val="333333"/>
                </a:solidFill>
                <a:latin typeface="+mn-lt"/>
                <a:ea typeface="+mn-ea"/>
              </a:defRPr>
            </a:lvl2pPr>
            <a:lvl3pPr marL="1143000" indent="-228600" algn="l" rtl="0" eaLnBrk="0" fontAlgn="base" latinLnBrk="1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rgbClr val="333333"/>
                </a:solidFill>
                <a:latin typeface="+mn-lt"/>
                <a:ea typeface="+mn-ea"/>
              </a:defRPr>
            </a:lvl3pPr>
            <a:lvl4pPr marL="1600200" indent="-228600" algn="l" rtl="0" eaLnBrk="0" fontAlgn="base" latinLnBrk="1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rgbClr val="333333"/>
                </a:solidFill>
                <a:latin typeface="+mn-lt"/>
                <a:ea typeface="+mn-ea"/>
              </a:defRPr>
            </a:lvl4pPr>
            <a:lvl5pPr marL="2057400" indent="-228600" algn="l" rtl="0" eaLnBrk="0" fontAlgn="base" latinLnBrk="1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333333"/>
                </a:solidFill>
                <a:latin typeface="+mn-lt"/>
                <a:ea typeface="+mn-ea"/>
              </a:defRPr>
            </a:lvl5pPr>
            <a:lvl6pPr marL="2514600" indent="-228600" algn="l" rtl="0" eaLnBrk="0" fontAlgn="base" latinLnBrk="1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333333"/>
                </a:solidFill>
                <a:latin typeface="+mn-lt"/>
                <a:ea typeface="+mn-ea"/>
              </a:defRPr>
            </a:lvl6pPr>
            <a:lvl7pPr marL="2971800" indent="-228600" algn="l" rtl="0" eaLnBrk="0" fontAlgn="base" latinLnBrk="1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333333"/>
                </a:solidFill>
                <a:latin typeface="+mn-lt"/>
                <a:ea typeface="+mn-ea"/>
              </a:defRPr>
            </a:lvl7pPr>
            <a:lvl8pPr marL="3429000" indent="-228600" algn="l" rtl="0" eaLnBrk="0" fontAlgn="base" latinLnBrk="1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333333"/>
                </a:solidFill>
                <a:latin typeface="+mn-lt"/>
                <a:ea typeface="+mn-ea"/>
              </a:defRPr>
            </a:lvl8pPr>
            <a:lvl9pPr marL="3886200" indent="-228600" algn="l" rtl="0" eaLnBrk="0" fontAlgn="base" latinLnBrk="1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333333"/>
                </a:solidFill>
                <a:latin typeface="+mn-lt"/>
                <a:ea typeface="+mn-ea"/>
              </a:defRPr>
            </a:lvl9pPr>
          </a:lstStyle>
          <a:p>
            <a:pPr eaLnBrk="1" hangingPunct="1">
              <a:lnSpc>
                <a:spcPct val="110000"/>
              </a:lnSpc>
              <a:spcBef>
                <a:spcPct val="0"/>
              </a:spcBef>
              <a:buFontTx/>
              <a:buNone/>
            </a:pPr>
            <a:endParaRPr lang="zh-CN" altLang="en-US" sz="3600" b="1" dirty="0" smtClean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  <a:p>
            <a:pPr eaLnBrk="1" hangingPunct="1">
              <a:lnSpc>
                <a:spcPct val="110000"/>
              </a:lnSpc>
              <a:spcBef>
                <a:spcPct val="0"/>
              </a:spcBef>
              <a:buFontTx/>
              <a:buNone/>
            </a:pPr>
            <a:endParaRPr lang="en-US" altLang="zh-CN" sz="2400" b="1" dirty="0" smtClean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  <a:p>
            <a:pPr>
              <a:lnSpc>
                <a:spcPct val="150000"/>
              </a:lnSpc>
              <a:buFont typeface="Arial" pitchFamily="34" charset="0"/>
              <a:buChar char="•"/>
            </a:pPr>
            <a:r>
              <a:rPr lang="en-US" altLang="zh-CN" sz="2800" b="1" dirty="0" smtClean="0">
                <a:solidFill>
                  <a:schemeClr val="tx1"/>
                </a:solidFill>
                <a:latin typeface="Arial" pitchFamily="34" charset="0"/>
                <a:ea typeface="微软雅黑" pitchFamily="34" charset="-122"/>
                <a:cs typeface="Arial" pitchFamily="34" charset="0"/>
              </a:rPr>
              <a:t>Challenges</a:t>
            </a:r>
          </a:p>
          <a:p>
            <a:pPr>
              <a:lnSpc>
                <a:spcPct val="150000"/>
              </a:lnSpc>
              <a:buFont typeface="Arial" pitchFamily="34" charset="0"/>
              <a:buChar char="•"/>
            </a:pPr>
            <a:r>
              <a:rPr lang="en-US" altLang="zh-CN" sz="2800" b="1" dirty="0" smtClean="0">
                <a:solidFill>
                  <a:schemeClr val="tx1"/>
                </a:solidFill>
                <a:latin typeface="Arial" pitchFamily="34" charset="0"/>
                <a:ea typeface="微软雅黑" pitchFamily="34" charset="-122"/>
                <a:cs typeface="Arial" pitchFamily="34" charset="0"/>
              </a:rPr>
              <a:t>Climate services in Shanghai</a:t>
            </a:r>
          </a:p>
          <a:p>
            <a:pPr>
              <a:lnSpc>
                <a:spcPct val="150000"/>
              </a:lnSpc>
              <a:buFont typeface="Arial" pitchFamily="34" charset="0"/>
              <a:buChar char="•"/>
            </a:pPr>
            <a:r>
              <a:rPr lang="en-US" altLang="zh-CN" sz="2800" b="1" dirty="0" smtClean="0">
                <a:solidFill>
                  <a:srgbClr val="FF0000"/>
                </a:solidFill>
                <a:latin typeface="Arial" pitchFamily="34" charset="0"/>
                <a:ea typeface="微软雅黑" pitchFamily="34" charset="-122"/>
                <a:cs typeface="Arial" pitchFamily="34" charset="0"/>
              </a:rPr>
              <a:t>Next steps</a:t>
            </a:r>
          </a:p>
        </p:txBody>
      </p:sp>
      <p:sp>
        <p:nvSpPr>
          <p:cNvPr id="3" name="Rectangle 19"/>
          <p:cNvSpPr>
            <a:spLocks noChangeArrowheads="1"/>
          </p:cNvSpPr>
          <p:nvPr/>
        </p:nvSpPr>
        <p:spPr bwMode="auto">
          <a:xfrm>
            <a:off x="611560" y="476672"/>
            <a:ext cx="7643834" cy="7143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 algn="ctr">
              <a:spcBef>
                <a:spcPct val="20000"/>
              </a:spcBef>
            </a:pPr>
            <a:r>
              <a:rPr lang="en-US" altLang="zh-CN" sz="4000" b="1" kern="0" dirty="0" smtClean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pitchFamily="34" charset="0"/>
                <a:ea typeface="Arial Unicode MS" pitchFamily="34" charset="-122"/>
                <a:cs typeface="Arial" pitchFamily="34" charset="0"/>
              </a:rPr>
              <a:t>Outline</a:t>
            </a:r>
            <a:endParaRPr lang="en-US" altLang="zh-CN" sz="4000" b="1" kern="0" dirty="0">
              <a:ln w="11430"/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Arial" pitchFamily="34" charset="0"/>
              <a:ea typeface="Arial Unicode MS" pitchFamily="34" charset="-122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4209095501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539552" y="1517297"/>
            <a:ext cx="8604448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lnSpc>
                <a:spcPct val="200000"/>
              </a:lnSpc>
              <a:spcAft>
                <a:spcPts val="0"/>
              </a:spcAft>
              <a:buFont typeface="Wingdings" pitchFamily="2" charset="2"/>
              <a:buChar char="n"/>
            </a:pPr>
            <a:r>
              <a:rPr lang="en-US" altLang="zh-CN" sz="2400" dirty="0" smtClean="0">
                <a:latin typeface="+mj-lt"/>
                <a:ea typeface="Arial Unicode MS" pitchFamily="34" charset="-122"/>
                <a:cs typeface="Times New Roman" pitchFamily="18" charset="0"/>
              </a:rPr>
              <a:t>To study </a:t>
            </a:r>
            <a:r>
              <a:rPr lang="en-US" altLang="zh-CN" sz="2400" dirty="0" smtClean="0">
                <a:solidFill>
                  <a:srgbClr val="FF0000"/>
                </a:solidFill>
                <a:latin typeface="+mj-lt"/>
                <a:ea typeface="Arial Unicode MS" pitchFamily="34" charset="-122"/>
                <a:cs typeface="Times New Roman" pitchFamily="18" charset="0"/>
              </a:rPr>
              <a:t>city cluster impact </a:t>
            </a:r>
            <a:r>
              <a:rPr lang="en-US" altLang="zh-CN" sz="2400" dirty="0" smtClean="0">
                <a:latin typeface="+mj-lt"/>
                <a:ea typeface="Arial Unicode MS" pitchFamily="34" charset="-122"/>
                <a:cs typeface="Times New Roman" pitchFamily="18" charset="0"/>
              </a:rPr>
              <a:t>on regional climate pattern.</a:t>
            </a:r>
          </a:p>
          <a:p>
            <a:pPr marL="457200" indent="-457200">
              <a:lnSpc>
                <a:spcPct val="200000"/>
              </a:lnSpc>
              <a:spcAft>
                <a:spcPts val="0"/>
              </a:spcAft>
              <a:buFont typeface="Wingdings" pitchFamily="2" charset="2"/>
              <a:buChar char="n"/>
            </a:pPr>
            <a:r>
              <a:rPr lang="en-US" altLang="zh-CN" sz="2400" dirty="0" smtClean="0">
                <a:latin typeface="+mj-lt"/>
                <a:ea typeface="Arial Unicode MS" pitchFamily="34" charset="-122"/>
                <a:cs typeface="Times New Roman" pitchFamily="18" charset="0"/>
              </a:rPr>
              <a:t>To study </a:t>
            </a:r>
            <a:r>
              <a:rPr lang="en-US" altLang="zh-CN" sz="2400" dirty="0" smtClean="0">
                <a:solidFill>
                  <a:srgbClr val="FF0000"/>
                </a:solidFill>
                <a:latin typeface="+mj-lt"/>
                <a:ea typeface="Arial Unicode MS" pitchFamily="34" charset="-122"/>
                <a:cs typeface="Times New Roman" pitchFamily="18" charset="0"/>
              </a:rPr>
              <a:t>urban ecosystem response </a:t>
            </a:r>
            <a:r>
              <a:rPr lang="en-US" altLang="zh-CN" sz="2400" dirty="0" smtClean="0">
                <a:latin typeface="+mj-lt"/>
                <a:ea typeface="Arial Unicode MS" pitchFamily="34" charset="-122"/>
                <a:cs typeface="Times New Roman" pitchFamily="18" charset="0"/>
              </a:rPr>
              <a:t>to climate change.</a:t>
            </a:r>
          </a:p>
          <a:p>
            <a:pPr marL="457200" indent="-457200">
              <a:lnSpc>
                <a:spcPct val="200000"/>
              </a:lnSpc>
              <a:spcAft>
                <a:spcPts val="0"/>
              </a:spcAft>
              <a:buFont typeface="Wingdings" pitchFamily="2" charset="2"/>
              <a:buChar char="n"/>
            </a:pPr>
            <a:r>
              <a:rPr lang="en-US" altLang="zh-CN" sz="2400" dirty="0" smtClean="0">
                <a:latin typeface="+mj-lt"/>
                <a:ea typeface="Arial Unicode MS" pitchFamily="34" charset="-122"/>
                <a:cs typeface="Times New Roman" pitchFamily="18" charset="0"/>
              </a:rPr>
              <a:t>Climate change scenarios </a:t>
            </a:r>
            <a:r>
              <a:rPr lang="en-US" altLang="zh-CN" sz="2400" dirty="0" smtClean="0">
                <a:solidFill>
                  <a:srgbClr val="FF0000"/>
                </a:solidFill>
                <a:latin typeface="+mj-lt"/>
                <a:ea typeface="Arial Unicode MS" pitchFamily="34" charset="-122"/>
                <a:cs typeface="Times New Roman" pitchFamily="18" charset="0"/>
              </a:rPr>
              <a:t>downscaling</a:t>
            </a:r>
            <a:r>
              <a:rPr lang="en-US" altLang="zh-CN" sz="2400" dirty="0" smtClean="0">
                <a:latin typeface="+mj-lt"/>
                <a:ea typeface="Arial Unicode MS" pitchFamily="34" charset="-122"/>
                <a:cs typeface="Times New Roman" pitchFamily="18" charset="0"/>
              </a:rPr>
              <a:t> . </a:t>
            </a:r>
          </a:p>
          <a:p>
            <a:pPr marL="457200" indent="-457200">
              <a:lnSpc>
                <a:spcPct val="200000"/>
              </a:lnSpc>
              <a:spcAft>
                <a:spcPts val="0"/>
              </a:spcAft>
              <a:buFont typeface="Wingdings" pitchFamily="2" charset="2"/>
              <a:buChar char="n"/>
            </a:pPr>
            <a:r>
              <a:rPr lang="en-US" altLang="zh-CN" sz="2400" dirty="0" smtClean="0">
                <a:latin typeface="+mj-lt"/>
                <a:ea typeface="Arial Unicode MS" pitchFamily="34" charset="-122"/>
                <a:cs typeface="Times New Roman" pitchFamily="18" charset="0"/>
              </a:rPr>
              <a:t>To analyze uncertainty of climate change projection.</a:t>
            </a:r>
          </a:p>
          <a:p>
            <a:pPr>
              <a:lnSpc>
                <a:spcPct val="150000"/>
              </a:lnSpc>
              <a:buFont typeface="Wingdings" pitchFamily="2" charset="2"/>
              <a:buChar char="ü"/>
            </a:pPr>
            <a:endParaRPr lang="zh-CN" altLang="en-US" sz="3200" dirty="0">
              <a:latin typeface="+mj-lt"/>
              <a:cs typeface="Times New Roman" pitchFamily="18" charset="0"/>
            </a:endParaRPr>
          </a:p>
        </p:txBody>
      </p:sp>
      <p:sp>
        <p:nvSpPr>
          <p:cNvPr id="4" name="标题 1"/>
          <p:cNvSpPr txBox="1">
            <a:spLocks/>
          </p:cNvSpPr>
          <p:nvPr/>
        </p:nvSpPr>
        <p:spPr>
          <a:xfrm>
            <a:off x="1835696" y="476672"/>
            <a:ext cx="6286544" cy="642937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200" b="1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+mj-lt"/>
                <a:ea typeface="Arial Unicode MS" pitchFamily="34" charset="-122"/>
                <a:cs typeface="Times New Roman" pitchFamily="18" charset="0"/>
              </a:rPr>
              <a:t>Risk and Uncertainty</a:t>
            </a:r>
            <a:endParaRPr kumimoji="0" lang="zh-CN" altLang="en-US" sz="3200" b="1" i="0" u="none" strike="noStrike" kern="1200" cap="none" spc="0" normalizeH="0" baseline="0" noProof="0" dirty="0" smtClean="0">
              <a:ln>
                <a:noFill/>
              </a:ln>
              <a:effectLst/>
              <a:uLnTx/>
              <a:uFillTx/>
              <a:latin typeface="+mj-lt"/>
              <a:ea typeface="Arial Unicode MS" pitchFamily="34" charset="-122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580213" y="539969"/>
            <a:ext cx="458407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200" b="1" dirty="0" smtClean="0">
                <a:latin typeface="+mj-lt"/>
                <a:ea typeface="Arial Unicode MS" pitchFamily="34" charset="-122"/>
                <a:cs typeface="Times New Roman" pitchFamily="18" charset="0"/>
              </a:rPr>
              <a:t>Impact and Adaptation</a:t>
            </a:r>
            <a:endParaRPr lang="zh-CN" altLang="en-US" sz="3200" dirty="0">
              <a:latin typeface="+mj-lt"/>
              <a:ea typeface="Arial Unicode MS" pitchFamily="34" charset="-122"/>
              <a:cs typeface="Times New Roman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23528" y="1482164"/>
            <a:ext cx="8640960" cy="46628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63525" indent="-263525">
              <a:lnSpc>
                <a:spcPct val="150000"/>
              </a:lnSpc>
              <a:spcAft>
                <a:spcPts val="1800"/>
              </a:spcAft>
              <a:buFont typeface="Wingdings" pitchFamily="2" charset="2"/>
              <a:buChar char="n"/>
            </a:pPr>
            <a:r>
              <a:rPr lang="en-US" altLang="zh-CN" sz="2400" dirty="0" smtClean="0">
                <a:latin typeface="+mj-lt"/>
                <a:ea typeface="Arial Unicode MS" pitchFamily="34" charset="-122"/>
                <a:cs typeface="Times New Roman" pitchFamily="18" charset="0"/>
              </a:rPr>
              <a:t>Assess Shanghai’s resilience to climate change .</a:t>
            </a:r>
          </a:p>
          <a:p>
            <a:pPr marL="263525" indent="-263525">
              <a:lnSpc>
                <a:spcPct val="150000"/>
              </a:lnSpc>
              <a:spcAft>
                <a:spcPts val="1800"/>
              </a:spcAft>
              <a:buFont typeface="Wingdings" pitchFamily="2" charset="2"/>
              <a:buChar char="n"/>
            </a:pPr>
            <a:r>
              <a:rPr lang="en-US" altLang="zh-CN" sz="2400" dirty="0" smtClean="0">
                <a:latin typeface="+mj-lt"/>
                <a:ea typeface="Arial Unicode MS" pitchFamily="34" charset="-122"/>
                <a:cs typeface="Times New Roman" pitchFamily="18" charset="0"/>
              </a:rPr>
              <a:t>Improve the urban inundation model to assess climate change </a:t>
            </a:r>
            <a:r>
              <a:rPr lang="en-US" altLang="zh-CN" sz="2400" dirty="0" smtClean="0">
                <a:solidFill>
                  <a:srgbClr val="FF0000"/>
                </a:solidFill>
                <a:latin typeface="+mj-lt"/>
                <a:ea typeface="Arial Unicode MS" pitchFamily="34" charset="-122"/>
                <a:cs typeface="Times New Roman" pitchFamily="18" charset="0"/>
              </a:rPr>
              <a:t>risk on urban flooding</a:t>
            </a:r>
            <a:r>
              <a:rPr lang="en-US" altLang="zh-CN" sz="2400" dirty="0" smtClean="0">
                <a:latin typeface="+mj-lt"/>
                <a:ea typeface="Arial Unicode MS" pitchFamily="34" charset="-122"/>
                <a:cs typeface="Times New Roman" pitchFamily="18" charset="0"/>
              </a:rPr>
              <a:t>.</a:t>
            </a:r>
          </a:p>
          <a:p>
            <a:pPr marL="263525" lvl="0" indent="-263525">
              <a:lnSpc>
                <a:spcPct val="150000"/>
              </a:lnSpc>
              <a:spcAft>
                <a:spcPts val="1800"/>
              </a:spcAft>
              <a:buFont typeface="Wingdings" pitchFamily="2" charset="2"/>
              <a:buChar char="n"/>
            </a:pPr>
            <a:r>
              <a:rPr lang="en-US" altLang="zh-CN" sz="2400" dirty="0" smtClean="0">
                <a:latin typeface="+mj-lt"/>
                <a:ea typeface="Arial Unicode MS" pitchFamily="34" charset="-122"/>
                <a:cs typeface="Times New Roman" pitchFamily="18" charset="0"/>
              </a:rPr>
              <a:t>Assess climate change impact on </a:t>
            </a:r>
            <a:r>
              <a:rPr lang="en-US" altLang="zh-CN" sz="2400" dirty="0" smtClean="0">
                <a:solidFill>
                  <a:srgbClr val="FF0000"/>
                </a:solidFill>
                <a:latin typeface="+mj-lt"/>
                <a:ea typeface="Arial Unicode MS" pitchFamily="34" charset="-122"/>
                <a:cs typeface="Times New Roman" pitchFamily="18" charset="0"/>
              </a:rPr>
              <a:t>energy consumption </a:t>
            </a:r>
            <a:r>
              <a:rPr lang="en-US" altLang="zh-CN" sz="2400" dirty="0" smtClean="0">
                <a:latin typeface="+mj-lt"/>
                <a:ea typeface="Arial Unicode MS" pitchFamily="34" charset="-122"/>
                <a:cs typeface="Times New Roman" pitchFamily="18" charset="0"/>
              </a:rPr>
              <a:t>through collaboration with other governmental agencies.</a:t>
            </a:r>
            <a:endParaRPr lang="zh-CN" altLang="en-US" sz="2400" dirty="0" smtClean="0">
              <a:latin typeface="+mj-lt"/>
              <a:ea typeface="Arial Unicode MS" pitchFamily="34" charset="-122"/>
              <a:cs typeface="Times New Roman" pitchFamily="18" charset="0"/>
            </a:endParaRPr>
          </a:p>
          <a:p>
            <a:pPr marL="263525" indent="-263525">
              <a:lnSpc>
                <a:spcPct val="150000"/>
              </a:lnSpc>
              <a:spcAft>
                <a:spcPts val="1800"/>
              </a:spcAft>
              <a:buFont typeface="Wingdings" pitchFamily="2" charset="2"/>
              <a:buChar char="n"/>
            </a:pPr>
            <a:r>
              <a:rPr lang="en-US" altLang="zh-CN" sz="2400" dirty="0" smtClean="0">
                <a:latin typeface="+mj-lt"/>
                <a:cs typeface="Times New Roman" pitchFamily="18" charset="0"/>
              </a:rPr>
              <a:t>Assessment on </a:t>
            </a:r>
            <a:r>
              <a:rPr lang="en-US" altLang="zh-CN" sz="2400" dirty="0" smtClean="0">
                <a:solidFill>
                  <a:srgbClr val="FF0000"/>
                </a:solidFill>
                <a:latin typeface="+mj-lt"/>
                <a:cs typeface="Times New Roman" pitchFamily="18" charset="0"/>
              </a:rPr>
              <a:t>ecological benefits </a:t>
            </a:r>
            <a:r>
              <a:rPr lang="en-US" altLang="zh-CN" sz="2400" dirty="0" smtClean="0">
                <a:latin typeface="+mj-lt"/>
                <a:cs typeface="Times New Roman" pitchFamily="18" charset="0"/>
              </a:rPr>
              <a:t>of the ecosystem network planning, urban green field, farmland and wetland. </a:t>
            </a:r>
            <a:endParaRPr lang="zh-CN" altLang="en-US" sz="2400" dirty="0">
              <a:latin typeface="+mj-lt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28596" y="2428868"/>
            <a:ext cx="4572032" cy="278608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3" name="TextBox 1"/>
          <p:cNvSpPr txBox="1">
            <a:spLocks noChangeArrowheads="1"/>
          </p:cNvSpPr>
          <p:nvPr/>
        </p:nvSpPr>
        <p:spPr bwMode="auto">
          <a:xfrm>
            <a:off x="857224" y="571480"/>
            <a:ext cx="8929688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altLang="zh-CN" dirty="0" smtClean="0">
                <a:latin typeface="Arial Black" pitchFamily="34" charset="0"/>
                <a:ea typeface="MS PGothic" pitchFamily="34" charset="-128"/>
                <a:cs typeface="Arial" pitchFamily="34" charset="0"/>
              </a:rPr>
              <a:t>Shanghai Climate Change Research Center (SCCRC)</a:t>
            </a:r>
            <a:endParaRPr lang="zh-CN" altLang="en-US" b="1" dirty="0">
              <a:latin typeface="Arial Black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5214942" y="5786454"/>
            <a:ext cx="392905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600" dirty="0" smtClean="0">
                <a:latin typeface="+mj-lt"/>
                <a:cs typeface="Arial" pitchFamily="34" charset="0"/>
              </a:rPr>
              <a:t>The SCCRC </a:t>
            </a:r>
            <a:r>
              <a:rPr lang="en-GB" altLang="zh-CN" sz="1600" dirty="0" smtClean="0">
                <a:latin typeface="+mj-lt"/>
              </a:rPr>
              <a:t>administrative framework</a:t>
            </a:r>
            <a:endParaRPr lang="zh-CN" altLang="en-US" sz="1600" dirty="0">
              <a:latin typeface="+mj-lt"/>
              <a:cs typeface="Arial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28596" y="5715016"/>
            <a:ext cx="471490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1600" dirty="0" smtClean="0">
                <a:latin typeface="Arial" pitchFamily="34" charset="0"/>
                <a:ea typeface="MS PMincho" pitchFamily="18" charset="-128"/>
                <a:cs typeface="Arial" pitchFamily="34" charset="0"/>
              </a:rPr>
              <a:t>The first academic committee meeting of  SCCRC</a:t>
            </a:r>
          </a:p>
          <a:p>
            <a:pPr algn="ctr"/>
            <a:r>
              <a:rPr lang="en-US" altLang="zh-CN" sz="1600" dirty="0" smtClean="0">
                <a:latin typeface="Arial" pitchFamily="34" charset="0"/>
                <a:ea typeface="MS PMincho" pitchFamily="18" charset="-128"/>
                <a:cs typeface="Arial" pitchFamily="34" charset="0"/>
              </a:rPr>
              <a:t>29-30 October, 2012.  </a:t>
            </a:r>
            <a:endParaRPr lang="zh-CN" altLang="en-US" sz="1600" dirty="0" smtClean="0">
              <a:latin typeface="Arial" pitchFamily="34" charset="0"/>
              <a:ea typeface="MS PMincho" pitchFamily="18" charset="-128"/>
              <a:cs typeface="Arial" pitchFamily="34" charset="0"/>
            </a:endParaRPr>
          </a:p>
        </p:txBody>
      </p:sp>
      <p:pic>
        <p:nvPicPr>
          <p:cNvPr id="8" name="Picture 1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214942" y="2357430"/>
            <a:ext cx="3500462" cy="32966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9" name="矩形 8"/>
          <p:cNvSpPr/>
          <p:nvPr/>
        </p:nvSpPr>
        <p:spPr>
          <a:xfrm>
            <a:off x="357158" y="1357298"/>
            <a:ext cx="857256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1800" dirty="0" smtClean="0">
                <a:latin typeface="+mj-lt"/>
                <a:ea typeface="微软雅黑" pitchFamily="34" charset="-122"/>
                <a:cs typeface="Arial" pitchFamily="34" charset="0"/>
              </a:rPr>
              <a:t>Shanghai Climate Change Research Center (SCCRC), has been established </a:t>
            </a:r>
            <a:r>
              <a:rPr lang="en-GB" altLang="zh-CN" sz="1800" dirty="0" smtClean="0">
                <a:latin typeface="+mj-lt"/>
                <a:ea typeface="微软雅黑" pitchFamily="34" charset="-122"/>
                <a:cs typeface="Arial" pitchFamily="34" charset="0"/>
              </a:rPr>
              <a:t>to carry out scientific supports, assessment missions and adaptation strategies for the publics and governmental agencies.</a:t>
            </a:r>
            <a:endParaRPr lang="zh-CN" altLang="en-US" sz="1800" dirty="0">
              <a:latin typeface="+mj-lt"/>
            </a:endParaRPr>
          </a:p>
        </p:txBody>
      </p:sp>
    </p:spTree>
  </p:cSld>
  <p:clrMapOvr>
    <a:masterClrMapping/>
  </p:clrMapOvr>
  <p:transition>
    <p:blinds dir="vert"/>
  </p:transition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3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1709871">
            <a:off x="5442484" y="3461696"/>
            <a:ext cx="2378022" cy="292859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57158" y="2571744"/>
            <a:ext cx="4214842" cy="280989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5" name="矩形 4"/>
          <p:cNvSpPr/>
          <p:nvPr/>
        </p:nvSpPr>
        <p:spPr>
          <a:xfrm>
            <a:off x="1500166" y="571480"/>
            <a:ext cx="7643834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dirty="0" smtClean="0">
                <a:latin typeface="Arial Black" pitchFamily="34" charset="0"/>
                <a:ea typeface="MS PGothic" pitchFamily="34" charset="-128"/>
                <a:cs typeface="Arial" pitchFamily="34" charset="0"/>
              </a:rPr>
              <a:t>Shanghai Key Laboratory of Urban Climate Change</a:t>
            </a:r>
            <a:endParaRPr lang="zh-CN" altLang="en-US" dirty="0" smtClean="0">
              <a:latin typeface="Arial Black" pitchFamily="34" charset="0"/>
              <a:ea typeface="MS PGothic" pitchFamily="34" charset="-128"/>
              <a:cs typeface="Arial" pitchFamily="34" charset="0"/>
            </a:endParaRPr>
          </a:p>
        </p:txBody>
      </p:sp>
      <p:sp>
        <p:nvSpPr>
          <p:cNvPr id="6" name="矩形 5"/>
          <p:cNvSpPr/>
          <p:nvPr/>
        </p:nvSpPr>
        <p:spPr>
          <a:xfrm>
            <a:off x="357158" y="1428736"/>
            <a:ext cx="857256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1600" dirty="0" smtClean="0">
                <a:latin typeface="微软雅黑" pitchFamily="34" charset="-122"/>
                <a:ea typeface="微软雅黑" pitchFamily="34" charset="-122"/>
              </a:rPr>
              <a:t>In August 2014, Shanghai Key Laboratory of Urban Climate Change, a joint key lab of China Meteorological Administration, was developed by </a:t>
            </a:r>
            <a:r>
              <a:rPr lang="en-US" altLang="zh-CN" sz="1600" dirty="0" err="1" smtClean="0">
                <a:latin typeface="微软雅黑" pitchFamily="34" charset="-122"/>
                <a:ea typeface="微软雅黑" pitchFamily="34" charset="-122"/>
              </a:rPr>
              <a:t>Tongji</a:t>
            </a:r>
            <a:r>
              <a:rPr lang="en-US" altLang="zh-CN" sz="1600" dirty="0" smtClean="0">
                <a:latin typeface="微软雅黑" pitchFamily="34" charset="-122"/>
                <a:ea typeface="微软雅黑" pitchFamily="34" charset="-122"/>
              </a:rPr>
              <a:t> University and Shanghai Meteorological Service.</a:t>
            </a:r>
            <a:endParaRPr lang="zh-CN" altLang="en-US" sz="1600" dirty="0"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857720" y="2428868"/>
            <a:ext cx="428628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600" dirty="0" smtClean="0">
                <a:latin typeface="微软雅黑" pitchFamily="34" charset="-122"/>
                <a:ea typeface="微软雅黑" pitchFamily="34" charset="-122"/>
              </a:rPr>
              <a:t>The laboratory will tackle key scientific problems of climate change in cities and carry out research on the scientific and policy issues in urban  climate change.</a:t>
            </a:r>
            <a:endParaRPr lang="zh-CN" altLang="en-US" sz="1600" dirty="0"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85720" y="5715016"/>
            <a:ext cx="4429156" cy="10464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400" dirty="0" smtClean="0">
                <a:latin typeface="微软雅黑" pitchFamily="34" charset="-122"/>
                <a:ea typeface="微软雅黑" pitchFamily="34" charset="-122"/>
              </a:rPr>
              <a:t>The first academic committee meeting of Shanghai Key Laboratory of Urban Climate Change was held in </a:t>
            </a:r>
            <a:r>
              <a:rPr lang="en-US" altLang="zh-CN" sz="1400" dirty="0" err="1" smtClean="0">
                <a:latin typeface="微软雅黑" pitchFamily="34" charset="-122"/>
                <a:ea typeface="微软雅黑" pitchFamily="34" charset="-122"/>
              </a:rPr>
              <a:t>Tongji</a:t>
            </a:r>
            <a:r>
              <a:rPr lang="en-US" altLang="zh-CN" sz="1400" dirty="0" smtClean="0">
                <a:latin typeface="微软雅黑" pitchFamily="34" charset="-122"/>
                <a:ea typeface="微软雅黑" pitchFamily="34" charset="-122"/>
              </a:rPr>
              <a:t> University in 2017.</a:t>
            </a:r>
            <a:endParaRPr lang="zh-CN" altLang="en-US" sz="1400" dirty="0" smtClean="0">
              <a:latin typeface="微软雅黑" pitchFamily="34" charset="-122"/>
              <a:ea typeface="微软雅黑" pitchFamily="34" charset="-122"/>
            </a:endParaRPr>
          </a:p>
          <a:p>
            <a:r>
              <a:rPr lang="en-US" altLang="zh-CN" dirty="0" smtClean="0"/>
              <a:t> </a:t>
            </a:r>
            <a:endParaRPr lang="zh-CN" alt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5"/>
          <p:cNvGrpSpPr/>
          <p:nvPr/>
        </p:nvGrpSpPr>
        <p:grpSpPr>
          <a:xfrm>
            <a:off x="3929058" y="3857628"/>
            <a:ext cx="2218506" cy="2088232"/>
            <a:chOff x="4071941" y="2786099"/>
            <a:chExt cx="1496658" cy="1408772"/>
          </a:xfrm>
          <a:scene3d>
            <a:camera prst="orthographicFront"/>
            <a:lightRig rig="threePt" dir="t">
              <a:rot lat="0" lon="0" rev="7500000"/>
            </a:lightRig>
          </a:scene3d>
        </p:grpSpPr>
        <p:sp>
          <p:nvSpPr>
            <p:cNvPr id="19" name="Oval 18"/>
            <p:cNvSpPr/>
            <p:nvPr/>
          </p:nvSpPr>
          <p:spPr>
            <a:xfrm>
              <a:off x="4071941" y="2786099"/>
              <a:ext cx="1496658" cy="1408772"/>
            </a:xfrm>
            <a:prstGeom prst="ellipse">
              <a:avLst/>
            </a:prstGeom>
            <a:solidFill>
              <a:srgbClr val="FFFF00"/>
            </a:solidFill>
            <a:effectLst>
              <a:innerShdw blurRad="63500" dist="50800" dir="13500000">
                <a:prstClr val="black">
                  <a:alpha val="50000"/>
                </a:prstClr>
              </a:innerShdw>
            </a:effectLst>
            <a:sp3d prstMaterial="plastic">
              <a:bevelT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rgbClr r="0" g="0" b="0"/>
            </a:fillRef>
            <a:effectRef idx="2">
              <a:scrgbClr r="0" g="0" b="0"/>
            </a:effectRef>
            <a:fontRef idx="minor">
              <a:schemeClr val="lt1"/>
            </a:fontRef>
          </p:style>
        </p:sp>
        <p:sp>
          <p:nvSpPr>
            <p:cNvPr id="20" name="Oval 4"/>
            <p:cNvSpPr/>
            <p:nvPr/>
          </p:nvSpPr>
          <p:spPr>
            <a:xfrm>
              <a:off x="4291121" y="2992409"/>
              <a:ext cx="1058298" cy="996152"/>
            </a:xfrm>
            <a:prstGeom prst="rect">
              <a:avLst/>
            </a:prstGeom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7780" tIns="17780" rIns="17780" bIns="17780" numCol="1" spcCol="1270" anchor="ctr" anchorCtr="0">
              <a:noAutofit/>
            </a:bodyPr>
            <a:lstStyle/>
            <a:p>
              <a:pPr lvl="0" algn="ctr" defTabSz="12446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zh-CN" altLang="en-US" sz="2800" b="1" kern="1200" dirty="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</a:endParaRPr>
            </a:p>
          </p:txBody>
        </p:sp>
      </p:grpSp>
      <p:sp>
        <p:nvSpPr>
          <p:cNvPr id="7" name="Left Arrow 6"/>
          <p:cNvSpPr/>
          <p:nvPr/>
        </p:nvSpPr>
        <p:spPr>
          <a:xfrm flipH="1">
            <a:off x="2937650" y="4535273"/>
            <a:ext cx="963331" cy="656722"/>
          </a:xfrm>
          <a:prstGeom prst="leftArrow">
            <a:avLst>
              <a:gd name="adj1" fmla="val 60000"/>
              <a:gd name="adj2" fmla="val 50000"/>
            </a:avLst>
          </a:prstGeom>
          <a:scene3d>
            <a:camera prst="orthographicFront"/>
            <a:lightRig rig="threePt" dir="t">
              <a:rot lat="0" lon="0" rev="7500000"/>
            </a:lightRig>
          </a:scene3d>
          <a:sp3d z="-152400" extrusionH="63500" prstMaterial="matte">
            <a:bevelT w="25400" h="6350" prst="relaxedInset"/>
            <a:contourClr>
              <a:schemeClr val="bg1"/>
            </a:contourClr>
          </a:sp3d>
        </p:spPr>
        <p:style>
          <a:lnRef idx="0">
            <a:schemeClr val="accent5">
              <a:shade val="90000"/>
              <a:hueOff val="0"/>
              <a:satOff val="0"/>
              <a:lumOff val="0"/>
              <a:alphaOff val="0"/>
            </a:schemeClr>
          </a:lnRef>
          <a:fillRef idx="1">
            <a:schemeClr val="accent5">
              <a:shade val="90000"/>
              <a:hueOff val="0"/>
              <a:satOff val="0"/>
              <a:lumOff val="0"/>
              <a:alphaOff val="0"/>
            </a:schemeClr>
          </a:fillRef>
          <a:effectRef idx="2">
            <a:schemeClr val="accent5">
              <a:shade val="90000"/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p:grpSp>
        <p:nvGrpSpPr>
          <p:cNvPr id="3" name="Group 7"/>
          <p:cNvGrpSpPr/>
          <p:nvPr/>
        </p:nvGrpSpPr>
        <p:grpSpPr>
          <a:xfrm>
            <a:off x="320812" y="3429000"/>
            <a:ext cx="3057457" cy="2723767"/>
            <a:chOff x="-14393" y="2491198"/>
            <a:chExt cx="3604988" cy="2723767"/>
          </a:xfrm>
          <a:scene3d>
            <a:camera prst="orthographicFront"/>
            <a:lightRig rig="threePt" dir="t">
              <a:rot lat="0" lon="0" rev="7500000"/>
            </a:lightRig>
          </a:scene3d>
        </p:grpSpPr>
        <p:sp>
          <p:nvSpPr>
            <p:cNvPr id="17" name="Rounded Rectangle 16"/>
            <p:cNvSpPr/>
            <p:nvPr/>
          </p:nvSpPr>
          <p:spPr>
            <a:xfrm>
              <a:off x="-14393" y="2491198"/>
              <a:ext cx="3604988" cy="2723767"/>
            </a:xfrm>
            <a:prstGeom prst="roundRect">
              <a:avLst>
                <a:gd name="adj" fmla="val 10000"/>
              </a:avLst>
            </a:prstGeom>
            <a:solidFill>
              <a:schemeClr val="accent6">
                <a:lumMod val="20000"/>
                <a:lumOff val="80000"/>
              </a:schemeClr>
            </a:solidFill>
            <a:sp3d prstMaterial="plastic">
              <a:bevelT w="127000" h="25400" prst="relaxedInset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rgbClr r="0" g="0" b="0"/>
            </a:fillRef>
            <a:effectRef idx="2">
              <a:schemeClr val="accent5">
                <a:shade val="50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8" name="Rounded Rectangle 7"/>
            <p:cNvSpPr/>
            <p:nvPr/>
          </p:nvSpPr>
          <p:spPr>
            <a:xfrm>
              <a:off x="65383" y="2570974"/>
              <a:ext cx="3445436" cy="2564215"/>
            </a:xfrm>
            <a:prstGeom prst="rect">
              <a:avLst/>
            </a:prstGeom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38100" tIns="38100" rIns="38100" bIns="38100" numCol="1" spcCol="1270" anchor="t" anchorCtr="0">
              <a:noAutofit/>
            </a:bodyPr>
            <a:lstStyle/>
            <a:p>
              <a:pPr lvl="0" algn="ctr" defTabSz="8890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altLang="zh-CN" b="1" dirty="0">
                  <a:solidFill>
                    <a:srgbClr val="002060"/>
                  </a:solidFill>
                  <a:latin typeface="Arial" charset="0"/>
                  <a:ea typeface="ＭＳ Ｐゴシック" charset="0"/>
                  <a:cs typeface="ＭＳ Ｐゴシック" charset="0"/>
                </a:rPr>
                <a:t>Universities</a:t>
              </a:r>
            </a:p>
            <a:p>
              <a:pPr marL="171450" lvl="1" indent="-171450" algn="l" defTabSz="711200">
                <a:lnSpc>
                  <a:spcPct val="100000"/>
                </a:lnSpc>
                <a:spcBef>
                  <a:spcPct val="0"/>
                </a:spcBef>
                <a:spcAft>
                  <a:spcPct val="15000"/>
                </a:spcAft>
                <a:buChar char="••"/>
              </a:pPr>
              <a:r>
                <a:rPr lang="en-US" altLang="zh-CN" sz="1400" dirty="0">
                  <a:solidFill>
                    <a:srgbClr val="002060"/>
                  </a:solidFill>
                  <a:latin typeface="Arial" charset="0"/>
                  <a:ea typeface="ＭＳ Ｐゴシック" charset="0"/>
                  <a:cs typeface="ＭＳ Ｐゴシック" charset="0"/>
                </a:rPr>
                <a:t>University of London</a:t>
              </a:r>
              <a:endParaRPr lang="zh-CN" altLang="en-US" sz="1400" dirty="0">
                <a:solidFill>
                  <a:srgbClr val="002060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  <a:p>
              <a:pPr marL="171450" lvl="1" indent="-171450" algn="l" defTabSz="711200">
                <a:lnSpc>
                  <a:spcPct val="100000"/>
                </a:lnSpc>
                <a:spcBef>
                  <a:spcPct val="0"/>
                </a:spcBef>
                <a:spcAft>
                  <a:spcPct val="15000"/>
                </a:spcAft>
                <a:buChar char="••"/>
              </a:pPr>
              <a:r>
                <a:rPr lang="en-US" altLang="zh-CN" sz="1400" dirty="0">
                  <a:solidFill>
                    <a:srgbClr val="002060"/>
                  </a:solidFill>
                  <a:latin typeface="Arial" charset="0"/>
                  <a:ea typeface="ＭＳ Ｐゴシック" charset="0"/>
                  <a:cs typeface="ＭＳ Ｐゴシック" charset="0"/>
                </a:rPr>
                <a:t>University of Maryland</a:t>
              </a:r>
              <a:endParaRPr lang="zh-CN" altLang="en-US" sz="1400" dirty="0">
                <a:solidFill>
                  <a:srgbClr val="002060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  <a:p>
              <a:pPr marL="171450" lvl="1" indent="-171450" algn="l" defTabSz="711200">
                <a:lnSpc>
                  <a:spcPct val="100000"/>
                </a:lnSpc>
                <a:spcBef>
                  <a:spcPct val="0"/>
                </a:spcBef>
                <a:spcAft>
                  <a:spcPct val="15000"/>
                </a:spcAft>
                <a:buChar char="••"/>
              </a:pPr>
              <a:r>
                <a:rPr lang="en-US" altLang="zh-CN" sz="1400" dirty="0" err="1">
                  <a:solidFill>
                    <a:srgbClr val="002060"/>
                  </a:solidFill>
                  <a:latin typeface="Arial" charset="0"/>
                  <a:ea typeface="ＭＳ Ｐゴシック" charset="0"/>
                  <a:cs typeface="ＭＳ Ｐゴシック" charset="0"/>
                </a:rPr>
                <a:t>Tongji</a:t>
              </a:r>
              <a:r>
                <a:rPr lang="en-US" altLang="zh-CN" sz="1400" dirty="0">
                  <a:solidFill>
                    <a:srgbClr val="002060"/>
                  </a:solidFill>
                  <a:latin typeface="Arial" charset="0"/>
                  <a:ea typeface="ＭＳ Ｐゴシック" charset="0"/>
                  <a:cs typeface="ＭＳ Ｐゴシック" charset="0"/>
                </a:rPr>
                <a:t> University</a:t>
              </a:r>
              <a:endParaRPr lang="zh-CN" altLang="en-US" sz="1400" dirty="0">
                <a:solidFill>
                  <a:srgbClr val="002060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  <a:p>
              <a:pPr marL="171450" lvl="1" indent="-171450" algn="l" defTabSz="711200">
                <a:lnSpc>
                  <a:spcPct val="100000"/>
                </a:lnSpc>
                <a:spcBef>
                  <a:spcPct val="0"/>
                </a:spcBef>
                <a:spcAft>
                  <a:spcPct val="15000"/>
                </a:spcAft>
                <a:buChar char="••"/>
              </a:pPr>
              <a:r>
                <a:rPr lang="en-US" altLang="zh-CN" sz="1400" dirty="0" err="1">
                  <a:solidFill>
                    <a:srgbClr val="002060"/>
                  </a:solidFill>
                  <a:latin typeface="Arial" charset="0"/>
                  <a:ea typeface="ＭＳ Ｐゴシック" charset="0"/>
                  <a:cs typeface="ＭＳ Ｐゴシック" charset="0"/>
                </a:rPr>
                <a:t>Fudan</a:t>
              </a:r>
              <a:r>
                <a:rPr lang="en-US" altLang="zh-CN" sz="1400" dirty="0">
                  <a:solidFill>
                    <a:srgbClr val="002060"/>
                  </a:solidFill>
                  <a:latin typeface="Arial" charset="0"/>
                  <a:ea typeface="ＭＳ Ｐゴシック" charset="0"/>
                  <a:cs typeface="ＭＳ Ｐゴシック" charset="0"/>
                </a:rPr>
                <a:t> University</a:t>
              </a:r>
              <a:endParaRPr lang="zh-CN" altLang="en-US" sz="1400" dirty="0">
                <a:solidFill>
                  <a:srgbClr val="002060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  <a:p>
              <a:pPr marL="171450" lvl="1" indent="-171450" algn="l" defTabSz="711200">
                <a:lnSpc>
                  <a:spcPct val="100000"/>
                </a:lnSpc>
                <a:spcBef>
                  <a:spcPct val="0"/>
                </a:spcBef>
                <a:spcAft>
                  <a:spcPct val="15000"/>
                </a:spcAft>
                <a:buChar char="••"/>
              </a:pPr>
              <a:r>
                <a:rPr lang="en-US" altLang="zh-CN" sz="1400" dirty="0">
                  <a:solidFill>
                    <a:srgbClr val="002060"/>
                  </a:solidFill>
                  <a:latin typeface="Arial" charset="0"/>
                  <a:ea typeface="ＭＳ Ｐゴシック" charset="0"/>
                  <a:cs typeface="ＭＳ Ｐゴシック" charset="0"/>
                </a:rPr>
                <a:t>Zhejiang University</a:t>
              </a:r>
              <a:endParaRPr lang="zh-CN" altLang="en-US" sz="1400" dirty="0">
                <a:solidFill>
                  <a:srgbClr val="002060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  <a:p>
              <a:pPr marL="171450" lvl="1" indent="-171450" algn="l" defTabSz="711200">
                <a:lnSpc>
                  <a:spcPct val="100000"/>
                </a:lnSpc>
                <a:spcBef>
                  <a:spcPct val="0"/>
                </a:spcBef>
                <a:spcAft>
                  <a:spcPct val="15000"/>
                </a:spcAft>
                <a:buChar char="••"/>
              </a:pPr>
              <a:r>
                <a:rPr lang="en-US" altLang="zh-CN" sz="1400" dirty="0">
                  <a:solidFill>
                    <a:srgbClr val="002060"/>
                  </a:solidFill>
                  <a:latin typeface="Arial" charset="0"/>
                  <a:ea typeface="ＭＳ Ｐゴシック" charset="0"/>
                  <a:cs typeface="ＭＳ Ｐゴシック" charset="0"/>
                </a:rPr>
                <a:t>East China Normal University </a:t>
              </a:r>
              <a:endParaRPr lang="zh-CN" altLang="en-US" sz="1400" dirty="0">
                <a:solidFill>
                  <a:srgbClr val="002060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  <a:p>
              <a:pPr marL="171450" lvl="1" indent="-171450" algn="l" defTabSz="711200">
                <a:lnSpc>
                  <a:spcPct val="100000"/>
                </a:lnSpc>
                <a:spcBef>
                  <a:spcPct val="0"/>
                </a:spcBef>
                <a:spcAft>
                  <a:spcPct val="15000"/>
                </a:spcAft>
                <a:buChar char="••"/>
              </a:pPr>
              <a:r>
                <a:rPr lang="en-US" altLang="zh-CN" sz="1400" dirty="0">
                  <a:solidFill>
                    <a:srgbClr val="002060"/>
                  </a:solidFill>
                  <a:latin typeface="Arial" charset="0"/>
                  <a:ea typeface="ＭＳ Ｐゴシック" charset="0"/>
                  <a:cs typeface="ＭＳ Ｐゴシック" charset="0"/>
                </a:rPr>
                <a:t>Nanjing University of Information Science &amp; </a:t>
              </a:r>
              <a:r>
                <a:rPr lang="en-US" altLang="zh-CN" sz="1400" dirty="0" smtClean="0">
                  <a:solidFill>
                    <a:srgbClr val="002060"/>
                  </a:solidFill>
                  <a:latin typeface="Arial" charset="0"/>
                  <a:ea typeface="ＭＳ Ｐゴシック" charset="0"/>
                  <a:cs typeface="ＭＳ Ｐゴシック" charset="0"/>
                </a:rPr>
                <a:t>Technology</a:t>
              </a:r>
              <a:endParaRPr lang="zh-CN" altLang="en-US" sz="1400" dirty="0">
                <a:solidFill>
                  <a:srgbClr val="002060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</p:grpSp>
      <p:sp>
        <p:nvSpPr>
          <p:cNvPr id="9" name="Left Arrow 8"/>
          <p:cNvSpPr/>
          <p:nvPr/>
        </p:nvSpPr>
        <p:spPr>
          <a:xfrm rot="16200000">
            <a:off x="4080991" y="2695874"/>
            <a:ext cx="1638741" cy="656722"/>
          </a:xfrm>
          <a:prstGeom prst="leftArrow">
            <a:avLst>
              <a:gd name="adj1" fmla="val 60000"/>
              <a:gd name="adj2" fmla="val 50000"/>
            </a:avLst>
          </a:prstGeom>
          <a:scene3d>
            <a:camera prst="orthographicFront"/>
            <a:lightRig rig="threePt" dir="t">
              <a:rot lat="0" lon="0" rev="7500000"/>
            </a:lightRig>
          </a:scene3d>
          <a:sp3d z="-152400" extrusionH="63500" prstMaterial="matte">
            <a:bevelT w="25400" h="6350" prst="relaxedInset"/>
            <a:contourClr>
              <a:schemeClr val="bg1"/>
            </a:contourClr>
          </a:sp3d>
        </p:spPr>
        <p:style>
          <a:lnRef idx="0">
            <a:schemeClr val="accent5">
              <a:shade val="90000"/>
              <a:hueOff val="177218"/>
              <a:satOff val="-4428"/>
              <a:lumOff val="21188"/>
              <a:alphaOff val="0"/>
            </a:schemeClr>
          </a:lnRef>
          <a:fillRef idx="1">
            <a:schemeClr val="accent5">
              <a:shade val="90000"/>
              <a:hueOff val="177218"/>
              <a:satOff val="-4428"/>
              <a:lumOff val="21188"/>
              <a:alphaOff val="0"/>
            </a:schemeClr>
          </a:fillRef>
          <a:effectRef idx="2">
            <a:schemeClr val="accent5">
              <a:shade val="90000"/>
              <a:hueOff val="177218"/>
              <a:satOff val="-4428"/>
              <a:lumOff val="21188"/>
              <a:alphaOff val="0"/>
            </a:schemeClr>
          </a:effectRef>
          <a:fontRef idx="minor">
            <a:schemeClr val="lt1"/>
          </a:fontRef>
        </p:style>
      </p:sp>
      <p:grpSp>
        <p:nvGrpSpPr>
          <p:cNvPr id="4" name="Group 9"/>
          <p:cNvGrpSpPr/>
          <p:nvPr/>
        </p:nvGrpSpPr>
        <p:grpSpPr>
          <a:xfrm>
            <a:off x="2214546" y="1428736"/>
            <a:ext cx="5377831" cy="1923693"/>
            <a:chOff x="2071711" y="71436"/>
            <a:chExt cx="5377831" cy="2187672"/>
          </a:xfrm>
          <a:scene3d>
            <a:camera prst="orthographicFront"/>
            <a:lightRig rig="threePt" dir="t">
              <a:rot lat="0" lon="0" rev="7500000"/>
            </a:lightRig>
          </a:scene3d>
        </p:grpSpPr>
        <p:sp>
          <p:nvSpPr>
            <p:cNvPr id="15" name="Rounded Rectangle 14"/>
            <p:cNvSpPr/>
            <p:nvPr/>
          </p:nvSpPr>
          <p:spPr>
            <a:xfrm>
              <a:off x="2071711" y="71436"/>
              <a:ext cx="5377831" cy="2187672"/>
            </a:xfrm>
            <a:prstGeom prst="roundRect">
              <a:avLst>
                <a:gd name="adj" fmla="val 10000"/>
              </a:avLst>
            </a:prstGeom>
            <a:solidFill>
              <a:schemeClr val="accent3">
                <a:lumMod val="40000"/>
                <a:lumOff val="60000"/>
              </a:schemeClr>
            </a:solidFill>
            <a:sp3d prstMaterial="plastic">
              <a:bevelT w="127000" h="25400" prst="relaxedInset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rgbClr r="0" g="0" b="0"/>
            </a:fillRef>
            <a:effectRef idx="2">
              <a:schemeClr val="accent5">
                <a:shade val="50000"/>
                <a:hueOff val="168648"/>
                <a:satOff val="-3730"/>
                <a:lumOff val="27991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6" name="Rounded Rectangle 10"/>
            <p:cNvSpPr/>
            <p:nvPr/>
          </p:nvSpPr>
          <p:spPr>
            <a:xfrm>
              <a:off x="2135786" y="135511"/>
              <a:ext cx="5249681" cy="2123597"/>
            </a:xfrm>
            <a:prstGeom prst="rect">
              <a:avLst/>
            </a:prstGeom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38100" tIns="38100" rIns="38100" bIns="38100" numCol="1" spcCol="1270" anchor="t" anchorCtr="0">
              <a:noAutofit/>
            </a:bodyPr>
            <a:lstStyle/>
            <a:p>
              <a:pPr lvl="0" algn="ctr" defTabSz="8001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altLang="zh-CN" b="1" dirty="0">
                  <a:solidFill>
                    <a:srgbClr val="002060"/>
                  </a:solidFill>
                  <a:latin typeface="Arial" charset="0"/>
                  <a:ea typeface="ＭＳ Ｐゴシック" charset="0"/>
                  <a:cs typeface="ＭＳ Ｐゴシック" charset="0"/>
                </a:rPr>
                <a:t>Research Institutes</a:t>
              </a:r>
              <a:endParaRPr lang="zh-CN" altLang="en-US" b="1" dirty="0">
                <a:solidFill>
                  <a:srgbClr val="002060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  <a:p>
              <a:pPr marL="0" lvl="1" algn="l" defTabSz="622300">
                <a:lnSpc>
                  <a:spcPct val="150000"/>
                </a:lnSpc>
                <a:spcBef>
                  <a:spcPct val="0"/>
                </a:spcBef>
                <a:spcAft>
                  <a:spcPts val="0"/>
                </a:spcAft>
                <a:buFont typeface="Arial"/>
                <a:buChar char="•"/>
              </a:pPr>
              <a:r>
                <a:rPr lang="en-US" altLang="zh-CN" sz="1400" dirty="0">
                  <a:solidFill>
                    <a:srgbClr val="002060"/>
                  </a:solidFill>
                  <a:latin typeface="Arial" charset="0"/>
                  <a:ea typeface="ＭＳ Ｐゴシック" charset="0"/>
                  <a:cs typeface="ＭＳ Ｐゴシック" charset="0"/>
                </a:rPr>
                <a:t>Shanghai Energy Saving and Emission Reduction Center</a:t>
              </a:r>
              <a:endParaRPr lang="zh-CN" altLang="en-US" sz="1400" dirty="0">
                <a:solidFill>
                  <a:srgbClr val="002060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  <a:p>
              <a:pPr marL="0" lvl="1" algn="l" defTabSz="622300">
                <a:lnSpc>
                  <a:spcPct val="150000"/>
                </a:lnSpc>
                <a:spcBef>
                  <a:spcPct val="0"/>
                </a:spcBef>
                <a:spcAft>
                  <a:spcPts val="0"/>
                </a:spcAft>
                <a:buFont typeface="Arial"/>
                <a:buChar char="•"/>
              </a:pPr>
              <a:r>
                <a:rPr lang="en-US" altLang="zh-CN" sz="1400" dirty="0">
                  <a:solidFill>
                    <a:srgbClr val="002060"/>
                  </a:solidFill>
                  <a:latin typeface="Arial" charset="0"/>
                  <a:ea typeface="ＭＳ Ｐゴシック" charset="0"/>
                  <a:cs typeface="ＭＳ Ｐゴシック" charset="0"/>
                </a:rPr>
                <a:t>Shanghai Water Engineering Design &amp; Research Institute</a:t>
              </a:r>
              <a:endParaRPr lang="zh-CN" altLang="en-US" sz="1400" dirty="0">
                <a:solidFill>
                  <a:srgbClr val="002060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  <a:p>
              <a:pPr marL="0" marR="0" lvl="1" algn="l" defTabSz="914400" eaLnBrk="1" fontAlgn="auto" latinLnBrk="0" hangingPunct="1">
                <a:lnSpc>
                  <a:spcPct val="15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 typeface="Arial"/>
                <a:buChar char="•"/>
                <a:tabLst/>
                <a:defRPr/>
              </a:pPr>
              <a:r>
                <a:rPr lang="en-US" altLang="zh-CN" sz="1400" dirty="0">
                  <a:solidFill>
                    <a:srgbClr val="002060"/>
                  </a:solidFill>
                  <a:latin typeface="Arial" charset="0"/>
                  <a:ea typeface="ＭＳ Ｐゴシック" charset="0"/>
                  <a:cs typeface="ＭＳ Ｐゴシック" charset="0"/>
                </a:rPr>
                <a:t>China Academy of Building Research Shanghai Branch</a:t>
              </a:r>
              <a:endParaRPr lang="zh-CN" altLang="en-US" sz="1400" dirty="0">
                <a:solidFill>
                  <a:srgbClr val="002060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  <a:p>
              <a:pPr marL="0" marR="0" lvl="1" algn="l" defTabSz="914400" eaLnBrk="1" fontAlgn="auto" latinLnBrk="0" hangingPunct="1">
                <a:lnSpc>
                  <a:spcPct val="15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 typeface="Arial"/>
                <a:buChar char="•"/>
                <a:tabLst/>
                <a:defRPr/>
              </a:pPr>
              <a:r>
                <a:rPr lang="en-US" altLang="zh-CN" sz="1400" dirty="0">
                  <a:solidFill>
                    <a:srgbClr val="002060"/>
                  </a:solidFill>
                  <a:latin typeface="Arial" charset="0"/>
                  <a:ea typeface="ＭＳ Ｐゴシック" charset="0"/>
                  <a:cs typeface="ＭＳ Ｐゴシック" charset="0"/>
                </a:rPr>
                <a:t>Shanghai Agriculture Technology Extension </a:t>
              </a:r>
              <a:r>
                <a:rPr lang="en-US" altLang="zh-CN" sz="1400" dirty="0" smtClean="0">
                  <a:solidFill>
                    <a:srgbClr val="002060"/>
                  </a:solidFill>
                  <a:latin typeface="Arial" charset="0"/>
                  <a:ea typeface="ＭＳ Ｐゴシック" charset="0"/>
                  <a:cs typeface="ＭＳ Ｐゴシック" charset="0"/>
                </a:rPr>
                <a:t>Center</a:t>
              </a:r>
              <a:endParaRPr lang="zh-CN" altLang="en-US" sz="1400" dirty="0">
                <a:solidFill>
                  <a:srgbClr val="002060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</p:grpSp>
      <p:sp>
        <p:nvSpPr>
          <p:cNvPr id="11" name="Left Arrow 10"/>
          <p:cNvSpPr/>
          <p:nvPr/>
        </p:nvSpPr>
        <p:spPr>
          <a:xfrm>
            <a:off x="6225468" y="4581128"/>
            <a:ext cx="1589472" cy="656722"/>
          </a:xfrm>
          <a:prstGeom prst="leftArrow">
            <a:avLst>
              <a:gd name="adj1" fmla="val 60000"/>
              <a:gd name="adj2" fmla="val 50000"/>
            </a:avLst>
          </a:prstGeom>
          <a:scene3d>
            <a:camera prst="orthographicFront"/>
            <a:lightRig rig="threePt" dir="t">
              <a:rot lat="0" lon="0" rev="7500000"/>
            </a:lightRig>
          </a:scene3d>
          <a:sp3d z="-152400" extrusionH="63500" prstMaterial="matte">
            <a:bevelT w="25400" h="6350" prst="relaxedInset"/>
            <a:contourClr>
              <a:schemeClr val="bg1"/>
            </a:contourClr>
          </a:sp3d>
        </p:spPr>
        <p:style>
          <a:lnRef idx="0">
            <a:schemeClr val="accent5">
              <a:shade val="90000"/>
              <a:hueOff val="177218"/>
              <a:satOff val="-4428"/>
              <a:lumOff val="21188"/>
              <a:alphaOff val="0"/>
            </a:schemeClr>
          </a:lnRef>
          <a:fillRef idx="1">
            <a:schemeClr val="accent5">
              <a:shade val="90000"/>
              <a:hueOff val="177218"/>
              <a:satOff val="-4428"/>
              <a:lumOff val="21188"/>
              <a:alphaOff val="0"/>
            </a:schemeClr>
          </a:fillRef>
          <a:effectRef idx="2">
            <a:schemeClr val="accent5">
              <a:shade val="90000"/>
              <a:hueOff val="177218"/>
              <a:satOff val="-4428"/>
              <a:lumOff val="21188"/>
              <a:alphaOff val="0"/>
            </a:schemeClr>
          </a:effectRef>
          <a:fontRef idx="minor">
            <a:schemeClr val="lt1"/>
          </a:fontRef>
        </p:style>
      </p:sp>
      <p:grpSp>
        <p:nvGrpSpPr>
          <p:cNvPr id="5" name="Group 11"/>
          <p:cNvGrpSpPr/>
          <p:nvPr/>
        </p:nvGrpSpPr>
        <p:grpSpPr>
          <a:xfrm>
            <a:off x="6729524" y="4293096"/>
            <a:ext cx="2414476" cy="1224136"/>
            <a:chOff x="5918293" y="2758108"/>
            <a:chExt cx="2630500" cy="2028237"/>
          </a:xfrm>
          <a:scene3d>
            <a:camera prst="orthographicFront"/>
            <a:lightRig rig="threePt" dir="t">
              <a:rot lat="0" lon="0" rev="7500000"/>
            </a:lightRig>
          </a:scene3d>
        </p:grpSpPr>
        <p:sp>
          <p:nvSpPr>
            <p:cNvPr id="13" name="Rounded Rectangle 12"/>
            <p:cNvSpPr/>
            <p:nvPr/>
          </p:nvSpPr>
          <p:spPr>
            <a:xfrm>
              <a:off x="5918293" y="2758108"/>
              <a:ext cx="2630500" cy="2028237"/>
            </a:xfrm>
            <a:prstGeom prst="roundRect">
              <a:avLst>
                <a:gd name="adj" fmla="val 10000"/>
              </a:avLst>
            </a:prstGeom>
            <a:solidFill>
              <a:schemeClr val="tx2">
                <a:lumMod val="20000"/>
                <a:lumOff val="80000"/>
              </a:schemeClr>
            </a:solidFill>
            <a:sp3d prstMaterial="plastic">
              <a:bevelT w="127000" h="25400" prst="relaxedInset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rgbClr r="0" g="0" b="0"/>
            </a:fillRef>
            <a:effectRef idx="2">
              <a:schemeClr val="accent5">
                <a:shade val="50000"/>
                <a:hueOff val="168648"/>
                <a:satOff val="-3730"/>
                <a:lumOff val="27991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4" name="Rounded Rectangle 13"/>
            <p:cNvSpPr/>
            <p:nvPr/>
          </p:nvSpPr>
          <p:spPr>
            <a:xfrm>
              <a:off x="5977698" y="2833755"/>
              <a:ext cx="2511690" cy="1236739"/>
            </a:xfrm>
            <a:prstGeom prst="rect">
              <a:avLst/>
            </a:prstGeom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38100" tIns="38100" rIns="38100" bIns="38100" numCol="1" spcCol="1270" anchor="t" anchorCtr="0">
              <a:noAutofit/>
            </a:bodyPr>
            <a:lstStyle/>
            <a:p>
              <a:pPr lvl="0" algn="ctr" defTabSz="8890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altLang="zh-CN" b="1" dirty="0">
                  <a:solidFill>
                    <a:srgbClr val="002060"/>
                  </a:solidFill>
                  <a:latin typeface="Arial" charset="0"/>
                  <a:ea typeface="ＭＳ Ｐゴシック" charset="0"/>
                  <a:cs typeface="ＭＳ Ｐゴシック" charset="0"/>
                </a:rPr>
                <a:t>CMA</a:t>
              </a:r>
              <a:endParaRPr lang="zh-CN" altLang="en-US" b="1" dirty="0">
                <a:solidFill>
                  <a:srgbClr val="002060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  <a:p>
              <a:pPr marL="114300" lvl="1" indent="-114300" algn="l" defTabSz="622300">
                <a:lnSpc>
                  <a:spcPct val="150000"/>
                </a:lnSpc>
                <a:spcBef>
                  <a:spcPct val="0"/>
                </a:spcBef>
                <a:spcAft>
                  <a:spcPct val="15000"/>
                </a:spcAft>
                <a:buChar char="••"/>
              </a:pPr>
              <a:r>
                <a:rPr lang="en-US" altLang="zh-CN" sz="1400" dirty="0">
                  <a:solidFill>
                    <a:srgbClr val="002060"/>
                  </a:solidFill>
                  <a:latin typeface="Arial" charset="0"/>
                  <a:ea typeface="ＭＳ Ｐゴシック" charset="0"/>
                  <a:cs typeface="ＭＳ Ｐゴシック" charset="0"/>
                </a:rPr>
                <a:t>Regional climate centers</a:t>
              </a:r>
              <a:endParaRPr lang="zh-CN" altLang="en-US" sz="1400" dirty="0">
                <a:solidFill>
                  <a:srgbClr val="002060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  <a:p>
              <a:pPr marL="114300" lvl="1" indent="-114300" algn="l" defTabSz="622300">
                <a:lnSpc>
                  <a:spcPct val="150000"/>
                </a:lnSpc>
                <a:spcBef>
                  <a:spcPct val="0"/>
                </a:spcBef>
                <a:spcAft>
                  <a:spcPct val="15000"/>
                </a:spcAft>
                <a:buChar char="••"/>
              </a:pPr>
              <a:r>
                <a:rPr lang="en-US" altLang="zh-CN" sz="1400" dirty="0">
                  <a:solidFill>
                    <a:srgbClr val="002060"/>
                  </a:solidFill>
                  <a:latin typeface="Arial" charset="0"/>
                  <a:ea typeface="ＭＳ Ｐゴシック" charset="0"/>
                  <a:cs typeface="ＭＳ Ｐゴシック" charset="0"/>
                </a:rPr>
                <a:t>SMS departments</a:t>
              </a:r>
              <a:endParaRPr lang="zh-CN" altLang="en-US" sz="1400" dirty="0">
                <a:solidFill>
                  <a:srgbClr val="002060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</p:grpSp>
      <p:sp>
        <p:nvSpPr>
          <p:cNvPr id="21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1571604" y="500042"/>
            <a:ext cx="3357586" cy="1139825"/>
          </a:xfrm>
          <a:prstGeom prst="rect">
            <a:avLst/>
          </a:prstGeom>
        </p:spPr>
        <p:txBody>
          <a:bodyPr/>
          <a:lstStyle/>
          <a:p>
            <a:pPr lvl="0" algn="l" eaLnBrk="1" hangingPunct="1">
              <a:defRPr/>
            </a:pPr>
            <a:r>
              <a:rPr lang="en-US" altLang="zh-CN" sz="3200" b="1" dirty="0" smtClean="0"/>
              <a:t>Networking</a:t>
            </a:r>
            <a:endParaRPr lang="en-US" altLang="zh-CN" sz="3200" b="1" dirty="0"/>
          </a:p>
        </p:txBody>
      </p:sp>
      <p:pic>
        <p:nvPicPr>
          <p:cNvPr id="22" name="Picture 21" descr="sccrc修改-07.jpg"/>
          <p:cNvPicPr>
            <a:picLocks noChangeAspect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35833" t="12798" r="37500" b="26055"/>
          <a:stretch>
            <a:fillRect/>
          </a:stretch>
        </p:blipFill>
        <p:spPr>
          <a:xfrm>
            <a:off x="4357686" y="3929066"/>
            <a:ext cx="1285884" cy="1727907"/>
          </a:xfrm>
          <a:prstGeom prst="rect">
            <a:avLst/>
          </a:prstGeom>
        </p:spPr>
      </p:pic>
      <p:pic>
        <p:nvPicPr>
          <p:cNvPr id="25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786710" y="2928934"/>
            <a:ext cx="771525" cy="781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6" name="Picture 7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858148" y="1500174"/>
            <a:ext cx="669197" cy="8572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7" name="Picture 3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28596" y="2357430"/>
            <a:ext cx="857256" cy="857256"/>
          </a:xfrm>
          <a:prstGeom prst="rect">
            <a:avLst/>
          </a:prstGeom>
          <a:solidFill>
            <a:schemeClr val="accent2"/>
          </a:solidFill>
          <a:ln w="9525">
            <a:noFill/>
            <a:round/>
            <a:headEnd/>
            <a:tailEnd/>
          </a:ln>
        </p:spPr>
      </p:pic>
      <p:pic>
        <p:nvPicPr>
          <p:cNvPr id="28" name="Picture 3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572132" y="5857892"/>
            <a:ext cx="1114425" cy="723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9" name="Picture 4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00034" y="1214422"/>
            <a:ext cx="676249" cy="9188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" name="Picture 1032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3357554" y="5929330"/>
            <a:ext cx="1603197" cy="7200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xmlns="" val="297925851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857224" y="714356"/>
            <a:ext cx="799288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400" dirty="0" smtClean="0">
                <a:latin typeface="Arial Black" pitchFamily="34" charset="0"/>
                <a:ea typeface="方正姚体" pitchFamily="2" charset="-122"/>
              </a:rPr>
              <a:t>The Urban Heat Island Effect</a:t>
            </a:r>
            <a:endParaRPr lang="zh-CN" altLang="en-US" sz="2400" dirty="0">
              <a:latin typeface="Arial Black" pitchFamily="34" charset="0"/>
              <a:ea typeface="方正姚体" pitchFamily="2" charset="-122"/>
            </a:endParaRPr>
          </a:p>
        </p:txBody>
      </p:sp>
      <p:pic>
        <p:nvPicPr>
          <p:cNvPr id="17412" name="Picture 4"/>
          <p:cNvPicPr>
            <a:picLocks noChangeAspect="1" noChangeArrowheads="1"/>
          </p:cNvPicPr>
          <p:nvPr/>
        </p:nvPicPr>
        <p:blipFill>
          <a:blip r:embed="rId2" cstate="print"/>
          <a:srcRect l="9272" r="11250"/>
          <a:stretch>
            <a:fillRect/>
          </a:stretch>
        </p:blipFill>
        <p:spPr bwMode="auto">
          <a:xfrm>
            <a:off x="285720" y="2000240"/>
            <a:ext cx="3888432" cy="34095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7413" name="Picture 5"/>
          <p:cNvPicPr>
            <a:picLocks noChangeAspect="1" noChangeArrowheads="1"/>
          </p:cNvPicPr>
          <p:nvPr/>
        </p:nvPicPr>
        <p:blipFill>
          <a:blip r:embed="rId3" cstate="print"/>
          <a:srcRect l="12757" t="48719" r="48971" b="22721"/>
          <a:stretch>
            <a:fillRect/>
          </a:stretch>
        </p:blipFill>
        <p:spPr bwMode="auto">
          <a:xfrm>
            <a:off x="4143372" y="2428868"/>
            <a:ext cx="4786314" cy="30003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上箭头 6"/>
          <p:cNvSpPr/>
          <p:nvPr/>
        </p:nvSpPr>
        <p:spPr bwMode="auto">
          <a:xfrm>
            <a:off x="1857356" y="3500438"/>
            <a:ext cx="214314" cy="483328"/>
          </a:xfrm>
          <a:prstGeom prst="upArrow">
            <a:avLst/>
          </a:prstGeom>
          <a:solidFill>
            <a:srgbClr val="FF0000"/>
          </a:solidFill>
          <a:ln w="381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0000" tIns="46800" rIns="90000" bIns="4680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Wingdings" pitchFamily="2" charset="2"/>
              <a:buNone/>
              <a:tabLst/>
            </a:pPr>
            <a:endParaRPr kumimoji="0" lang="zh-CN" altLang="en-US" sz="20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黑体" pitchFamily="2" charset="-122"/>
              <a:ea typeface="黑体" pitchFamily="2" charset="-122"/>
            </a:endParaRPr>
          </a:p>
        </p:txBody>
      </p:sp>
      <p:sp>
        <p:nvSpPr>
          <p:cNvPr id="8" name="矩形 7"/>
          <p:cNvSpPr/>
          <p:nvPr/>
        </p:nvSpPr>
        <p:spPr>
          <a:xfrm>
            <a:off x="1643042" y="3214686"/>
            <a:ext cx="1000131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1200" b="1" dirty="0" smtClean="0">
                <a:solidFill>
                  <a:srgbClr val="FF0000"/>
                </a:solidFill>
                <a:latin typeface="+mj-lt"/>
                <a:ea typeface="方正姚体" pitchFamily="2" charset="-122"/>
                <a:cs typeface="Times New Roman" pitchFamily="18" charset="0"/>
              </a:rPr>
              <a:t>11.7 Days</a:t>
            </a:r>
            <a:endParaRPr lang="zh-CN" altLang="en-US" sz="1200" b="1" dirty="0">
              <a:solidFill>
                <a:srgbClr val="FF0000"/>
              </a:solidFill>
              <a:latin typeface="+mj-lt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214282" y="5429264"/>
            <a:ext cx="413869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800" b="1" dirty="0" smtClean="0">
                <a:latin typeface="+mj-lt"/>
              </a:rPr>
              <a:t>Average annual hot days, 1981-2010</a:t>
            </a:r>
            <a:endParaRPr lang="zh-CN" altLang="en-US" sz="1800" b="1" dirty="0">
              <a:latin typeface="+mj-lt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4500562" y="5429264"/>
            <a:ext cx="434817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800" b="1" dirty="0" smtClean="0">
                <a:latin typeface="+mj-lt"/>
              </a:rPr>
              <a:t>Urban heat island intensity, 1961-2014</a:t>
            </a:r>
            <a:endParaRPr lang="zh-CN" altLang="en-US" sz="1800" b="1" dirty="0">
              <a:latin typeface="+mj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971600" y="2204864"/>
            <a:ext cx="7056784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7200" i="1" dirty="0" smtClean="0">
                <a:latin typeface="Arial Unicode MS" pitchFamily="34" charset="-122"/>
                <a:ea typeface="Arial Unicode MS" pitchFamily="34" charset="-122"/>
                <a:cs typeface="Arial Unicode MS" pitchFamily="34" charset="-122"/>
              </a:rPr>
              <a:t>Thanks for your attention</a:t>
            </a:r>
            <a:endParaRPr lang="zh-CN" altLang="en-US" sz="7200" i="1" dirty="0">
              <a:latin typeface="Arial Unicode MS" pitchFamily="34" charset="-122"/>
              <a:ea typeface="Arial Unicode MS" pitchFamily="34" charset="-122"/>
              <a:cs typeface="Arial Unicode MS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414853026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Rectangle 19"/>
          <p:cNvSpPr>
            <a:spLocks noChangeArrowheads="1"/>
          </p:cNvSpPr>
          <p:nvPr/>
        </p:nvSpPr>
        <p:spPr bwMode="auto">
          <a:xfrm>
            <a:off x="1428728" y="500042"/>
            <a:ext cx="7429552" cy="5715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 algn="ctr">
              <a:spcBef>
                <a:spcPct val="20000"/>
              </a:spcBef>
            </a:pPr>
            <a:r>
              <a:rPr lang="en-US" altLang="zh-CN" sz="2400" b="1" kern="0" dirty="0" smtClean="0">
                <a:ln w="11430"/>
                <a:latin typeface="Arial" pitchFamily="34" charset="0"/>
                <a:ea typeface="微软雅黑" pitchFamily="34" charset="-122"/>
                <a:cs typeface="Arial" pitchFamily="34" charset="0"/>
              </a:rPr>
              <a:t>Observed Climate Change-Extreme precipitation</a:t>
            </a:r>
            <a:endParaRPr lang="en-US" altLang="zh-CN" sz="2400" b="1" kern="0" dirty="0">
              <a:ln w="11430"/>
              <a:latin typeface="Arial" pitchFamily="34" charset="0"/>
              <a:ea typeface="微软雅黑" pitchFamily="34" charset="-122"/>
              <a:cs typeface="Arial" pitchFamily="34" charset="0"/>
            </a:endParaRPr>
          </a:p>
        </p:txBody>
      </p:sp>
      <p:sp>
        <p:nvSpPr>
          <p:cNvPr id="35" name="标题 1"/>
          <p:cNvSpPr txBox="1">
            <a:spLocks/>
          </p:cNvSpPr>
          <p:nvPr/>
        </p:nvSpPr>
        <p:spPr>
          <a:xfrm>
            <a:off x="1500166" y="1642360"/>
            <a:ext cx="6786610" cy="428628"/>
          </a:xfrm>
          <a:prstGeom prst="rect">
            <a:avLst/>
          </a:prstGeom>
          <a:solidFill>
            <a:srgbClr val="FFFF99"/>
          </a:solidFill>
        </p:spPr>
        <p:txBody>
          <a:bodyPr>
            <a:no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400" b="1" i="0" u="none" strike="noStrike" kern="0" cap="none" spc="0" normalizeH="0" baseline="0" noProof="0" dirty="0" smtClean="0">
                <a:ln>
                  <a:noFill/>
                </a:ln>
                <a:solidFill>
                  <a:schemeClr val="accent6"/>
                </a:solidFill>
                <a:effectLst/>
                <a:uLnTx/>
                <a:uFillTx/>
                <a:latin typeface="Times New Roman" pitchFamily="18" charset="0"/>
                <a:ea typeface="黑体" pitchFamily="49" charset="-122"/>
                <a:cs typeface="Times New Roman" pitchFamily="18" charset="0"/>
              </a:rPr>
              <a:t>Changes of hourly precipitation extremes in </a:t>
            </a:r>
            <a:r>
              <a:rPr kumimoji="0" lang="en-US" altLang="zh-CN" sz="1400" b="1" i="0" u="none" strike="noStrike" kern="0" cap="none" spc="0" normalizeH="0" baseline="0" noProof="0" dirty="0" err="1" smtClean="0">
                <a:ln>
                  <a:noFill/>
                </a:ln>
                <a:solidFill>
                  <a:schemeClr val="accent6"/>
                </a:solidFill>
                <a:effectLst/>
                <a:uLnTx/>
                <a:uFillTx/>
                <a:latin typeface="Times New Roman" pitchFamily="18" charset="0"/>
                <a:ea typeface="黑体" pitchFamily="49" charset="-122"/>
                <a:cs typeface="Times New Roman" pitchFamily="18" charset="0"/>
              </a:rPr>
              <a:t>Zikawi</a:t>
            </a:r>
            <a:r>
              <a:rPr kumimoji="0" lang="en-US" altLang="zh-CN" sz="1400" b="1" i="0" u="none" strike="noStrike" kern="0" cap="none" spc="0" normalizeH="0" baseline="0" noProof="0" dirty="0" smtClean="0">
                <a:ln>
                  <a:noFill/>
                </a:ln>
                <a:solidFill>
                  <a:schemeClr val="accent6"/>
                </a:solidFill>
                <a:effectLst/>
                <a:uLnTx/>
                <a:uFillTx/>
                <a:latin typeface="Times New Roman" pitchFamily="18" charset="0"/>
                <a:ea typeface="黑体" pitchFamily="49" charset="-122"/>
                <a:cs typeface="Times New Roman" pitchFamily="18" charset="0"/>
              </a:rPr>
              <a:t> over the last hundred years</a:t>
            </a:r>
            <a:endParaRPr kumimoji="0" lang="zh-CN" altLang="en-US" sz="1400" b="1" i="0" u="none" strike="noStrike" kern="0" cap="none" spc="0" normalizeH="0" baseline="0" noProof="0" dirty="0" smtClean="0">
              <a:ln>
                <a:noFill/>
              </a:ln>
              <a:solidFill>
                <a:schemeClr val="accent6"/>
              </a:solidFill>
              <a:effectLst/>
              <a:uLnTx/>
              <a:uFillTx/>
              <a:latin typeface="Times New Roman" pitchFamily="18" charset="0"/>
              <a:ea typeface="黑体" pitchFamily="49" charset="-122"/>
              <a:cs typeface="Times New Roman" pitchFamily="18" charset="0"/>
            </a:endParaRPr>
          </a:p>
        </p:txBody>
      </p:sp>
      <p:pic>
        <p:nvPicPr>
          <p:cNvPr id="36" name="图片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11327"/>
          <a:stretch>
            <a:fillRect/>
          </a:stretch>
        </p:blipFill>
        <p:spPr bwMode="auto">
          <a:xfrm>
            <a:off x="544112" y="1971648"/>
            <a:ext cx="7885540" cy="35283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8" name="矩形 5"/>
          <p:cNvSpPr>
            <a:spLocks noChangeArrowheads="1"/>
          </p:cNvSpPr>
          <p:nvPr/>
        </p:nvSpPr>
        <p:spPr bwMode="auto">
          <a:xfrm>
            <a:off x="3898848" y="4642756"/>
            <a:ext cx="4321248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algn="r"/>
            <a:r>
              <a:rPr lang="en-US" altLang="zh-CN" sz="1200" b="1" dirty="0" smtClean="0">
                <a:solidFill>
                  <a:srgbClr val="002060"/>
                </a:solidFill>
                <a:latin typeface="微软雅黑" pitchFamily="34" charset="-122"/>
                <a:ea typeface="微软雅黑" pitchFamily="34" charset="-122"/>
              </a:rPr>
              <a:t>The time </a:t>
            </a:r>
            <a:r>
              <a:rPr lang="en-US" altLang="zh-CN" sz="1200" b="1" dirty="0">
                <a:solidFill>
                  <a:srgbClr val="002060"/>
                </a:solidFill>
                <a:latin typeface="微软雅黑" pitchFamily="34" charset="-122"/>
                <a:ea typeface="微软雅黑" pitchFamily="34" charset="-122"/>
              </a:rPr>
              <a:t>axis </a:t>
            </a:r>
            <a:r>
              <a:rPr lang="en-US" altLang="zh-CN" sz="1200" b="1" dirty="0" smtClean="0">
                <a:solidFill>
                  <a:srgbClr val="002060"/>
                </a:solidFill>
                <a:latin typeface="微软雅黑" pitchFamily="34" charset="-122"/>
                <a:ea typeface="微软雅黑" pitchFamily="34" charset="-122"/>
              </a:rPr>
              <a:t>omitted the </a:t>
            </a:r>
            <a:r>
              <a:rPr lang="en-US" altLang="zh-CN" sz="1200" b="1" dirty="0">
                <a:solidFill>
                  <a:srgbClr val="002060"/>
                </a:solidFill>
                <a:latin typeface="微软雅黑" pitchFamily="34" charset="-122"/>
                <a:ea typeface="微软雅黑" pitchFamily="34" charset="-122"/>
              </a:rPr>
              <a:t>missing </a:t>
            </a:r>
            <a:r>
              <a:rPr lang="en-US" altLang="zh-CN" sz="1200" b="1" dirty="0" smtClean="0">
                <a:solidFill>
                  <a:srgbClr val="002060"/>
                </a:solidFill>
                <a:latin typeface="微软雅黑" pitchFamily="34" charset="-122"/>
                <a:ea typeface="微软雅黑" pitchFamily="34" charset="-122"/>
              </a:rPr>
              <a:t>year</a:t>
            </a:r>
            <a:r>
              <a:rPr lang="zh-CN" altLang="en-US" sz="1200" b="1" dirty="0" smtClean="0">
                <a:solidFill>
                  <a:srgbClr val="002060"/>
                </a:solidFill>
                <a:latin typeface="微软雅黑" pitchFamily="34" charset="-122"/>
                <a:ea typeface="微软雅黑" pitchFamily="34" charset="-122"/>
              </a:rPr>
              <a:t>（</a:t>
            </a:r>
            <a:r>
              <a:rPr lang="en-US" altLang="zh-CN" sz="1200" b="1" dirty="0">
                <a:solidFill>
                  <a:srgbClr val="002060"/>
                </a:solidFill>
                <a:latin typeface="微软雅黑" pitchFamily="34" charset="-122"/>
                <a:ea typeface="微软雅黑" pitchFamily="34" charset="-122"/>
              </a:rPr>
              <a:t>1939-1948</a:t>
            </a:r>
            <a:r>
              <a:rPr lang="zh-CN" altLang="en-US" sz="1200" b="1" dirty="0">
                <a:solidFill>
                  <a:srgbClr val="002060"/>
                </a:solidFill>
                <a:latin typeface="微软雅黑" pitchFamily="34" charset="-122"/>
                <a:ea typeface="微软雅黑" pitchFamily="34" charset="-122"/>
              </a:rPr>
              <a:t>）</a:t>
            </a:r>
            <a:endParaRPr lang="zh-CN" altLang="en-US" sz="1200" b="1" dirty="0">
              <a:solidFill>
                <a:srgbClr val="002060"/>
              </a:solidFill>
            </a:endParaRPr>
          </a:p>
        </p:txBody>
      </p:sp>
      <p:sp>
        <p:nvSpPr>
          <p:cNvPr id="39" name="矩形 38"/>
          <p:cNvSpPr/>
          <p:nvPr/>
        </p:nvSpPr>
        <p:spPr>
          <a:xfrm>
            <a:off x="1000100" y="5464338"/>
            <a:ext cx="7572428" cy="412934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marL="285750" indent="-285750" algn="ctr">
              <a:lnSpc>
                <a:spcPts val="2500"/>
              </a:lnSpc>
            </a:pPr>
            <a:r>
              <a:rPr lang="en-US" altLang="zh-CN" b="1" dirty="0" smtClean="0">
                <a:solidFill>
                  <a:srgbClr val="FF0000"/>
                </a:solidFill>
                <a:latin typeface="Times New Roman" pitchFamily="18" charset="0"/>
                <a:ea typeface="微软雅黑" pitchFamily="34" charset="-122"/>
                <a:cs typeface="Times New Roman" pitchFamily="18" charset="0"/>
              </a:rPr>
              <a:t>Extreme precipitation events become increasingly prominent.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71472" y="1857364"/>
            <a:ext cx="7643866" cy="39290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Rectangle 6"/>
          <p:cNvSpPr>
            <a:spLocks noGrp="1" noChangeArrowheads="1"/>
          </p:cNvSpPr>
          <p:nvPr>
            <p:ph type="title"/>
          </p:nvPr>
        </p:nvSpPr>
        <p:spPr>
          <a:xfrm>
            <a:off x="1800225" y="428604"/>
            <a:ext cx="7343775" cy="633413"/>
          </a:xfrm>
          <a:noFill/>
          <a:ln/>
        </p:spPr>
        <p:txBody>
          <a:bodyPr>
            <a:normAutofit/>
          </a:bodyPr>
          <a:lstStyle/>
          <a:p>
            <a:r>
              <a:rPr lang="en-US" altLang="zh-CN" sz="2800" b="1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Verdana" pitchFamily="34" charset="0"/>
                <a:ea typeface="黑体" pitchFamily="2" charset="-122"/>
                <a:cs typeface="+mn-cs"/>
              </a:rPr>
              <a:t>Changes </a:t>
            </a:r>
            <a:r>
              <a:rPr lang="en-US" altLang="zh-CN" sz="28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Verdana" pitchFamily="34" charset="0"/>
                <a:ea typeface="黑体" pitchFamily="2" charset="-122"/>
                <a:cs typeface="+mn-cs"/>
              </a:rPr>
              <a:t>of </a:t>
            </a:r>
            <a:r>
              <a:rPr lang="en-US" altLang="zh-CN" sz="2800" b="1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Verdana" pitchFamily="34" charset="0"/>
                <a:ea typeface="黑体" pitchFamily="2" charset="-122"/>
                <a:cs typeface="+mn-cs"/>
              </a:rPr>
              <a:t>Wind Speed</a:t>
            </a:r>
            <a:endParaRPr lang="en-US" altLang="zh-CN" sz="2800" b="1" dirty="0">
              <a:effectLst>
                <a:outerShdw blurRad="38100" dist="38100" dir="2700000" algn="tl">
                  <a:srgbClr val="C0C0C0"/>
                </a:outerShdw>
              </a:effectLst>
              <a:latin typeface="Verdana" pitchFamily="34" charset="0"/>
              <a:ea typeface="黑体" pitchFamily="2" charset="-122"/>
              <a:cs typeface="+mn-cs"/>
            </a:endParaRPr>
          </a:p>
        </p:txBody>
      </p:sp>
      <p:sp>
        <p:nvSpPr>
          <p:cNvPr id="6" name="Text Box 7"/>
          <p:cNvSpPr txBox="1">
            <a:spLocks noChangeArrowheads="1"/>
          </p:cNvSpPr>
          <p:nvPr/>
        </p:nvSpPr>
        <p:spPr bwMode="auto">
          <a:xfrm>
            <a:off x="1643042" y="5214950"/>
            <a:ext cx="6215106" cy="400110"/>
          </a:xfrm>
          <a:prstGeom prst="rect">
            <a:avLst/>
          </a:prstGeom>
          <a:solidFill>
            <a:schemeClr val="bg1"/>
          </a:solidFill>
          <a:ln w="2857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zh-CN" dirty="0" smtClean="0">
                <a:solidFill>
                  <a:srgbClr val="000000"/>
                </a:solidFill>
                <a:latin typeface="+mj-lt"/>
                <a:ea typeface="楷体_GB2312" pitchFamily="49" charset="-122"/>
              </a:rPr>
              <a:t>Changes in average wind speed anomaly, 1961-2014  </a:t>
            </a:r>
            <a:endParaRPr lang="en-US" altLang="zh-CN" sz="2000" dirty="0">
              <a:solidFill>
                <a:srgbClr val="000000"/>
              </a:solidFill>
              <a:latin typeface="+mj-lt"/>
              <a:ea typeface="楷体_GB2312" pitchFamily="49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标题 1"/>
          <p:cNvSpPr>
            <a:spLocks noGrp="1"/>
          </p:cNvSpPr>
          <p:nvPr>
            <p:ph type="title"/>
          </p:nvPr>
        </p:nvSpPr>
        <p:spPr>
          <a:xfrm>
            <a:off x="264455" y="1028599"/>
            <a:ext cx="8985176" cy="538444"/>
          </a:xfrm>
        </p:spPr>
        <p:txBody>
          <a:bodyPr>
            <a:noAutofit/>
          </a:bodyPr>
          <a:lstStyle/>
          <a:p>
            <a:pPr lvl="0" indent="-342900" algn="l">
              <a:spcBef>
                <a:spcPct val="20000"/>
              </a:spcBef>
              <a:defRPr/>
            </a:pPr>
            <a:r>
              <a:rPr lang="zh-CN" altLang="en-US" sz="240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 </a:t>
            </a:r>
            <a:r>
              <a:rPr lang="en-US" altLang="zh-CN" sz="2800" dirty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/>
            </a:r>
            <a:br>
              <a:rPr lang="en-US" altLang="zh-CN" sz="2800" dirty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</a:br>
            <a:endParaRPr lang="zh-CN" altLang="en-US" sz="2000" dirty="0">
              <a:ln w="0"/>
              <a:solidFill>
                <a:srgbClr val="C0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4649539" y="3634399"/>
            <a:ext cx="27718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1400" b="1" dirty="0">
                <a:solidFill>
                  <a:schemeClr val="bg1"/>
                </a:solidFill>
                <a:latin typeface="+mn-ea"/>
                <a:ea typeface="+mn-ea"/>
              </a:rPr>
              <a:t>影响上海台风个数的年际变化</a:t>
            </a:r>
          </a:p>
        </p:txBody>
      </p:sp>
      <p:pic>
        <p:nvPicPr>
          <p:cNvPr id="1025" name="Picture 1" descr="C:\Documents and Settings\Hu Hengzhi\My Documents\Tencent Files\114648631\Image\C2C\JLYE_Q8[LWJ90UM@N@]%M_J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5842" y="2285992"/>
            <a:ext cx="4304638" cy="301350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矩形 9"/>
          <p:cNvSpPr/>
          <p:nvPr/>
        </p:nvSpPr>
        <p:spPr>
          <a:xfrm>
            <a:off x="0" y="5670368"/>
            <a:ext cx="4148129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CN" sz="1600" i="1" dirty="0">
                <a:latin typeface="+mj-lt"/>
                <a:ea typeface="微软雅黑" panose="020B0503020204020204" pitchFamily="34" charset="-122"/>
                <a:cs typeface="Arial Unicode MS" pitchFamily="34" charset="-122"/>
              </a:rPr>
              <a:t>Reference: Shanghai Climate Change Monitoring Bulletin,2015</a:t>
            </a:r>
            <a:endParaRPr lang="zh-CN" altLang="en-US" sz="1600" i="1" dirty="0">
              <a:latin typeface="+mj-lt"/>
              <a:ea typeface="微软雅黑" panose="020B0503020204020204" pitchFamily="34" charset="-122"/>
              <a:cs typeface="Arial Unicode MS" pitchFamily="34" charset="-122"/>
            </a:endParaRPr>
          </a:p>
        </p:txBody>
      </p:sp>
      <p:pic>
        <p:nvPicPr>
          <p:cNvPr id="19" name="内容占位符 14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464496" y="2285992"/>
            <a:ext cx="4149650" cy="301350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1" name="矩形 10"/>
          <p:cNvSpPr/>
          <p:nvPr/>
        </p:nvSpPr>
        <p:spPr>
          <a:xfrm>
            <a:off x="4572000" y="5643578"/>
            <a:ext cx="4417995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CN" sz="1400" i="1" dirty="0">
                <a:latin typeface="微软雅黑" panose="020B0503020204020204" pitchFamily="34" charset="-122"/>
                <a:ea typeface="微软雅黑" panose="020B0503020204020204" pitchFamily="34" charset="-122"/>
                <a:cs typeface="Arial Unicode MS" pitchFamily="34" charset="-122"/>
              </a:rPr>
              <a:t>R</a:t>
            </a:r>
            <a:r>
              <a:rPr lang="en-US" altLang="zh-CN" sz="1600" i="1" dirty="0">
                <a:latin typeface="+mj-lt"/>
                <a:ea typeface="微软雅黑" panose="020B0503020204020204" pitchFamily="34" charset="-122"/>
              </a:rPr>
              <a:t>eference: </a:t>
            </a:r>
            <a:r>
              <a:rPr lang="zh-CN" altLang="en-US" sz="1600" i="1" dirty="0">
                <a:latin typeface="+mj-lt"/>
                <a:ea typeface="微软雅黑" panose="020B0503020204020204" pitchFamily="34" charset="-122"/>
              </a:rPr>
              <a:t> </a:t>
            </a:r>
            <a:r>
              <a:rPr lang="en-US" altLang="zh-CN" sz="1600" i="1" dirty="0">
                <a:latin typeface="+mj-lt"/>
                <a:ea typeface="微软雅黑" panose="020B0503020204020204" pitchFamily="34" charset="-122"/>
              </a:rPr>
              <a:t>Assessment Report on Impacts of Climate Change on Tropical Cyclone Frequency and Intensity in the Typhoon Committee Region,2012</a:t>
            </a:r>
            <a:endParaRPr lang="zh-CN" altLang="en-US" sz="1600" i="1" dirty="0">
              <a:latin typeface="+mj-lt"/>
              <a:ea typeface="微软雅黑" panose="020B0503020204020204" pitchFamily="34" charset="-122"/>
            </a:endParaRPr>
          </a:p>
        </p:txBody>
      </p:sp>
      <p:sp>
        <p:nvSpPr>
          <p:cNvPr id="13" name="矩形 12"/>
          <p:cNvSpPr/>
          <p:nvPr/>
        </p:nvSpPr>
        <p:spPr>
          <a:xfrm>
            <a:off x="935596" y="1267700"/>
            <a:ext cx="6984776" cy="958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altLang="zh-CN" dirty="0">
                <a:latin typeface="+mj-lt"/>
                <a:ea typeface="微软雅黑" panose="020B0503020204020204" pitchFamily="34" charset="-122"/>
                <a:cs typeface="Arial Unicode MS" pitchFamily="34" charset="-122"/>
              </a:rPr>
              <a:t>There was no significant change in the number of typhoons in </a:t>
            </a:r>
            <a:r>
              <a:rPr lang="en-US" altLang="zh-CN" dirty="0" smtClean="0">
                <a:latin typeface="+mj-lt"/>
                <a:ea typeface="微软雅黑" panose="020B0503020204020204" pitchFamily="34" charset="-122"/>
                <a:cs typeface="Arial Unicode MS" pitchFamily="34" charset="-122"/>
              </a:rPr>
              <a:t>Shanghai, while the intensity of typhoon increased.</a:t>
            </a:r>
            <a:endParaRPr lang="en-US" altLang="zh-CN" dirty="0">
              <a:latin typeface="+mj-lt"/>
              <a:ea typeface="微软雅黑" panose="020B0503020204020204" pitchFamily="34" charset="-122"/>
              <a:cs typeface="Arial Unicode MS" pitchFamily="34" charset="-122"/>
            </a:endParaRPr>
          </a:p>
        </p:txBody>
      </p:sp>
      <p:sp>
        <p:nvSpPr>
          <p:cNvPr id="14" name="Rectangle 6"/>
          <p:cNvSpPr txBox="1">
            <a:spLocks noChangeArrowheads="1"/>
          </p:cNvSpPr>
          <p:nvPr/>
        </p:nvSpPr>
        <p:spPr>
          <a:xfrm>
            <a:off x="1475656" y="428604"/>
            <a:ext cx="7343775" cy="633413"/>
          </a:xfrm>
          <a:prstGeom prst="rect">
            <a:avLst/>
          </a:prstGeom>
          <a:noFill/>
          <a:ln/>
        </p:spPr>
        <p:txBody>
          <a:bodyPr>
            <a:norm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800" b="1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Verdana" pitchFamily="34" charset="0"/>
                <a:ea typeface="黑体" pitchFamily="2" charset="-122"/>
                <a:cs typeface="+mn-cs"/>
              </a:rPr>
              <a:t>Changes of typhoon</a:t>
            </a:r>
            <a:endParaRPr kumimoji="0" lang="en-US" altLang="zh-CN" sz="2800" b="1" i="0" u="none" strike="noStrike" kern="0" cap="none" spc="0" normalizeH="0" baseline="0" noProof="0" dirty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C0C0C0"/>
                </a:outerShdw>
              </a:effectLst>
              <a:uLnTx/>
              <a:uFillTx/>
              <a:latin typeface="Verdana" pitchFamily="34" charset="0"/>
              <a:ea typeface="黑体" pitchFamily="2" charset="-122"/>
              <a:cs typeface="+mn-cs"/>
            </a:endParaRPr>
          </a:p>
        </p:txBody>
      </p:sp>
      <p:sp>
        <p:nvSpPr>
          <p:cNvPr id="15" name="矩形 14"/>
          <p:cNvSpPr/>
          <p:nvPr/>
        </p:nvSpPr>
        <p:spPr>
          <a:xfrm>
            <a:off x="323528" y="2348880"/>
            <a:ext cx="2492990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dirty="0" smtClean="0">
                <a:ea typeface="微软雅黑" panose="020B0503020204020204" pitchFamily="34" charset="-122"/>
                <a:cs typeface="Arial Unicode MS" pitchFamily="34" charset="-122"/>
              </a:rPr>
              <a:t>number of </a:t>
            </a:r>
            <a:r>
              <a:rPr lang="en-US" altLang="zh-CN" dirty="0" smtClean="0">
                <a:ea typeface="微软雅黑" panose="020B0503020204020204" pitchFamily="34" charset="-122"/>
                <a:cs typeface="Arial Unicode MS" pitchFamily="34" charset="-122"/>
              </a:rPr>
              <a:t>typhoons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xmlns="" val="1478445747"/>
      </p:ext>
    </p:extLst>
  </p:cSld>
  <p:clrMapOvr>
    <a:masterClrMapping/>
  </p:clrMapOvr>
  <p:transition advTm="23438"/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19"/>
          <p:cNvSpPr/>
          <p:nvPr/>
        </p:nvSpPr>
        <p:spPr>
          <a:xfrm>
            <a:off x="5580112" y="4653136"/>
            <a:ext cx="3312368" cy="1584176"/>
          </a:xfrm>
          <a:prstGeom prst="rect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Rectangle 1"/>
          <p:cNvSpPr/>
          <p:nvPr/>
        </p:nvSpPr>
        <p:spPr>
          <a:xfrm>
            <a:off x="971600" y="4581128"/>
            <a:ext cx="3456384" cy="1512168"/>
          </a:xfrm>
          <a:prstGeom prst="rect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2285984" y="357166"/>
            <a:ext cx="6229368" cy="1139825"/>
          </a:xfrm>
          <a:prstGeom prst="rect">
            <a:avLst/>
          </a:prstGeom>
        </p:spPr>
        <p:txBody>
          <a:bodyPr/>
          <a:lstStyle/>
          <a:p>
            <a:pPr algn="l" eaLnBrk="1" hangingPunct="1">
              <a:defRPr/>
            </a:pPr>
            <a:r>
              <a:rPr lang="en-US" altLang="zh-CN" sz="3200" b="1" dirty="0" smtClean="0"/>
              <a:t>Climate </a:t>
            </a:r>
            <a:r>
              <a:rPr lang="en-US" altLang="zh-CN" sz="3200" b="1" dirty="0"/>
              <a:t>Change </a:t>
            </a:r>
            <a:r>
              <a:rPr lang="en-US" altLang="zh-CN" sz="3200" b="1" dirty="0" smtClean="0"/>
              <a:t>Projection</a:t>
            </a:r>
            <a:endParaRPr lang="en-US" altLang="zh-CN" sz="3200" b="1" dirty="0"/>
          </a:p>
        </p:txBody>
      </p:sp>
      <p:pic>
        <p:nvPicPr>
          <p:cNvPr id="6" name="图片 9" descr="QQ图片20140926185734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51520" y="2110743"/>
            <a:ext cx="6929487" cy="2326369"/>
          </a:xfrm>
          <a:prstGeom prst="rect">
            <a:avLst/>
          </a:prstGeom>
          <a:ln w="25400">
            <a:solidFill>
              <a:schemeClr val="tx1"/>
            </a:solidFill>
          </a:ln>
        </p:spPr>
      </p:pic>
      <p:sp>
        <p:nvSpPr>
          <p:cNvPr id="7" name="TextBox 6"/>
          <p:cNvSpPr txBox="1"/>
          <p:nvPr/>
        </p:nvSpPr>
        <p:spPr>
          <a:xfrm>
            <a:off x="472674" y="1297588"/>
            <a:ext cx="807249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800" dirty="0" smtClean="0">
                <a:latin typeface="Arial" pitchFamily="34" charset="0"/>
                <a:cs typeface="Arial" pitchFamily="34" charset="0"/>
              </a:rPr>
              <a:t>Projected changes in number of days for cold night, warm daylight, warm night and heavy rainfall in Shanghai, derived from eight GCMs.</a:t>
            </a:r>
          </a:p>
          <a:p>
            <a:endParaRPr lang="zh-CN" altLang="en-US" sz="1800" dirty="0">
              <a:latin typeface="+mj-lt"/>
            </a:endParaRPr>
          </a:p>
        </p:txBody>
      </p:sp>
      <p:sp>
        <p:nvSpPr>
          <p:cNvPr id="8" name="TextBox 7"/>
          <p:cNvSpPr txBox="1"/>
          <p:nvPr/>
        </p:nvSpPr>
        <p:spPr>
          <a:xfrm rot="5400000" flipV="1">
            <a:off x="-299283" y="2683659"/>
            <a:ext cx="1440160" cy="33855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altLang="zh-CN" sz="1600" b="1" dirty="0" smtClean="0">
                <a:latin typeface="+mj-lt"/>
              </a:rPr>
              <a:t>% Change </a:t>
            </a:r>
            <a:endParaRPr lang="zh-CN" altLang="en-US" sz="1600" b="1" dirty="0">
              <a:latin typeface="+mj-lt"/>
            </a:endParaRPr>
          </a:p>
        </p:txBody>
      </p:sp>
      <p:graphicFrame>
        <p:nvGraphicFramePr>
          <p:cNvPr id="9" name="图表 5"/>
          <p:cNvGraphicFramePr/>
          <p:nvPr>
            <p:extLst>
              <p:ext uri="{D42A27DB-BD31-4B8C-83A1-F6EECF244321}">
                <p14:modId xmlns:p14="http://schemas.microsoft.com/office/powerpoint/2010/main" xmlns="" val="1916409773"/>
              </p:ext>
            </p:extLst>
          </p:nvPr>
        </p:nvGraphicFramePr>
        <p:xfrm>
          <a:off x="714348" y="4581128"/>
          <a:ext cx="3700586" cy="170539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12" name="图表 4"/>
          <p:cNvGraphicFramePr/>
          <p:nvPr>
            <p:extLst>
              <p:ext uri="{D42A27DB-BD31-4B8C-83A1-F6EECF244321}">
                <p14:modId xmlns:p14="http://schemas.microsoft.com/office/powerpoint/2010/main" xmlns="" val="1928254660"/>
              </p:ext>
            </p:extLst>
          </p:nvPr>
        </p:nvGraphicFramePr>
        <p:xfrm>
          <a:off x="5429256" y="4572008"/>
          <a:ext cx="3463224" cy="170482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15" name="TextBox 14"/>
          <p:cNvSpPr txBox="1"/>
          <p:nvPr/>
        </p:nvSpPr>
        <p:spPr>
          <a:xfrm>
            <a:off x="1331640" y="2132856"/>
            <a:ext cx="78581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1200" b="1" dirty="0" smtClean="0">
                <a:latin typeface="+mj-lt"/>
              </a:rPr>
              <a:t>Cold </a:t>
            </a:r>
            <a:r>
              <a:rPr lang="en-US" altLang="zh-CN" sz="1200" b="1" dirty="0">
                <a:latin typeface="+mj-lt"/>
              </a:rPr>
              <a:t>N</a:t>
            </a:r>
            <a:r>
              <a:rPr lang="en-US" altLang="zh-CN" sz="1200" b="1" dirty="0" smtClean="0">
                <a:latin typeface="+mj-lt"/>
              </a:rPr>
              <a:t>ights</a:t>
            </a:r>
            <a:endParaRPr lang="zh-CN" altLang="en-US" sz="1200" b="1" dirty="0">
              <a:latin typeface="+mj-lt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2275154" y="2092206"/>
            <a:ext cx="92869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1200" b="1" dirty="0" smtClean="0">
                <a:latin typeface="+mj-lt"/>
              </a:rPr>
              <a:t>Warm Daylight Days</a:t>
            </a:r>
            <a:endParaRPr lang="zh-CN" altLang="en-US" sz="1200" b="1" dirty="0">
              <a:latin typeface="+mj-lt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3203848" y="2060848"/>
            <a:ext cx="100013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1200" b="1" dirty="0" smtClean="0">
                <a:latin typeface="+mj-lt"/>
              </a:rPr>
              <a:t>Warm </a:t>
            </a:r>
            <a:r>
              <a:rPr lang="en-US" altLang="zh-CN" sz="1200" b="1" dirty="0">
                <a:latin typeface="+mj-lt"/>
              </a:rPr>
              <a:t>N</a:t>
            </a:r>
            <a:r>
              <a:rPr lang="en-US" altLang="zh-CN" sz="1200" b="1" dirty="0" smtClean="0">
                <a:latin typeface="+mj-lt"/>
              </a:rPr>
              <a:t>ights</a:t>
            </a:r>
            <a:endParaRPr lang="zh-CN" altLang="en-US" sz="1200" b="1" dirty="0">
              <a:latin typeface="+mj-lt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5180742" y="2031231"/>
            <a:ext cx="121444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1200" b="1" dirty="0" smtClean="0">
                <a:latin typeface="+mj-lt"/>
              </a:rPr>
              <a:t>Heavy </a:t>
            </a:r>
          </a:p>
          <a:p>
            <a:pPr algn="ctr"/>
            <a:r>
              <a:rPr lang="en-US" altLang="zh-CN" sz="1200" b="1" dirty="0">
                <a:latin typeface="+mj-lt"/>
              </a:rPr>
              <a:t>R</a:t>
            </a:r>
            <a:r>
              <a:rPr lang="en-US" altLang="zh-CN" sz="1200" b="1" dirty="0" smtClean="0">
                <a:latin typeface="+mj-lt"/>
              </a:rPr>
              <a:t>ainfall </a:t>
            </a:r>
            <a:r>
              <a:rPr lang="en-US" altLang="zh-CN" sz="1200" b="1" dirty="0">
                <a:latin typeface="+mj-lt"/>
              </a:rPr>
              <a:t>D</a:t>
            </a:r>
            <a:r>
              <a:rPr lang="en-US" altLang="zh-CN" sz="1200" b="1" dirty="0" smtClean="0">
                <a:latin typeface="+mj-lt"/>
              </a:rPr>
              <a:t>ays</a:t>
            </a:r>
            <a:endParaRPr lang="zh-CN" altLang="en-US" sz="1200" b="1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979258516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上海市气象局模板">
  <a:themeElements>
    <a:clrScheme name="上海市气象局模板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上海市气象局模板">
      <a:majorFont>
        <a:latin typeface="Arial"/>
        <a:ea typeface="黑体"/>
        <a:cs typeface=""/>
      </a:majorFont>
      <a:minorFont>
        <a:latin typeface="黑体"/>
        <a:ea typeface="黑体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bg1"/>
        </a:solidFill>
        <a:ln w="38100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0000" tIns="46800" rIns="90000" bIns="4680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1" fontAlgn="base" latinLnBrk="0" hangingPunct="1">
          <a:lnSpc>
            <a:spcPct val="110000"/>
          </a:lnSpc>
          <a:spcBef>
            <a:spcPct val="20000"/>
          </a:spcBef>
          <a:spcAft>
            <a:spcPct val="0"/>
          </a:spcAft>
          <a:buClrTx/>
          <a:buSzTx/>
          <a:buFont typeface="Wingdings" pitchFamily="2" charset="2"/>
          <a:buNone/>
          <a:tabLst/>
          <a:defRPr kumimoji="0" lang="zh-CN" altLang="en-US" sz="20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黑体" pitchFamily="2" charset="-122"/>
            <a:ea typeface="黑体" pitchFamily="2" charset="-122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bg1"/>
        </a:solidFill>
        <a:ln w="38100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0000" tIns="46800" rIns="90000" bIns="4680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1" fontAlgn="base" latinLnBrk="0" hangingPunct="1">
          <a:lnSpc>
            <a:spcPct val="110000"/>
          </a:lnSpc>
          <a:spcBef>
            <a:spcPct val="20000"/>
          </a:spcBef>
          <a:spcAft>
            <a:spcPct val="0"/>
          </a:spcAft>
          <a:buClrTx/>
          <a:buSzTx/>
          <a:buFont typeface="Wingdings" pitchFamily="2" charset="2"/>
          <a:buNone/>
          <a:tabLst/>
          <a:defRPr kumimoji="0" lang="zh-CN" altLang="en-US" sz="20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黑体" pitchFamily="2" charset="-122"/>
            <a:ea typeface="黑体" pitchFamily="2" charset="-122"/>
          </a:defRPr>
        </a:defPPr>
      </a:lstStyle>
    </a:lnDef>
  </a:objectDefaults>
  <a:extraClrSchemeLst>
    <a:extraClrScheme>
      <a:clrScheme name="上海市气象局模板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上海市气象局模板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上海市气象局模板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上海市气象局模板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上海市气象局模板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上海市气象局模板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上海市气象局模板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上海市气象局模板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上海市气象局模板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上海市气象局模板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上海市气象局模板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上海市气象局模板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1_上海市气象局模板">
  <a:themeElements>
    <a:clrScheme name="1_上海市气象局模板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1_上海市气象局模板">
      <a:majorFont>
        <a:latin typeface="Arial"/>
        <a:ea typeface="黑体"/>
        <a:cs typeface=""/>
      </a:majorFont>
      <a:minorFont>
        <a:latin typeface="黑体"/>
        <a:ea typeface="黑体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bg1"/>
        </a:solidFill>
        <a:ln w="38100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0000" tIns="46800" rIns="90000" bIns="4680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1" fontAlgn="base" latinLnBrk="0" hangingPunct="1">
          <a:lnSpc>
            <a:spcPct val="110000"/>
          </a:lnSpc>
          <a:spcBef>
            <a:spcPct val="20000"/>
          </a:spcBef>
          <a:spcAft>
            <a:spcPct val="0"/>
          </a:spcAft>
          <a:buClrTx/>
          <a:buSzTx/>
          <a:buFont typeface="Wingdings" pitchFamily="2" charset="2"/>
          <a:buNone/>
          <a:tabLst/>
          <a:defRPr kumimoji="0" lang="zh-CN" altLang="en-US" sz="20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黑体" pitchFamily="2" charset="-122"/>
            <a:ea typeface="黑体" pitchFamily="2" charset="-122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bg1"/>
        </a:solidFill>
        <a:ln w="38100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0000" tIns="46800" rIns="90000" bIns="4680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1" fontAlgn="base" latinLnBrk="0" hangingPunct="1">
          <a:lnSpc>
            <a:spcPct val="110000"/>
          </a:lnSpc>
          <a:spcBef>
            <a:spcPct val="20000"/>
          </a:spcBef>
          <a:spcAft>
            <a:spcPct val="0"/>
          </a:spcAft>
          <a:buClrTx/>
          <a:buSzTx/>
          <a:buFont typeface="Wingdings" pitchFamily="2" charset="2"/>
          <a:buNone/>
          <a:tabLst/>
          <a:defRPr kumimoji="0" lang="zh-CN" altLang="en-US" sz="20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黑体" pitchFamily="2" charset="-122"/>
            <a:ea typeface="黑体" pitchFamily="2" charset="-122"/>
          </a:defRPr>
        </a:defPPr>
      </a:lstStyle>
    </a:lnDef>
    <a:txDef>
      <a:spPr>
        <a:solidFill>
          <a:srgbClr val="FFFF00"/>
        </a:solidFill>
      </a:spPr>
      <a:bodyPr wrap="square" rtlCol="0">
        <a:spAutoFit/>
      </a:bodyPr>
      <a:lstStyle>
        <a:defPPr algn="ctr">
          <a:defRPr sz="3600" dirty="0" smtClean="0">
            <a:solidFill>
              <a:srgbClr val="FF0000"/>
            </a:solidFill>
          </a:defRPr>
        </a:defPPr>
      </a:lstStyle>
    </a:txDef>
  </a:objectDefaults>
  <a:extraClrSchemeLst>
    <a:extraClrScheme>
      <a:clrScheme name="1_上海市气象局模板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上海市气象局模板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上海市气象局模板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上海市气象局模板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上海市气象局模板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上海市气象局模板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上海市气象局模板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上海市气象局模板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上海市气象局模板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上海市气象局模板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上海市气象局模板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上海市气象局模板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2_上海市气象局模板">
  <a:themeElements>
    <a:clrScheme name="2_上海市气象局模板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2_上海市气象局模板">
      <a:majorFont>
        <a:latin typeface="Arial"/>
        <a:ea typeface="宋体"/>
        <a:cs typeface=""/>
      </a:majorFont>
      <a:minorFont>
        <a:latin typeface="黑体"/>
        <a:ea typeface="宋体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bg1"/>
        </a:solidFill>
        <a:ln w="38100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0000" tIns="46800" rIns="90000" bIns="4680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1" fontAlgn="base" latinLnBrk="0" hangingPunct="1">
          <a:lnSpc>
            <a:spcPct val="110000"/>
          </a:lnSpc>
          <a:spcBef>
            <a:spcPct val="20000"/>
          </a:spcBef>
          <a:spcAft>
            <a:spcPct val="0"/>
          </a:spcAft>
          <a:buClrTx/>
          <a:buSzTx/>
          <a:buFont typeface="Wingdings" pitchFamily="2" charset="2"/>
          <a:buNone/>
          <a:tabLst/>
          <a:defRPr kumimoji="0" lang="zh-CN" altLang="en-US" sz="20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黑体" pitchFamily="2" charset="-122"/>
            <a:ea typeface="黑体" pitchFamily="2" charset="-122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bg1"/>
        </a:solidFill>
        <a:ln w="38100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0000" tIns="46800" rIns="90000" bIns="4680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1" fontAlgn="base" latinLnBrk="0" hangingPunct="1">
          <a:lnSpc>
            <a:spcPct val="110000"/>
          </a:lnSpc>
          <a:spcBef>
            <a:spcPct val="20000"/>
          </a:spcBef>
          <a:spcAft>
            <a:spcPct val="0"/>
          </a:spcAft>
          <a:buClrTx/>
          <a:buSzTx/>
          <a:buFont typeface="Wingdings" pitchFamily="2" charset="2"/>
          <a:buNone/>
          <a:tabLst/>
          <a:defRPr kumimoji="0" lang="zh-CN" altLang="en-US" sz="20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黑体" pitchFamily="2" charset="-122"/>
            <a:ea typeface="黑体" pitchFamily="2" charset="-122"/>
          </a:defRPr>
        </a:defPPr>
      </a:lstStyle>
    </a:lnDef>
  </a:objectDefaults>
  <a:extraClrSchemeLst>
    <a:extraClrScheme>
      <a:clrScheme name="2_上海市气象局模板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上海市气象局模板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上海市气象局模板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上海市气象局模板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上海市气象局模板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上海市气象局模板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上海市气象局模板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上海市气象局模板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上海市气象局模板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上海市气象局模板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上海市气象局模板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上海市气象局模板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3_上海市气象局模板">
  <a:themeElements>
    <a:clrScheme name="上海市气象局模板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上海市气象局模板">
      <a:majorFont>
        <a:latin typeface="Arial"/>
        <a:ea typeface="黑体"/>
        <a:cs typeface=""/>
      </a:majorFont>
      <a:minorFont>
        <a:latin typeface="黑体"/>
        <a:ea typeface="黑体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bg1"/>
        </a:solidFill>
        <a:ln w="38100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0000" tIns="46800" rIns="90000" bIns="4680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1" fontAlgn="base" latinLnBrk="0" hangingPunct="1">
          <a:lnSpc>
            <a:spcPct val="110000"/>
          </a:lnSpc>
          <a:spcBef>
            <a:spcPct val="20000"/>
          </a:spcBef>
          <a:spcAft>
            <a:spcPct val="0"/>
          </a:spcAft>
          <a:buClrTx/>
          <a:buSzTx/>
          <a:buFont typeface="Wingdings" pitchFamily="2" charset="2"/>
          <a:buNone/>
          <a:tabLst/>
          <a:defRPr kumimoji="0" lang="zh-CN" altLang="en-US" sz="20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黑体" pitchFamily="2" charset="-122"/>
            <a:ea typeface="黑体" pitchFamily="2" charset="-122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bg1"/>
        </a:solidFill>
        <a:ln w="38100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0000" tIns="46800" rIns="90000" bIns="4680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1" fontAlgn="base" latinLnBrk="0" hangingPunct="1">
          <a:lnSpc>
            <a:spcPct val="110000"/>
          </a:lnSpc>
          <a:spcBef>
            <a:spcPct val="20000"/>
          </a:spcBef>
          <a:spcAft>
            <a:spcPct val="0"/>
          </a:spcAft>
          <a:buClrTx/>
          <a:buSzTx/>
          <a:buFont typeface="Wingdings" pitchFamily="2" charset="2"/>
          <a:buNone/>
          <a:tabLst/>
          <a:defRPr kumimoji="0" lang="zh-CN" altLang="en-US" sz="20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黑体" pitchFamily="2" charset="-122"/>
            <a:ea typeface="黑体" pitchFamily="2" charset="-122"/>
          </a:defRPr>
        </a:defPPr>
      </a:lstStyle>
    </a:lnDef>
  </a:objectDefaults>
  <a:extraClrSchemeLst>
    <a:extraClrScheme>
      <a:clrScheme name="上海市气象局模板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上海市气象局模板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上海市气象局模板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上海市气象局模板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上海市气象局模板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上海市气象局模板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上海市气象局模板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上海市气象局模板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上海市气象局模板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上海市气象局模板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上海市气象局模板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上海市气象局模板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5.xml><?xml version="1.0" encoding="utf-8"?>
<a:theme xmlns:a="http://schemas.openxmlformats.org/drawingml/2006/main" name="Office 主题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Office 主题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上海市气象局模板</Template>
  <TotalTime>68369</TotalTime>
  <Words>2409</Words>
  <Application>Microsoft Office PowerPoint</Application>
  <PresentationFormat>全屏显示(4:3)</PresentationFormat>
  <Paragraphs>491</Paragraphs>
  <Slides>50</Slides>
  <Notes>31</Notes>
  <HiddenSlides>1</HiddenSlides>
  <MMClips>0</MMClips>
  <ScaleCrop>false</ScaleCrop>
  <HeadingPairs>
    <vt:vector size="6" baseType="variant">
      <vt:variant>
        <vt:lpstr>主题</vt:lpstr>
      </vt:variant>
      <vt:variant>
        <vt:i4>4</vt:i4>
      </vt:variant>
      <vt:variant>
        <vt:lpstr>嵌入 OLE 服务器</vt:lpstr>
      </vt:variant>
      <vt:variant>
        <vt:i4>1</vt:i4>
      </vt:variant>
      <vt:variant>
        <vt:lpstr>幻灯片标题</vt:lpstr>
      </vt:variant>
      <vt:variant>
        <vt:i4>50</vt:i4>
      </vt:variant>
    </vt:vector>
  </HeadingPairs>
  <TitlesOfParts>
    <vt:vector size="55" baseType="lpstr">
      <vt:lpstr>上海市气象局模板</vt:lpstr>
      <vt:lpstr>1_上海市气象局模板</vt:lpstr>
      <vt:lpstr>2_上海市气象局模板</vt:lpstr>
      <vt:lpstr>3_上海市气象局模板</vt:lpstr>
      <vt:lpstr>Equation</vt:lpstr>
      <vt:lpstr>  Climate Service for Mega City :  A Case of Shanghai   LIANG Ping, LIU Xiaochen, Sun Landong Shanghai Climate Center Shanghai Meteorological Service  Shanghai, 18th May 2018</vt:lpstr>
      <vt:lpstr>幻灯片 2</vt:lpstr>
      <vt:lpstr>幻灯片 3</vt:lpstr>
      <vt:lpstr>Climate Change Observations</vt:lpstr>
      <vt:lpstr>幻灯片 5</vt:lpstr>
      <vt:lpstr>幻灯片 6</vt:lpstr>
      <vt:lpstr>Changes of Wind Speed</vt:lpstr>
      <vt:lpstr>  </vt:lpstr>
      <vt:lpstr>Climate Change Projection</vt:lpstr>
      <vt:lpstr>幻灯片 10</vt:lpstr>
      <vt:lpstr>幻灯片 11</vt:lpstr>
      <vt:lpstr>幻灯片 12</vt:lpstr>
      <vt:lpstr>幻灯片 13</vt:lpstr>
      <vt:lpstr>幻灯片 14</vt:lpstr>
      <vt:lpstr>幻灯片 15</vt:lpstr>
      <vt:lpstr>Climate Monitoring</vt:lpstr>
      <vt:lpstr>幻灯片 17</vt:lpstr>
      <vt:lpstr>幻灯片 18</vt:lpstr>
      <vt:lpstr>幻灯片 19</vt:lpstr>
      <vt:lpstr>幻灯片 20</vt:lpstr>
      <vt:lpstr>幻灯片 21</vt:lpstr>
      <vt:lpstr>幻灯片 22</vt:lpstr>
      <vt:lpstr>幻灯片 23</vt:lpstr>
      <vt:lpstr>幻灯片 24</vt:lpstr>
      <vt:lpstr>幻灯片 25</vt:lpstr>
      <vt:lpstr>幻灯片 26</vt:lpstr>
      <vt:lpstr>幻灯片 27</vt:lpstr>
      <vt:lpstr>幻灯片 28</vt:lpstr>
      <vt:lpstr>幻灯片 29</vt:lpstr>
      <vt:lpstr>幻灯片 30</vt:lpstr>
      <vt:lpstr>幻灯片 31</vt:lpstr>
      <vt:lpstr>幻灯片 32</vt:lpstr>
      <vt:lpstr>幻灯片 33</vt:lpstr>
      <vt:lpstr>幻灯片 34</vt:lpstr>
      <vt:lpstr>幻灯片 35</vt:lpstr>
      <vt:lpstr>幻灯片 36</vt:lpstr>
      <vt:lpstr>幻灯片 37</vt:lpstr>
      <vt:lpstr>幻灯片 38</vt:lpstr>
      <vt:lpstr>幻灯片 39</vt:lpstr>
      <vt:lpstr>幻灯片 40</vt:lpstr>
      <vt:lpstr>Governance &amp; Behaviour. </vt:lpstr>
      <vt:lpstr>Governance &amp; Behaviour. </vt:lpstr>
      <vt:lpstr>The 13th Five-Year Plan for Climate Change Adaptation in Shanghai </vt:lpstr>
      <vt:lpstr>幻灯片 44</vt:lpstr>
      <vt:lpstr>幻灯片 45</vt:lpstr>
      <vt:lpstr>幻灯片 46</vt:lpstr>
      <vt:lpstr>幻灯片 47</vt:lpstr>
      <vt:lpstr>幻灯片 48</vt:lpstr>
      <vt:lpstr>Networking</vt:lpstr>
      <vt:lpstr>幻灯片 50</vt:lpstr>
    </vt:vector>
  </TitlesOfParts>
  <Company>SCC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幻灯片 1</dc:title>
  <dc:creator>LIANGP</dc:creator>
  <cp:lastModifiedBy>user</cp:lastModifiedBy>
  <cp:revision>2957</cp:revision>
  <cp:lastPrinted>1601-01-01T00:00:00Z</cp:lastPrinted>
  <dcterms:created xsi:type="dcterms:W3CDTF">2009-05-12T10:36:33Z</dcterms:created>
  <dcterms:modified xsi:type="dcterms:W3CDTF">2018-05-17T14:35:35Z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Version">
    <vt:i4>1</vt:i4>
  </property>
</Properties>
</file>