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82" r:id="rId2"/>
    <p:sldId id="309" r:id="rId3"/>
    <p:sldId id="284" r:id="rId4"/>
    <p:sldId id="310" r:id="rId5"/>
    <p:sldId id="294" r:id="rId6"/>
    <p:sldId id="295" r:id="rId7"/>
    <p:sldId id="312" r:id="rId8"/>
    <p:sldId id="316" r:id="rId9"/>
    <p:sldId id="302" r:id="rId10"/>
    <p:sldId id="296" r:id="rId11"/>
    <p:sldId id="299" r:id="rId12"/>
    <p:sldId id="297" r:id="rId13"/>
    <p:sldId id="306" r:id="rId14"/>
    <p:sldId id="307" r:id="rId15"/>
    <p:sldId id="308" r:id="rId16"/>
    <p:sldId id="304" r:id="rId17"/>
    <p:sldId id="300" r:id="rId18"/>
    <p:sldId id="313" r:id="rId19"/>
    <p:sldId id="305" r:id="rId20"/>
    <p:sldId id="317" r:id="rId21"/>
    <p:sldId id="318" r:id="rId22"/>
    <p:sldId id="283" r:id="rId23"/>
    <p:sldId id="315" r:id="rId24"/>
  </p:sldIdLst>
  <p:sldSz cx="9144000" cy="6858000" type="screen4x3"/>
  <p:notesSz cx="7099300" cy="102346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阿部 晃久"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FFDFF"/>
    <a:srgbClr val="000090"/>
    <a:srgbClr val="FFFC94"/>
    <a:srgbClr val="B2FF8E"/>
    <a:srgbClr val="FFCB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淡色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99333" autoAdjust="0"/>
  </p:normalViewPr>
  <p:slideViewPr>
    <p:cSldViewPr snapToGrid="0" snapToObjects="1">
      <p:cViewPr>
        <p:scale>
          <a:sx n="70" d="100"/>
          <a:sy n="70" d="100"/>
        </p:scale>
        <p:origin x="1407" y="-75"/>
      </p:cViewPr>
      <p:guideLst>
        <p:guide pos="2880"/>
        <p:guide orient="horz" pos="2160"/>
      </p:guideLst>
    </p:cSldViewPr>
  </p:slideViewPr>
  <p:notesTextViewPr>
    <p:cViewPr>
      <p:scale>
        <a:sx n="100" d="100"/>
        <a:sy n="100" d="100"/>
      </p:scale>
      <p:origin x="0" y="0"/>
    </p:cViewPr>
  </p:notesTextViewPr>
  <p:sorterViewPr>
    <p:cViewPr varScale="1">
      <p:scale>
        <a:sx n="100" d="100"/>
        <a:sy n="100" d="100"/>
      </p:scale>
      <p:origin x="0" y="-25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90841998843726"/>
          <c:y val="4.7632698086652214E-2"/>
          <c:w val="0.87663320430268288"/>
          <c:h val="0.82376507284415557"/>
        </c:manualLayout>
      </c:layout>
      <c:barChart>
        <c:barDir val="col"/>
        <c:grouping val="clustered"/>
        <c:varyColors val="0"/>
        <c:ser>
          <c:idx val="11"/>
          <c:order val="0"/>
          <c:spPr>
            <a:solidFill>
              <a:srgbClr val="0000FF"/>
            </a:solidFill>
          </c:spPr>
          <c:invertIfNegative val="0"/>
          <c:dLbls>
            <c:spPr>
              <a:noFill/>
              <a:ln>
                <a:noFill/>
              </a:ln>
              <a:effectLst/>
            </c:spPr>
            <c:txPr>
              <a:bodyPr/>
              <a:lstStyle/>
              <a:p>
                <a:pPr>
                  <a:defRPr>
                    <a:latin typeface="Arial" panose="020B0604020202020204" pitchFamily="34" charset="0"/>
                    <a:cs typeface="Arial" panose="020B0604020202020204" pitchFamily="34" charset="0"/>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平均風速!$L$1:$O$1</c:f>
              <c:strCache>
                <c:ptCount val="4"/>
                <c:pt idx="0">
                  <c:v>Kitakyushu
(80m)</c:v>
                </c:pt>
                <c:pt idx="1">
                  <c:v>Choshi
(80m)</c:v>
                </c:pt>
                <c:pt idx="2">
                  <c:v>Noshiro
(50m)</c:v>
                </c:pt>
                <c:pt idx="3">
                  <c:v>Hazaki
 (87m)</c:v>
                </c:pt>
              </c:strCache>
            </c:strRef>
          </c:cat>
          <c:val>
            <c:numRef>
              <c:f>平均風速!$L$14:$O$14</c:f>
              <c:numCache>
                <c:formatCode>0.0_ </c:formatCode>
                <c:ptCount val="4"/>
                <c:pt idx="0">
                  <c:v>0.3</c:v>
                </c:pt>
                <c:pt idx="1">
                  <c:v>1.2</c:v>
                </c:pt>
                <c:pt idx="2">
                  <c:v>-2.9</c:v>
                </c:pt>
                <c:pt idx="3">
                  <c:v>4.4927536231884062</c:v>
                </c:pt>
              </c:numCache>
            </c:numRef>
          </c:val>
          <c:extLst>
            <c:ext xmlns:c16="http://schemas.microsoft.com/office/drawing/2014/chart" uri="{C3380CC4-5D6E-409C-BE32-E72D297353CC}">
              <c16:uniqueId val="{00000000-0EF6-4C9F-A870-F6181C4E5D63}"/>
            </c:ext>
          </c:extLst>
        </c:ser>
        <c:dLbls>
          <c:dLblPos val="outEnd"/>
          <c:showLegendKey val="0"/>
          <c:showVal val="1"/>
          <c:showCatName val="0"/>
          <c:showSerName val="0"/>
          <c:showPercent val="0"/>
          <c:showBubbleSize val="0"/>
        </c:dLbls>
        <c:gapWidth val="151"/>
        <c:axId val="204633600"/>
        <c:axId val="204640640"/>
      </c:barChart>
      <c:catAx>
        <c:axId val="204633600"/>
        <c:scaling>
          <c:orientation val="minMax"/>
        </c:scaling>
        <c:delete val="0"/>
        <c:axPos val="b"/>
        <c:numFmt formatCode="General" sourceLinked="0"/>
        <c:majorTickMark val="cross"/>
        <c:minorTickMark val="none"/>
        <c:tickLblPos val="low"/>
        <c:txPr>
          <a:bodyPr/>
          <a:lstStyle/>
          <a:p>
            <a:pPr>
              <a:defRPr sz="1200">
                <a:latin typeface="Arial" panose="020B0604020202020204" pitchFamily="34" charset="0"/>
                <a:cs typeface="Arial" panose="020B0604020202020204" pitchFamily="34" charset="0"/>
              </a:defRPr>
            </a:pPr>
            <a:endParaRPr lang="ja-JP"/>
          </a:p>
        </c:txPr>
        <c:crossAx val="204640640"/>
        <c:crosses val="autoZero"/>
        <c:auto val="1"/>
        <c:lblAlgn val="ctr"/>
        <c:lblOffset val="100"/>
        <c:noMultiLvlLbl val="0"/>
      </c:catAx>
      <c:valAx>
        <c:axId val="204640640"/>
        <c:scaling>
          <c:orientation val="minMax"/>
          <c:max val="5"/>
          <c:min val="-5"/>
        </c:scaling>
        <c:delete val="0"/>
        <c:axPos val="l"/>
        <c:majorGridlines/>
        <c:title>
          <c:tx>
            <c:rich>
              <a:bodyPr rot="-5400000" vert="horz"/>
              <a:lstStyle/>
              <a:p>
                <a:pPr>
                  <a:defRPr sz="1200" b="0"/>
                </a:pPr>
                <a:r>
                  <a:rPr lang="en-US" sz="1200" b="0"/>
                  <a:t>Annual bias (%)</a:t>
                </a:r>
                <a:endParaRPr lang="ja-JP" sz="1200" b="0"/>
              </a:p>
            </c:rich>
          </c:tx>
          <c:layout>
            <c:manualLayout>
              <c:xMode val="edge"/>
              <c:yMode val="edge"/>
              <c:x val="2.1299922834791291E-2"/>
              <c:y val="0.15112444839841901"/>
            </c:manualLayout>
          </c:layout>
          <c:overlay val="0"/>
        </c:title>
        <c:numFmt formatCode="0.0_ " sourceLinked="0"/>
        <c:majorTickMark val="out"/>
        <c:minorTickMark val="none"/>
        <c:tickLblPos val="nextTo"/>
        <c:crossAx val="204633600"/>
        <c:crosses val="autoZero"/>
        <c:crossBetween val="between"/>
        <c:majorUnit val="2.5"/>
      </c:valAx>
      <c:spPr>
        <a:ln>
          <a:solidFill>
            <a:sysClr val="windowText" lastClr="000000">
              <a:lumMod val="50000"/>
              <a:lumOff val="50000"/>
            </a:sysClr>
          </a:solidFill>
        </a:ln>
      </c:spPr>
    </c:plotArea>
    <c:plotVisOnly val="1"/>
    <c:dispBlanksAs val="gap"/>
    <c:showDLblsOverMax val="0"/>
  </c:chart>
  <c:spPr>
    <a:ln>
      <a:noFill/>
    </a:ln>
  </c:spPr>
  <c:txPr>
    <a:bodyPr/>
    <a:lstStyle/>
    <a:p>
      <a:pPr>
        <a:defRPr>
          <a:latin typeface="Arial" panose="020B0604020202020204" pitchFamily="34" charset="0"/>
          <a:cs typeface="Arial" panose="020B0604020202020204" pitchFamily="34" charset="0"/>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47871044779001"/>
          <c:y val="4.7632698086652214E-2"/>
          <c:w val="0.86706287085636735"/>
          <c:h val="0.74710712276925073"/>
        </c:manualLayout>
      </c:layout>
      <c:barChart>
        <c:barDir val="col"/>
        <c:grouping val="clustered"/>
        <c:varyColors val="0"/>
        <c:ser>
          <c:idx val="0"/>
          <c:order val="0"/>
          <c:tx>
            <c:v>Jan</c:v>
          </c:tx>
          <c:spPr>
            <a:solidFill>
              <a:srgbClr val="7030A0"/>
            </a:solidFill>
          </c:spPr>
          <c:invertIfNegative val="0"/>
          <c:cat>
            <c:strRef>
              <c:f>平均風速!$L$1:$O$1</c:f>
              <c:strCache>
                <c:ptCount val="4"/>
                <c:pt idx="0">
                  <c:v>Kitakyushu
(80m)</c:v>
                </c:pt>
                <c:pt idx="1">
                  <c:v>Choshi
(80m)</c:v>
                </c:pt>
                <c:pt idx="2">
                  <c:v>Noshiro
(50m)</c:v>
                </c:pt>
                <c:pt idx="3">
                  <c:v>Hazaki
 (87m)</c:v>
                </c:pt>
              </c:strCache>
            </c:strRef>
          </c:cat>
          <c:val>
            <c:numRef>
              <c:f>平均風速!$L$2:$O$2</c:f>
              <c:numCache>
                <c:formatCode>0.0_ </c:formatCode>
                <c:ptCount val="4"/>
                <c:pt idx="0">
                  <c:v>5.4</c:v>
                </c:pt>
                <c:pt idx="1">
                  <c:v>2.4</c:v>
                </c:pt>
                <c:pt idx="2">
                  <c:v>-4.0999999999999996</c:v>
                </c:pt>
                <c:pt idx="3">
                  <c:v>2.1</c:v>
                </c:pt>
              </c:numCache>
            </c:numRef>
          </c:val>
          <c:extLst>
            <c:ext xmlns:c16="http://schemas.microsoft.com/office/drawing/2014/chart" uri="{C3380CC4-5D6E-409C-BE32-E72D297353CC}">
              <c16:uniqueId val="{00000000-43AA-4F88-9413-8D8045B527FD}"/>
            </c:ext>
          </c:extLst>
        </c:ser>
        <c:ser>
          <c:idx val="1"/>
          <c:order val="1"/>
          <c:tx>
            <c:v>Feb</c:v>
          </c:tx>
          <c:spPr>
            <a:solidFill>
              <a:srgbClr val="002060"/>
            </a:solidFill>
          </c:spPr>
          <c:invertIfNegative val="0"/>
          <c:cat>
            <c:strRef>
              <c:f>平均風速!$L$1:$O$1</c:f>
              <c:strCache>
                <c:ptCount val="4"/>
                <c:pt idx="0">
                  <c:v>Kitakyushu
(80m)</c:v>
                </c:pt>
                <c:pt idx="1">
                  <c:v>Choshi
(80m)</c:v>
                </c:pt>
                <c:pt idx="2">
                  <c:v>Noshiro
(50m)</c:v>
                </c:pt>
                <c:pt idx="3">
                  <c:v>Hazaki
 (87m)</c:v>
                </c:pt>
              </c:strCache>
            </c:strRef>
          </c:cat>
          <c:val>
            <c:numRef>
              <c:f>平均風速!$L$3:$O$3</c:f>
              <c:numCache>
                <c:formatCode>0.0_ </c:formatCode>
                <c:ptCount val="4"/>
                <c:pt idx="0">
                  <c:v>2</c:v>
                </c:pt>
                <c:pt idx="1">
                  <c:v>-2.2999999999999998</c:v>
                </c:pt>
                <c:pt idx="2">
                  <c:v>-3.1</c:v>
                </c:pt>
                <c:pt idx="3">
                  <c:v>0.4</c:v>
                </c:pt>
              </c:numCache>
            </c:numRef>
          </c:val>
          <c:extLst>
            <c:ext xmlns:c16="http://schemas.microsoft.com/office/drawing/2014/chart" uri="{C3380CC4-5D6E-409C-BE32-E72D297353CC}">
              <c16:uniqueId val="{00000001-43AA-4F88-9413-8D8045B527FD}"/>
            </c:ext>
          </c:extLst>
        </c:ser>
        <c:ser>
          <c:idx val="2"/>
          <c:order val="2"/>
          <c:tx>
            <c:v>Mar</c:v>
          </c:tx>
          <c:spPr>
            <a:solidFill>
              <a:srgbClr val="0070C0"/>
            </a:solidFill>
          </c:spPr>
          <c:invertIfNegative val="0"/>
          <c:cat>
            <c:strRef>
              <c:f>平均風速!$L$1:$O$1</c:f>
              <c:strCache>
                <c:ptCount val="4"/>
                <c:pt idx="0">
                  <c:v>Kitakyushu
(80m)</c:v>
                </c:pt>
                <c:pt idx="1">
                  <c:v>Choshi
(80m)</c:v>
                </c:pt>
                <c:pt idx="2">
                  <c:v>Noshiro
(50m)</c:v>
                </c:pt>
                <c:pt idx="3">
                  <c:v>Hazaki
 (87m)</c:v>
                </c:pt>
              </c:strCache>
            </c:strRef>
          </c:cat>
          <c:val>
            <c:numRef>
              <c:f>平均風速!$L$4:$O$4</c:f>
              <c:numCache>
                <c:formatCode>0.0_ </c:formatCode>
                <c:ptCount val="4"/>
                <c:pt idx="0">
                  <c:v>-8.3000000000000007</c:v>
                </c:pt>
                <c:pt idx="1">
                  <c:v>-5.9</c:v>
                </c:pt>
                <c:pt idx="2">
                  <c:v>1.7</c:v>
                </c:pt>
                <c:pt idx="3">
                  <c:v>2.6</c:v>
                </c:pt>
              </c:numCache>
            </c:numRef>
          </c:val>
          <c:extLst>
            <c:ext xmlns:c16="http://schemas.microsoft.com/office/drawing/2014/chart" uri="{C3380CC4-5D6E-409C-BE32-E72D297353CC}">
              <c16:uniqueId val="{00000002-43AA-4F88-9413-8D8045B527FD}"/>
            </c:ext>
          </c:extLst>
        </c:ser>
        <c:ser>
          <c:idx val="3"/>
          <c:order val="3"/>
          <c:tx>
            <c:v>Apr</c:v>
          </c:tx>
          <c:spPr>
            <a:solidFill>
              <a:srgbClr val="00B0F0"/>
            </a:solidFill>
          </c:spPr>
          <c:invertIfNegative val="0"/>
          <c:cat>
            <c:strRef>
              <c:f>平均風速!$L$1:$O$1</c:f>
              <c:strCache>
                <c:ptCount val="4"/>
                <c:pt idx="0">
                  <c:v>Kitakyushu
(80m)</c:v>
                </c:pt>
                <c:pt idx="1">
                  <c:v>Choshi
(80m)</c:v>
                </c:pt>
                <c:pt idx="2">
                  <c:v>Noshiro
(50m)</c:v>
                </c:pt>
                <c:pt idx="3">
                  <c:v>Hazaki
 (87m)</c:v>
                </c:pt>
              </c:strCache>
            </c:strRef>
          </c:cat>
          <c:val>
            <c:numRef>
              <c:f>平均風速!$L$5:$O$5</c:f>
              <c:numCache>
                <c:formatCode>0.0_ </c:formatCode>
                <c:ptCount val="4"/>
                <c:pt idx="0">
                  <c:v>-2.9</c:v>
                </c:pt>
                <c:pt idx="1">
                  <c:v>-1.3</c:v>
                </c:pt>
                <c:pt idx="2">
                  <c:v>-3.9</c:v>
                </c:pt>
                <c:pt idx="3">
                  <c:v>0.2</c:v>
                </c:pt>
              </c:numCache>
            </c:numRef>
          </c:val>
          <c:extLst>
            <c:ext xmlns:c16="http://schemas.microsoft.com/office/drawing/2014/chart" uri="{C3380CC4-5D6E-409C-BE32-E72D297353CC}">
              <c16:uniqueId val="{00000003-43AA-4F88-9413-8D8045B527FD}"/>
            </c:ext>
          </c:extLst>
        </c:ser>
        <c:ser>
          <c:idx val="4"/>
          <c:order val="4"/>
          <c:tx>
            <c:v>May</c:v>
          </c:tx>
          <c:spPr>
            <a:solidFill>
              <a:srgbClr val="009900"/>
            </a:solidFill>
          </c:spPr>
          <c:invertIfNegative val="0"/>
          <c:cat>
            <c:strRef>
              <c:f>平均風速!$L$1:$O$1</c:f>
              <c:strCache>
                <c:ptCount val="4"/>
                <c:pt idx="0">
                  <c:v>Kitakyushu
(80m)</c:v>
                </c:pt>
                <c:pt idx="1">
                  <c:v>Choshi
(80m)</c:v>
                </c:pt>
                <c:pt idx="2">
                  <c:v>Noshiro
(50m)</c:v>
                </c:pt>
                <c:pt idx="3">
                  <c:v>Hazaki
 (87m)</c:v>
                </c:pt>
              </c:strCache>
            </c:strRef>
          </c:cat>
          <c:val>
            <c:numRef>
              <c:f>平均風速!$L$6:$O$6</c:f>
              <c:numCache>
                <c:formatCode>0.0_ </c:formatCode>
                <c:ptCount val="4"/>
                <c:pt idx="0">
                  <c:v>3.9</c:v>
                </c:pt>
                <c:pt idx="1">
                  <c:v>-4.5</c:v>
                </c:pt>
                <c:pt idx="2">
                  <c:v>-7.8</c:v>
                </c:pt>
                <c:pt idx="3">
                  <c:v>7.7</c:v>
                </c:pt>
              </c:numCache>
            </c:numRef>
          </c:val>
          <c:extLst>
            <c:ext xmlns:c16="http://schemas.microsoft.com/office/drawing/2014/chart" uri="{C3380CC4-5D6E-409C-BE32-E72D297353CC}">
              <c16:uniqueId val="{00000004-43AA-4F88-9413-8D8045B527FD}"/>
            </c:ext>
          </c:extLst>
        </c:ser>
        <c:ser>
          <c:idx val="5"/>
          <c:order val="5"/>
          <c:tx>
            <c:v>Jun</c:v>
          </c:tx>
          <c:spPr>
            <a:solidFill>
              <a:srgbClr val="92D050"/>
            </a:solidFill>
          </c:spPr>
          <c:invertIfNegative val="0"/>
          <c:cat>
            <c:strRef>
              <c:f>平均風速!$L$1:$O$1</c:f>
              <c:strCache>
                <c:ptCount val="4"/>
                <c:pt idx="0">
                  <c:v>Kitakyushu
(80m)</c:v>
                </c:pt>
                <c:pt idx="1">
                  <c:v>Choshi
(80m)</c:v>
                </c:pt>
                <c:pt idx="2">
                  <c:v>Noshiro
(50m)</c:v>
                </c:pt>
                <c:pt idx="3">
                  <c:v>Hazaki
 (87m)</c:v>
                </c:pt>
              </c:strCache>
            </c:strRef>
          </c:cat>
          <c:val>
            <c:numRef>
              <c:f>平均風速!$L$7:$O$7</c:f>
              <c:numCache>
                <c:formatCode>0.0_ </c:formatCode>
                <c:ptCount val="4"/>
                <c:pt idx="0">
                  <c:v>4.7</c:v>
                </c:pt>
                <c:pt idx="1">
                  <c:v>0.9</c:v>
                </c:pt>
                <c:pt idx="2">
                  <c:v>-5.8</c:v>
                </c:pt>
                <c:pt idx="3">
                  <c:v>4.2</c:v>
                </c:pt>
              </c:numCache>
            </c:numRef>
          </c:val>
          <c:extLst>
            <c:ext xmlns:c16="http://schemas.microsoft.com/office/drawing/2014/chart" uri="{C3380CC4-5D6E-409C-BE32-E72D297353CC}">
              <c16:uniqueId val="{00000005-43AA-4F88-9413-8D8045B527FD}"/>
            </c:ext>
          </c:extLst>
        </c:ser>
        <c:ser>
          <c:idx val="6"/>
          <c:order val="6"/>
          <c:tx>
            <c:v>Jul</c:v>
          </c:tx>
          <c:spPr>
            <a:solidFill>
              <a:srgbClr val="FFFF00"/>
            </a:solidFill>
          </c:spPr>
          <c:invertIfNegative val="0"/>
          <c:cat>
            <c:strRef>
              <c:f>平均風速!$L$1:$O$1</c:f>
              <c:strCache>
                <c:ptCount val="4"/>
                <c:pt idx="0">
                  <c:v>Kitakyushu
(80m)</c:v>
                </c:pt>
                <c:pt idx="1">
                  <c:v>Choshi
(80m)</c:v>
                </c:pt>
                <c:pt idx="2">
                  <c:v>Noshiro
(50m)</c:v>
                </c:pt>
                <c:pt idx="3">
                  <c:v>Hazaki
 (87m)</c:v>
                </c:pt>
              </c:strCache>
            </c:strRef>
          </c:cat>
          <c:val>
            <c:numRef>
              <c:f>平均風速!$L$8:$O$8</c:f>
              <c:numCache>
                <c:formatCode>0.0_ </c:formatCode>
                <c:ptCount val="4"/>
                <c:pt idx="0">
                  <c:v>6.9</c:v>
                </c:pt>
                <c:pt idx="1">
                  <c:v>-1</c:v>
                </c:pt>
                <c:pt idx="2">
                  <c:v>-0.23</c:v>
                </c:pt>
                <c:pt idx="3">
                  <c:v>4</c:v>
                </c:pt>
              </c:numCache>
            </c:numRef>
          </c:val>
          <c:extLst>
            <c:ext xmlns:c16="http://schemas.microsoft.com/office/drawing/2014/chart" uri="{C3380CC4-5D6E-409C-BE32-E72D297353CC}">
              <c16:uniqueId val="{00000006-43AA-4F88-9413-8D8045B527FD}"/>
            </c:ext>
          </c:extLst>
        </c:ser>
        <c:ser>
          <c:idx val="7"/>
          <c:order val="7"/>
          <c:tx>
            <c:v>Aug</c:v>
          </c:tx>
          <c:spPr>
            <a:solidFill>
              <a:srgbClr val="FFC000"/>
            </a:solidFill>
          </c:spPr>
          <c:invertIfNegative val="0"/>
          <c:cat>
            <c:strRef>
              <c:f>平均風速!$L$1:$O$1</c:f>
              <c:strCache>
                <c:ptCount val="4"/>
                <c:pt idx="0">
                  <c:v>Kitakyushu
(80m)</c:v>
                </c:pt>
                <c:pt idx="1">
                  <c:v>Choshi
(80m)</c:v>
                </c:pt>
                <c:pt idx="2">
                  <c:v>Noshiro
(50m)</c:v>
                </c:pt>
                <c:pt idx="3">
                  <c:v>Hazaki
 (87m)</c:v>
                </c:pt>
              </c:strCache>
            </c:strRef>
          </c:cat>
          <c:val>
            <c:numRef>
              <c:f>平均風速!$L$9:$O$9</c:f>
              <c:numCache>
                <c:formatCode>0.0_ </c:formatCode>
                <c:ptCount val="4"/>
                <c:pt idx="0">
                  <c:v>3</c:v>
                </c:pt>
                <c:pt idx="1">
                  <c:v>7.1</c:v>
                </c:pt>
                <c:pt idx="2">
                  <c:v>-1.9</c:v>
                </c:pt>
                <c:pt idx="3">
                  <c:v>8</c:v>
                </c:pt>
              </c:numCache>
            </c:numRef>
          </c:val>
          <c:extLst>
            <c:ext xmlns:c16="http://schemas.microsoft.com/office/drawing/2014/chart" uri="{C3380CC4-5D6E-409C-BE32-E72D297353CC}">
              <c16:uniqueId val="{00000007-43AA-4F88-9413-8D8045B527FD}"/>
            </c:ext>
          </c:extLst>
        </c:ser>
        <c:ser>
          <c:idx val="8"/>
          <c:order val="8"/>
          <c:tx>
            <c:v>Sep</c:v>
          </c:tx>
          <c:spPr>
            <a:solidFill>
              <a:srgbClr val="FF9900"/>
            </a:solidFill>
            <a:ln>
              <a:noFill/>
            </a:ln>
          </c:spPr>
          <c:invertIfNegative val="0"/>
          <c:cat>
            <c:strRef>
              <c:f>平均風速!$L$1:$O$1</c:f>
              <c:strCache>
                <c:ptCount val="4"/>
                <c:pt idx="0">
                  <c:v>Kitakyushu
(80m)</c:v>
                </c:pt>
                <c:pt idx="1">
                  <c:v>Choshi
(80m)</c:v>
                </c:pt>
                <c:pt idx="2">
                  <c:v>Noshiro
(50m)</c:v>
                </c:pt>
                <c:pt idx="3">
                  <c:v>Hazaki
 (87m)</c:v>
                </c:pt>
              </c:strCache>
            </c:strRef>
          </c:cat>
          <c:val>
            <c:numRef>
              <c:f>平均風速!$L$10:$O$10</c:f>
              <c:numCache>
                <c:formatCode>0.0_ </c:formatCode>
                <c:ptCount val="4"/>
                <c:pt idx="0">
                  <c:v>-14.8</c:v>
                </c:pt>
                <c:pt idx="1">
                  <c:v>5</c:v>
                </c:pt>
                <c:pt idx="2">
                  <c:v>-1.8</c:v>
                </c:pt>
                <c:pt idx="3">
                  <c:v>9.8000000000000007</c:v>
                </c:pt>
              </c:numCache>
            </c:numRef>
          </c:val>
          <c:extLst>
            <c:ext xmlns:c16="http://schemas.microsoft.com/office/drawing/2014/chart" uri="{C3380CC4-5D6E-409C-BE32-E72D297353CC}">
              <c16:uniqueId val="{00000008-43AA-4F88-9413-8D8045B527FD}"/>
            </c:ext>
          </c:extLst>
        </c:ser>
        <c:ser>
          <c:idx val="9"/>
          <c:order val="9"/>
          <c:tx>
            <c:v>Oct</c:v>
          </c:tx>
          <c:spPr>
            <a:solidFill>
              <a:srgbClr val="FF3399"/>
            </a:solidFill>
          </c:spPr>
          <c:invertIfNegative val="0"/>
          <c:cat>
            <c:strRef>
              <c:f>平均風速!$L$1:$O$1</c:f>
              <c:strCache>
                <c:ptCount val="4"/>
                <c:pt idx="0">
                  <c:v>Kitakyushu
(80m)</c:v>
                </c:pt>
                <c:pt idx="1">
                  <c:v>Choshi
(80m)</c:v>
                </c:pt>
                <c:pt idx="2">
                  <c:v>Noshiro
(50m)</c:v>
                </c:pt>
                <c:pt idx="3">
                  <c:v>Hazaki
 (87m)</c:v>
                </c:pt>
              </c:strCache>
            </c:strRef>
          </c:cat>
          <c:val>
            <c:numRef>
              <c:f>平均風速!$L$11:$O$11</c:f>
              <c:numCache>
                <c:formatCode>0.0_ </c:formatCode>
                <c:ptCount val="4"/>
                <c:pt idx="0">
                  <c:v>5.7</c:v>
                </c:pt>
                <c:pt idx="1">
                  <c:v>-1</c:v>
                </c:pt>
                <c:pt idx="2">
                  <c:v>-3.3</c:v>
                </c:pt>
                <c:pt idx="3">
                  <c:v>-2.2000000000000002</c:v>
                </c:pt>
              </c:numCache>
            </c:numRef>
          </c:val>
          <c:extLst>
            <c:ext xmlns:c16="http://schemas.microsoft.com/office/drawing/2014/chart" uri="{C3380CC4-5D6E-409C-BE32-E72D297353CC}">
              <c16:uniqueId val="{00000009-43AA-4F88-9413-8D8045B527FD}"/>
            </c:ext>
          </c:extLst>
        </c:ser>
        <c:ser>
          <c:idx val="10"/>
          <c:order val="10"/>
          <c:tx>
            <c:v>Nov</c:v>
          </c:tx>
          <c:spPr>
            <a:solidFill>
              <a:srgbClr val="FF0000"/>
            </a:solidFill>
          </c:spPr>
          <c:invertIfNegative val="0"/>
          <c:cat>
            <c:strRef>
              <c:f>平均風速!$L$1:$O$1</c:f>
              <c:strCache>
                <c:ptCount val="4"/>
                <c:pt idx="0">
                  <c:v>Kitakyushu
(80m)</c:v>
                </c:pt>
                <c:pt idx="1">
                  <c:v>Choshi
(80m)</c:v>
                </c:pt>
                <c:pt idx="2">
                  <c:v>Noshiro
(50m)</c:v>
                </c:pt>
                <c:pt idx="3">
                  <c:v>Hazaki
 (87m)</c:v>
                </c:pt>
              </c:strCache>
            </c:strRef>
          </c:cat>
          <c:val>
            <c:numRef>
              <c:f>平均風速!$L$12:$O$12</c:f>
              <c:numCache>
                <c:formatCode>0.0_ </c:formatCode>
                <c:ptCount val="4"/>
                <c:pt idx="0">
                  <c:v>1</c:v>
                </c:pt>
                <c:pt idx="1">
                  <c:v>5.0999999999999996</c:v>
                </c:pt>
                <c:pt idx="2">
                  <c:v>-5.4</c:v>
                </c:pt>
                <c:pt idx="3">
                  <c:v>6.3</c:v>
                </c:pt>
              </c:numCache>
            </c:numRef>
          </c:val>
          <c:extLst>
            <c:ext xmlns:c16="http://schemas.microsoft.com/office/drawing/2014/chart" uri="{C3380CC4-5D6E-409C-BE32-E72D297353CC}">
              <c16:uniqueId val="{0000000A-43AA-4F88-9413-8D8045B527FD}"/>
            </c:ext>
          </c:extLst>
        </c:ser>
        <c:ser>
          <c:idx val="11"/>
          <c:order val="11"/>
          <c:tx>
            <c:v>Dec</c:v>
          </c:tx>
          <c:spPr>
            <a:solidFill>
              <a:srgbClr val="C00000"/>
            </a:solidFill>
          </c:spPr>
          <c:invertIfNegative val="0"/>
          <c:cat>
            <c:strRef>
              <c:f>平均風速!$L$1:$O$1</c:f>
              <c:strCache>
                <c:ptCount val="4"/>
                <c:pt idx="0">
                  <c:v>Kitakyushu
(80m)</c:v>
                </c:pt>
                <c:pt idx="1">
                  <c:v>Choshi
(80m)</c:v>
                </c:pt>
                <c:pt idx="2">
                  <c:v>Noshiro
(50m)</c:v>
                </c:pt>
                <c:pt idx="3">
                  <c:v>Hazaki
 (87m)</c:v>
                </c:pt>
              </c:strCache>
            </c:strRef>
          </c:cat>
          <c:val>
            <c:numRef>
              <c:f>平均風速!$L$13:$O$13</c:f>
              <c:numCache>
                <c:formatCode>0.0_ </c:formatCode>
                <c:ptCount val="4"/>
                <c:pt idx="0">
                  <c:v>0</c:v>
                </c:pt>
                <c:pt idx="1">
                  <c:v>15.2</c:v>
                </c:pt>
                <c:pt idx="2">
                  <c:v>3.4</c:v>
                </c:pt>
                <c:pt idx="3">
                  <c:v>5.3</c:v>
                </c:pt>
              </c:numCache>
            </c:numRef>
          </c:val>
          <c:extLst>
            <c:ext xmlns:c16="http://schemas.microsoft.com/office/drawing/2014/chart" uri="{C3380CC4-5D6E-409C-BE32-E72D297353CC}">
              <c16:uniqueId val="{0000000B-43AA-4F88-9413-8D8045B527FD}"/>
            </c:ext>
          </c:extLst>
        </c:ser>
        <c:dLbls>
          <c:showLegendKey val="0"/>
          <c:showVal val="0"/>
          <c:showCatName val="0"/>
          <c:showSerName val="0"/>
          <c:showPercent val="0"/>
          <c:showBubbleSize val="0"/>
        </c:dLbls>
        <c:gapWidth val="500"/>
        <c:axId val="74775552"/>
        <c:axId val="75723136"/>
      </c:barChart>
      <c:catAx>
        <c:axId val="74775552"/>
        <c:scaling>
          <c:orientation val="minMax"/>
        </c:scaling>
        <c:delete val="0"/>
        <c:axPos val="b"/>
        <c:numFmt formatCode="General" sourceLinked="0"/>
        <c:majorTickMark val="cross"/>
        <c:minorTickMark val="none"/>
        <c:tickLblPos val="low"/>
        <c:txPr>
          <a:bodyPr/>
          <a:lstStyle/>
          <a:p>
            <a:pPr>
              <a:defRPr sz="1200">
                <a:latin typeface="Arial" panose="020B0604020202020204" pitchFamily="34" charset="0"/>
                <a:cs typeface="Arial" panose="020B0604020202020204" pitchFamily="34" charset="0"/>
              </a:defRPr>
            </a:pPr>
            <a:endParaRPr lang="ja-JP"/>
          </a:p>
        </c:txPr>
        <c:crossAx val="75723136"/>
        <c:crosses val="autoZero"/>
        <c:auto val="1"/>
        <c:lblAlgn val="ctr"/>
        <c:lblOffset val="100"/>
        <c:noMultiLvlLbl val="0"/>
      </c:catAx>
      <c:valAx>
        <c:axId val="75723136"/>
        <c:scaling>
          <c:orientation val="minMax"/>
          <c:max val="20"/>
          <c:min val="-15"/>
        </c:scaling>
        <c:delete val="0"/>
        <c:axPos val="l"/>
        <c:majorGridlines/>
        <c:title>
          <c:tx>
            <c:rich>
              <a:bodyPr rot="-5400000" vert="horz"/>
              <a:lstStyle/>
              <a:p>
                <a:pPr>
                  <a:defRPr b="0"/>
                </a:pPr>
                <a:r>
                  <a:rPr lang="en-US" altLang="ja-JP" sz="1100" b="0">
                    <a:latin typeface="Arial" panose="020B0604020202020204" pitchFamily="34" charset="0"/>
                    <a:ea typeface="+mn-ea"/>
                    <a:cs typeface="Arial" panose="020B0604020202020204" pitchFamily="34" charset="0"/>
                  </a:rPr>
                  <a:t>Monthly bias (%)</a:t>
                </a:r>
                <a:endParaRPr lang="ja-JP" altLang="en-US" sz="1100" b="0">
                  <a:latin typeface="Arial" panose="020B0604020202020204" pitchFamily="34" charset="0"/>
                  <a:ea typeface="+mn-ea"/>
                  <a:cs typeface="Arial" panose="020B0604020202020204" pitchFamily="34" charset="0"/>
                </a:endParaRPr>
              </a:p>
            </c:rich>
          </c:tx>
          <c:layout>
            <c:manualLayout>
              <c:xMode val="edge"/>
              <c:yMode val="edge"/>
              <c:x val="3.1687587724100852E-2"/>
              <c:y val="0.18317597081913567"/>
            </c:manualLayout>
          </c:layout>
          <c:overlay val="0"/>
        </c:title>
        <c:numFmt formatCode="0_ " sourceLinked="0"/>
        <c:majorTickMark val="out"/>
        <c:minorTickMark val="none"/>
        <c:tickLblPos val="nextTo"/>
        <c:txPr>
          <a:bodyPr/>
          <a:lstStyle/>
          <a:p>
            <a:pPr>
              <a:defRPr sz="1100">
                <a:latin typeface="Arial" panose="020B0604020202020204" pitchFamily="34" charset="0"/>
                <a:cs typeface="Arial" panose="020B0604020202020204" pitchFamily="34" charset="0"/>
              </a:defRPr>
            </a:pPr>
            <a:endParaRPr lang="ja-JP"/>
          </a:p>
        </c:txPr>
        <c:crossAx val="74775552"/>
        <c:crosses val="autoZero"/>
        <c:crossBetween val="between"/>
      </c:valAx>
      <c:spPr>
        <a:ln>
          <a:solidFill>
            <a:sysClr val="windowText" lastClr="000000">
              <a:lumMod val="50000"/>
              <a:lumOff val="50000"/>
            </a:sysClr>
          </a:solidFill>
        </a:ln>
      </c:spPr>
    </c:plotArea>
    <c:legend>
      <c:legendPos val="t"/>
      <c:layout>
        <c:manualLayout>
          <c:xMode val="edge"/>
          <c:yMode val="edge"/>
          <c:x val="0.12121258743564242"/>
          <c:y val="7.0128561670130179E-2"/>
          <c:w val="0.86051013511657171"/>
          <c:h val="7.4572634942371333E-2"/>
        </c:manualLayout>
      </c:layout>
      <c:overlay val="0"/>
      <c:spPr>
        <a:solidFill>
          <a:schemeClr val="bg1"/>
        </a:solidFill>
        <a:ln>
          <a:noFill/>
        </a:ln>
      </c:spPr>
      <c:txPr>
        <a:bodyPr/>
        <a:lstStyle/>
        <a:p>
          <a:pPr>
            <a:defRPr sz="1100"/>
          </a:pPr>
          <a:endParaRPr lang="ja-JP"/>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90841998843726"/>
          <c:y val="4.7632698086652214E-2"/>
          <c:w val="0.87663320430268288"/>
          <c:h val="0.69698048821563885"/>
        </c:manualLayout>
      </c:layout>
      <c:barChart>
        <c:barDir val="col"/>
        <c:grouping val="clustered"/>
        <c:varyColors val="0"/>
        <c:ser>
          <c:idx val="11"/>
          <c:order val="0"/>
          <c:spPr>
            <a:solidFill>
              <a:srgbClr val="0099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平均風速!$L$1:$O$1</c:f>
              <c:strCache>
                <c:ptCount val="4"/>
                <c:pt idx="0">
                  <c:v>Kitakyushu
(80m)</c:v>
                </c:pt>
                <c:pt idx="1">
                  <c:v>Choshi
(80m)</c:v>
                </c:pt>
                <c:pt idx="2">
                  <c:v>Noshiro
(50m)</c:v>
                </c:pt>
                <c:pt idx="3">
                  <c:v>Hazaki
 (87m)</c:v>
                </c:pt>
              </c:strCache>
            </c:strRef>
          </c:cat>
          <c:val>
            <c:numRef>
              <c:f>平均風速!$L$15:$O$15</c:f>
              <c:numCache>
                <c:formatCode>0.0_ </c:formatCode>
                <c:ptCount val="4"/>
                <c:pt idx="0">
                  <c:v>5.8848131312863856</c:v>
                </c:pt>
                <c:pt idx="1">
                  <c:v>5.1030909743383503</c:v>
                </c:pt>
                <c:pt idx="2">
                  <c:v>4.085751948366295</c:v>
                </c:pt>
                <c:pt idx="3">
                  <c:v>5.3249777017025597</c:v>
                </c:pt>
              </c:numCache>
            </c:numRef>
          </c:val>
          <c:extLst>
            <c:ext xmlns:c16="http://schemas.microsoft.com/office/drawing/2014/chart" uri="{C3380CC4-5D6E-409C-BE32-E72D297353CC}">
              <c16:uniqueId val="{00000000-54B8-4660-81C0-E343FBB66955}"/>
            </c:ext>
          </c:extLst>
        </c:ser>
        <c:dLbls>
          <c:dLblPos val="outEnd"/>
          <c:showLegendKey val="0"/>
          <c:showVal val="1"/>
          <c:showCatName val="0"/>
          <c:showSerName val="0"/>
          <c:showPercent val="0"/>
          <c:showBubbleSize val="0"/>
        </c:dLbls>
        <c:gapWidth val="151"/>
        <c:axId val="204633600"/>
        <c:axId val="204640640"/>
      </c:barChart>
      <c:catAx>
        <c:axId val="204633600"/>
        <c:scaling>
          <c:orientation val="minMax"/>
        </c:scaling>
        <c:delete val="0"/>
        <c:axPos val="b"/>
        <c:numFmt formatCode="General" sourceLinked="0"/>
        <c:majorTickMark val="cross"/>
        <c:minorTickMark val="none"/>
        <c:tickLblPos val="low"/>
        <c:txPr>
          <a:bodyPr/>
          <a:lstStyle/>
          <a:p>
            <a:pPr>
              <a:defRPr sz="1200"/>
            </a:pPr>
            <a:endParaRPr lang="ja-JP"/>
          </a:p>
        </c:txPr>
        <c:crossAx val="204640640"/>
        <c:crosses val="autoZero"/>
        <c:auto val="1"/>
        <c:lblAlgn val="ctr"/>
        <c:lblOffset val="100"/>
        <c:noMultiLvlLbl val="0"/>
      </c:catAx>
      <c:valAx>
        <c:axId val="204640640"/>
        <c:scaling>
          <c:orientation val="minMax"/>
          <c:max val="8"/>
          <c:min val="0"/>
        </c:scaling>
        <c:delete val="0"/>
        <c:axPos val="l"/>
        <c:majorGridlines/>
        <c:title>
          <c:tx>
            <c:rich>
              <a:bodyPr rot="-5400000" vert="horz"/>
              <a:lstStyle/>
              <a:p>
                <a:pPr>
                  <a:defRPr sz="1100" b="0"/>
                </a:pPr>
                <a:r>
                  <a:rPr lang="en-US" altLang="ja-JP" sz="1100" b="0"/>
                  <a:t>RMS value of </a:t>
                </a:r>
              </a:p>
              <a:p>
                <a:pPr>
                  <a:defRPr sz="1100" b="0"/>
                </a:pPr>
                <a:r>
                  <a:rPr lang="en-US" altLang="ja-JP" sz="1100" b="0"/>
                  <a:t>12 monthly biases </a:t>
                </a:r>
                <a:r>
                  <a:rPr lang="ja-JP" sz="1100" b="0"/>
                  <a:t>（</a:t>
                </a:r>
                <a:r>
                  <a:rPr lang="en-US" altLang="ja-JP" sz="1100" b="0"/>
                  <a:t>%</a:t>
                </a:r>
                <a:r>
                  <a:rPr lang="ja-JP" sz="1100" b="0"/>
                  <a:t>）</a:t>
                </a:r>
              </a:p>
            </c:rich>
          </c:tx>
          <c:layout>
            <c:manualLayout>
              <c:xMode val="edge"/>
              <c:yMode val="edge"/>
              <c:x val="1.1927952806035442E-2"/>
              <c:y val="3.2996493928470129E-2"/>
            </c:manualLayout>
          </c:layout>
          <c:overlay val="0"/>
        </c:title>
        <c:numFmt formatCode="0_ " sourceLinked="0"/>
        <c:majorTickMark val="out"/>
        <c:minorTickMark val="none"/>
        <c:tickLblPos val="nextTo"/>
        <c:crossAx val="204633600"/>
        <c:crosses val="autoZero"/>
        <c:crossBetween val="between"/>
        <c:majorUnit val="2"/>
      </c:valAx>
      <c:spPr>
        <a:ln>
          <a:solidFill>
            <a:sysClr val="windowText" lastClr="000000">
              <a:lumMod val="50000"/>
              <a:lumOff val="50000"/>
            </a:sysClr>
          </a:solidFill>
        </a:ln>
      </c:spPr>
    </c:plotArea>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27811377921592E-2"/>
          <c:y val="4.7632698086652214E-2"/>
          <c:w val="0.89626359000171008"/>
          <c:h val="0.77921820520135909"/>
        </c:manualLayout>
      </c:layout>
      <c:barChart>
        <c:barDir val="col"/>
        <c:grouping val="clustered"/>
        <c:varyColors val="0"/>
        <c:ser>
          <c:idx val="0"/>
          <c:order val="0"/>
          <c:spPr>
            <a:solidFill>
              <a:srgbClr val="00990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'3year_3Y_ALL_31地点'!$A$2:$A$32</c:f>
              <c:numCache>
                <c:formatCode>General</c:formatCode>
                <c:ptCount val="31"/>
                <c:pt idx="0">
                  <c:v>1</c:v>
                </c:pt>
                <c:pt idx="1">
                  <c:v>2</c:v>
                </c:pt>
                <c:pt idx="2">
                  <c:v>3</c:v>
                </c:pt>
                <c:pt idx="3">
                  <c:v>4</c:v>
                </c:pt>
                <c:pt idx="4">
                  <c:v>5</c:v>
                </c:pt>
                <c:pt idx="5">
                  <c:v>6</c:v>
                </c:pt>
                <c:pt idx="6">
                  <c:v>7</c:v>
                </c:pt>
                <c:pt idx="7">
                  <c:v>8</c:v>
                </c:pt>
                <c:pt idx="8">
                  <c:v>9</c:v>
                </c:pt>
                <c:pt idx="9">
                  <c:v>11</c:v>
                </c:pt>
                <c:pt idx="10">
                  <c:v>12</c:v>
                </c:pt>
                <c:pt idx="11">
                  <c:v>14</c:v>
                </c:pt>
                <c:pt idx="12">
                  <c:v>15</c:v>
                </c:pt>
                <c:pt idx="13">
                  <c:v>16</c:v>
                </c:pt>
                <c:pt idx="14">
                  <c:v>18</c:v>
                </c:pt>
                <c:pt idx="15">
                  <c:v>19</c:v>
                </c:pt>
                <c:pt idx="16">
                  <c:v>23</c:v>
                </c:pt>
                <c:pt idx="17">
                  <c:v>24</c:v>
                </c:pt>
                <c:pt idx="18">
                  <c:v>25</c:v>
                </c:pt>
                <c:pt idx="19">
                  <c:v>26</c:v>
                </c:pt>
                <c:pt idx="20">
                  <c:v>27</c:v>
                </c:pt>
                <c:pt idx="21">
                  <c:v>28</c:v>
                </c:pt>
                <c:pt idx="22">
                  <c:v>29</c:v>
                </c:pt>
                <c:pt idx="23">
                  <c:v>30</c:v>
                </c:pt>
                <c:pt idx="24">
                  <c:v>31</c:v>
                </c:pt>
                <c:pt idx="25">
                  <c:v>32</c:v>
                </c:pt>
                <c:pt idx="26">
                  <c:v>33</c:v>
                </c:pt>
                <c:pt idx="27">
                  <c:v>34</c:v>
                </c:pt>
                <c:pt idx="28">
                  <c:v>35</c:v>
                </c:pt>
                <c:pt idx="29">
                  <c:v>36</c:v>
                </c:pt>
                <c:pt idx="30">
                  <c:v>39</c:v>
                </c:pt>
              </c:numCache>
            </c:numRef>
          </c:cat>
          <c:val>
            <c:numRef>
              <c:f>'3year_3Y_ALL_31地点'!$K$2:$K$32</c:f>
              <c:numCache>
                <c:formatCode>0.0</c:formatCode>
                <c:ptCount val="31"/>
                <c:pt idx="0">
                  <c:v>7.4</c:v>
                </c:pt>
                <c:pt idx="1">
                  <c:v>8.5</c:v>
                </c:pt>
                <c:pt idx="2">
                  <c:v>11.1</c:v>
                </c:pt>
                <c:pt idx="3">
                  <c:v>8.9</c:v>
                </c:pt>
                <c:pt idx="4">
                  <c:v>5.5</c:v>
                </c:pt>
                <c:pt idx="5">
                  <c:v>14.9</c:v>
                </c:pt>
                <c:pt idx="6">
                  <c:v>9.9</c:v>
                </c:pt>
                <c:pt idx="7">
                  <c:v>13.8</c:v>
                </c:pt>
                <c:pt idx="8">
                  <c:v>8.8000000000000007</c:v>
                </c:pt>
                <c:pt idx="9">
                  <c:v>7.6</c:v>
                </c:pt>
                <c:pt idx="10">
                  <c:v>9.1</c:v>
                </c:pt>
                <c:pt idx="11">
                  <c:v>8.4</c:v>
                </c:pt>
                <c:pt idx="12">
                  <c:v>7.6</c:v>
                </c:pt>
                <c:pt idx="13">
                  <c:v>5.6</c:v>
                </c:pt>
                <c:pt idx="14">
                  <c:v>11.8</c:v>
                </c:pt>
                <c:pt idx="15">
                  <c:v>11.3</c:v>
                </c:pt>
                <c:pt idx="16">
                  <c:v>13.1</c:v>
                </c:pt>
                <c:pt idx="17">
                  <c:v>11.7</c:v>
                </c:pt>
                <c:pt idx="18">
                  <c:v>20.5</c:v>
                </c:pt>
                <c:pt idx="19">
                  <c:v>8.1999999999999993</c:v>
                </c:pt>
                <c:pt idx="20">
                  <c:v>10.8</c:v>
                </c:pt>
                <c:pt idx="21">
                  <c:v>12</c:v>
                </c:pt>
                <c:pt idx="22">
                  <c:v>9.9</c:v>
                </c:pt>
                <c:pt idx="23">
                  <c:v>6</c:v>
                </c:pt>
                <c:pt idx="24">
                  <c:v>9.3000000000000007</c:v>
                </c:pt>
                <c:pt idx="25">
                  <c:v>9.1</c:v>
                </c:pt>
                <c:pt idx="26">
                  <c:v>7.6</c:v>
                </c:pt>
                <c:pt idx="27">
                  <c:v>19.8</c:v>
                </c:pt>
                <c:pt idx="28">
                  <c:v>7.5</c:v>
                </c:pt>
                <c:pt idx="29">
                  <c:v>11.1</c:v>
                </c:pt>
                <c:pt idx="30">
                  <c:v>8.1999999999999993</c:v>
                </c:pt>
              </c:numCache>
            </c:numRef>
          </c:val>
          <c:extLst>
            <c:ext xmlns:c16="http://schemas.microsoft.com/office/drawing/2014/chart" uri="{C3380CC4-5D6E-409C-BE32-E72D297353CC}">
              <c16:uniqueId val="{00000000-0F92-4DCE-96DC-E42D64A28133}"/>
            </c:ext>
          </c:extLst>
        </c:ser>
        <c:dLbls>
          <c:dLblPos val="outEnd"/>
          <c:showLegendKey val="0"/>
          <c:showVal val="1"/>
          <c:showCatName val="0"/>
          <c:showSerName val="0"/>
          <c:showPercent val="0"/>
          <c:showBubbleSize val="0"/>
        </c:dLbls>
        <c:gapWidth val="100"/>
        <c:overlap val="100"/>
        <c:axId val="204633600"/>
        <c:axId val="204640640"/>
      </c:barChart>
      <c:catAx>
        <c:axId val="204633600"/>
        <c:scaling>
          <c:orientation val="minMax"/>
        </c:scaling>
        <c:delete val="0"/>
        <c:axPos val="b"/>
        <c:title>
          <c:tx>
            <c:rich>
              <a:bodyPr/>
              <a:lstStyle/>
              <a:p>
                <a:pPr>
                  <a:defRPr sz="1100">
                    <a:latin typeface="Arial" panose="020B0604020202020204" pitchFamily="34" charset="0"/>
                    <a:cs typeface="Arial" panose="020B0604020202020204" pitchFamily="34" charset="0"/>
                  </a:defRPr>
                </a:pPr>
                <a:r>
                  <a:rPr lang="en-US" altLang="ja-JP" sz="1100">
                    <a:latin typeface="Arial" panose="020B0604020202020204" pitchFamily="34" charset="0"/>
                    <a:cs typeface="Arial" panose="020B0604020202020204" pitchFamily="34" charset="0"/>
                  </a:rPr>
                  <a:t>Station number</a:t>
                </a:r>
              </a:p>
            </c:rich>
          </c:tx>
          <c:layout>
            <c:manualLayout>
              <c:xMode val="edge"/>
              <c:yMode val="edge"/>
              <c:x val="0.46223272023803319"/>
              <c:y val="0.91640368639667713"/>
            </c:manualLayout>
          </c:layout>
          <c:overlay val="0"/>
        </c:title>
        <c:numFmt formatCode="General" sourceLinked="0"/>
        <c:majorTickMark val="cross"/>
        <c:minorTickMark val="none"/>
        <c:tickLblPos val="low"/>
        <c:txPr>
          <a:bodyPr/>
          <a:lstStyle/>
          <a:p>
            <a:pPr>
              <a:defRPr sz="1100">
                <a:latin typeface="Arial" panose="020B0604020202020204" pitchFamily="34" charset="0"/>
                <a:cs typeface="Arial" panose="020B0604020202020204" pitchFamily="34" charset="0"/>
              </a:defRPr>
            </a:pPr>
            <a:endParaRPr lang="ja-JP"/>
          </a:p>
        </c:txPr>
        <c:crossAx val="204640640"/>
        <c:crosses val="autoZero"/>
        <c:auto val="1"/>
        <c:lblAlgn val="ctr"/>
        <c:lblOffset val="100"/>
        <c:noMultiLvlLbl val="0"/>
      </c:catAx>
      <c:valAx>
        <c:axId val="204640640"/>
        <c:scaling>
          <c:orientation val="minMax"/>
        </c:scaling>
        <c:delete val="0"/>
        <c:axPos val="l"/>
        <c:majorGridlines/>
        <c:title>
          <c:tx>
            <c:rich>
              <a:bodyPr rot="-5400000" vert="horz"/>
              <a:lstStyle/>
              <a:p>
                <a:pPr>
                  <a:defRPr sz="1100">
                    <a:latin typeface="Arial" panose="020B0604020202020204" pitchFamily="34" charset="0"/>
                    <a:cs typeface="Arial" panose="020B0604020202020204" pitchFamily="34" charset="0"/>
                  </a:defRPr>
                </a:pPr>
                <a:r>
                  <a:rPr lang="en-US" altLang="ja-JP" sz="1100" dirty="0">
                    <a:latin typeface="Arial" panose="020B0604020202020204" pitchFamily="34" charset="0"/>
                    <a:ea typeface="+mn-ea"/>
                    <a:cs typeface="Arial" panose="020B0604020202020204" pitchFamily="34" charset="0"/>
                  </a:rPr>
                  <a:t> RMS value of 12 monthly biases</a:t>
                </a:r>
                <a:r>
                  <a:rPr lang="ja-JP" altLang="en-US" sz="1100" dirty="0">
                    <a:latin typeface="Arial" panose="020B0604020202020204" pitchFamily="34" charset="0"/>
                    <a:ea typeface="+mn-ea"/>
                    <a:cs typeface="Arial" panose="020B0604020202020204" pitchFamily="34" charset="0"/>
                  </a:rPr>
                  <a:t>（</a:t>
                </a:r>
                <a:r>
                  <a:rPr lang="en-US" altLang="ja-JP" sz="1100" dirty="0">
                    <a:latin typeface="Arial" panose="020B0604020202020204" pitchFamily="34" charset="0"/>
                    <a:ea typeface="+mn-ea"/>
                    <a:cs typeface="Arial" panose="020B0604020202020204" pitchFamily="34" charset="0"/>
                  </a:rPr>
                  <a:t>%</a:t>
                </a:r>
                <a:r>
                  <a:rPr lang="ja-JP" altLang="en-US" sz="1100" dirty="0">
                    <a:latin typeface="Arial" panose="020B0604020202020204" pitchFamily="34" charset="0"/>
                    <a:ea typeface="+mn-ea"/>
                    <a:cs typeface="Arial" panose="020B0604020202020204" pitchFamily="34" charset="0"/>
                  </a:rPr>
                  <a:t>）</a:t>
                </a:r>
              </a:p>
            </c:rich>
          </c:tx>
          <c:layout>
            <c:manualLayout>
              <c:xMode val="edge"/>
              <c:yMode val="edge"/>
              <c:x val="1.1762793638954808E-2"/>
              <c:y val="0.10978971962616821"/>
            </c:manualLayout>
          </c:layout>
          <c:overlay val="0"/>
        </c:title>
        <c:numFmt formatCode="0_ " sourceLinked="0"/>
        <c:majorTickMark val="out"/>
        <c:minorTickMark val="none"/>
        <c:tickLblPos val="nextTo"/>
        <c:txPr>
          <a:bodyPr/>
          <a:lstStyle/>
          <a:p>
            <a:pPr>
              <a:defRPr sz="1100">
                <a:latin typeface="Arial" panose="020B0604020202020204" pitchFamily="34" charset="0"/>
                <a:cs typeface="Arial" panose="020B0604020202020204" pitchFamily="34" charset="0"/>
              </a:defRPr>
            </a:pPr>
            <a:endParaRPr lang="ja-JP"/>
          </a:p>
        </c:txPr>
        <c:crossAx val="204633600"/>
        <c:crosses val="autoZero"/>
        <c:crossBetween val="between"/>
        <c:majorUnit val="5"/>
      </c:valAx>
      <c:spPr>
        <a:ln>
          <a:solidFill>
            <a:sysClr val="windowText" lastClr="000000">
              <a:lumMod val="50000"/>
              <a:lumOff val="50000"/>
            </a:sysClr>
          </a:solidFill>
        </a:ln>
      </c:spPr>
    </c:plotArea>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76363" cy="511731"/>
          </a:xfrm>
          <a:prstGeom prst="rect">
            <a:avLst/>
          </a:prstGeom>
        </p:spPr>
        <p:txBody>
          <a:bodyPr vert="horz" lIns="94727" tIns="47363" rIns="94727" bIns="4736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1295" y="1"/>
            <a:ext cx="3076363" cy="511731"/>
          </a:xfrm>
          <a:prstGeom prst="rect">
            <a:avLst/>
          </a:prstGeom>
        </p:spPr>
        <p:txBody>
          <a:bodyPr vert="horz" lIns="94727" tIns="47363" rIns="94727" bIns="47363" rtlCol="0"/>
          <a:lstStyle>
            <a:lvl1pPr algn="r">
              <a:defRPr sz="1200"/>
            </a:lvl1pPr>
          </a:lstStyle>
          <a:p>
            <a:fld id="{B5DA527E-A4BF-8049-ACBF-F6C7E2F3FDC6}" type="datetimeFigureOut">
              <a:rPr kumimoji="1" lang="ja-JP" altLang="en-US" smtClean="0"/>
              <a:t>2017/6/29</a:t>
            </a:fld>
            <a:endParaRPr kumimoji="1" lang="ja-JP" altLang="en-US"/>
          </a:p>
        </p:txBody>
      </p:sp>
      <p:sp>
        <p:nvSpPr>
          <p:cNvPr id="4" name="フッター プレースホルダー 3"/>
          <p:cNvSpPr>
            <a:spLocks noGrp="1"/>
          </p:cNvSpPr>
          <p:nvPr>
            <p:ph type="ftr" sz="quarter" idx="2"/>
          </p:nvPr>
        </p:nvSpPr>
        <p:spPr>
          <a:xfrm>
            <a:off x="1" y="9721107"/>
            <a:ext cx="3076363" cy="511731"/>
          </a:xfrm>
          <a:prstGeom prst="rect">
            <a:avLst/>
          </a:prstGeom>
        </p:spPr>
        <p:txBody>
          <a:bodyPr vert="horz" lIns="94727" tIns="47363" rIns="94727" bIns="4736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1295" y="9721107"/>
            <a:ext cx="3076363" cy="511731"/>
          </a:xfrm>
          <a:prstGeom prst="rect">
            <a:avLst/>
          </a:prstGeom>
        </p:spPr>
        <p:txBody>
          <a:bodyPr vert="horz" lIns="94727" tIns="47363" rIns="94727" bIns="47363" rtlCol="0" anchor="b"/>
          <a:lstStyle>
            <a:lvl1pPr algn="r">
              <a:defRPr sz="1200"/>
            </a:lvl1pPr>
          </a:lstStyle>
          <a:p>
            <a:fld id="{1938B6EB-D4BE-6A44-B850-093A845273F4}" type="slidenum">
              <a:rPr kumimoji="1" lang="ja-JP" altLang="en-US" smtClean="0"/>
              <a:t>‹#›</a:t>
            </a:fld>
            <a:endParaRPr kumimoji="1" lang="ja-JP" altLang="en-US"/>
          </a:p>
        </p:txBody>
      </p:sp>
    </p:spTree>
    <p:extLst>
      <p:ext uri="{BB962C8B-B14F-4D97-AF65-F5344CB8AC3E}">
        <p14:creationId xmlns:p14="http://schemas.microsoft.com/office/powerpoint/2010/main" val="483306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76363" cy="511731"/>
          </a:xfrm>
          <a:prstGeom prst="rect">
            <a:avLst/>
          </a:prstGeom>
        </p:spPr>
        <p:txBody>
          <a:bodyPr vert="horz" lIns="94727" tIns="47363" rIns="94727" bIns="47363"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295" y="1"/>
            <a:ext cx="3076363" cy="511731"/>
          </a:xfrm>
          <a:prstGeom prst="rect">
            <a:avLst/>
          </a:prstGeom>
        </p:spPr>
        <p:txBody>
          <a:bodyPr vert="horz" lIns="94727" tIns="47363" rIns="94727" bIns="47363" rtlCol="0"/>
          <a:lstStyle>
            <a:lvl1pPr algn="r">
              <a:defRPr sz="1200"/>
            </a:lvl1pPr>
          </a:lstStyle>
          <a:p>
            <a:fld id="{362CFBD5-DB9E-0941-83B1-2A7F17D14B8B}" type="datetimeFigureOut">
              <a:rPr kumimoji="1" lang="ja-JP" altLang="en-US" smtClean="0"/>
              <a:t>2017/6/29</a:t>
            </a:fld>
            <a:endParaRPr kumimoji="1" lang="ja-JP" altLang="en-US"/>
          </a:p>
        </p:txBody>
      </p:sp>
      <p:sp>
        <p:nvSpPr>
          <p:cNvPr id="4" name="スライド イメージ プレースホルダー 3"/>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4727" tIns="47363" rIns="94727" bIns="47363" rtlCol="0" anchor="ctr"/>
          <a:lstStyle/>
          <a:p>
            <a:endParaRPr lang="ja-JP" altLang="en-US"/>
          </a:p>
        </p:txBody>
      </p:sp>
      <p:sp>
        <p:nvSpPr>
          <p:cNvPr id="5" name="ノート プレースホルダー 4"/>
          <p:cNvSpPr>
            <a:spLocks noGrp="1"/>
          </p:cNvSpPr>
          <p:nvPr>
            <p:ph type="body" sz="quarter" idx="3"/>
          </p:nvPr>
        </p:nvSpPr>
        <p:spPr>
          <a:xfrm>
            <a:off x="709931" y="4861443"/>
            <a:ext cx="5679440" cy="4605575"/>
          </a:xfrm>
          <a:prstGeom prst="rect">
            <a:avLst/>
          </a:prstGeom>
        </p:spPr>
        <p:txBody>
          <a:bodyPr vert="horz" lIns="94727" tIns="47363" rIns="94727" bIns="4736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6363" cy="511731"/>
          </a:xfrm>
          <a:prstGeom prst="rect">
            <a:avLst/>
          </a:prstGeom>
        </p:spPr>
        <p:txBody>
          <a:bodyPr vert="horz" lIns="94727" tIns="47363" rIns="94727" bIns="4736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295" y="9721107"/>
            <a:ext cx="3076363" cy="511731"/>
          </a:xfrm>
          <a:prstGeom prst="rect">
            <a:avLst/>
          </a:prstGeom>
        </p:spPr>
        <p:txBody>
          <a:bodyPr vert="horz" lIns="94727" tIns="47363" rIns="94727" bIns="47363" rtlCol="0" anchor="b"/>
          <a:lstStyle>
            <a:lvl1pPr algn="r">
              <a:defRPr sz="1200"/>
            </a:lvl1pPr>
          </a:lstStyle>
          <a:p>
            <a:fld id="{EB645E63-71C8-3647-AF5A-503DA805AE7C}" type="slidenum">
              <a:rPr kumimoji="1" lang="ja-JP" altLang="en-US" smtClean="0"/>
              <a:t>‹#›</a:t>
            </a:fld>
            <a:endParaRPr kumimoji="1" lang="ja-JP" altLang="en-US"/>
          </a:p>
        </p:txBody>
      </p:sp>
    </p:spTree>
    <p:extLst>
      <p:ext uri="{BB962C8B-B14F-4D97-AF65-F5344CB8AC3E}">
        <p14:creationId xmlns:p14="http://schemas.microsoft.com/office/powerpoint/2010/main" val="13257144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a:t>
            </a:fld>
            <a:endParaRPr kumimoji="1" lang="ja-JP" altLang="en-US" dirty="0"/>
          </a:p>
        </p:txBody>
      </p:sp>
    </p:spTree>
    <p:extLst>
      <p:ext uri="{BB962C8B-B14F-4D97-AF65-F5344CB8AC3E}">
        <p14:creationId xmlns:p14="http://schemas.microsoft.com/office/powerpoint/2010/main" val="246419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10</a:t>
            </a:fld>
            <a:endParaRPr kumimoji="1" lang="ja-JP" altLang="en-US" dirty="0"/>
          </a:p>
        </p:txBody>
      </p:sp>
    </p:spTree>
    <p:extLst>
      <p:ext uri="{BB962C8B-B14F-4D97-AF65-F5344CB8AC3E}">
        <p14:creationId xmlns:p14="http://schemas.microsoft.com/office/powerpoint/2010/main" val="146278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11</a:t>
            </a:fld>
            <a:endParaRPr kumimoji="1" lang="ja-JP" altLang="en-US" dirty="0"/>
          </a:p>
        </p:txBody>
      </p:sp>
    </p:spTree>
    <p:extLst>
      <p:ext uri="{BB962C8B-B14F-4D97-AF65-F5344CB8AC3E}">
        <p14:creationId xmlns:p14="http://schemas.microsoft.com/office/powerpoint/2010/main" val="4048473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12</a:t>
            </a:fld>
            <a:endParaRPr kumimoji="1" lang="ja-JP" altLang="en-US" dirty="0"/>
          </a:p>
        </p:txBody>
      </p:sp>
    </p:spTree>
    <p:extLst>
      <p:ext uri="{BB962C8B-B14F-4D97-AF65-F5344CB8AC3E}">
        <p14:creationId xmlns:p14="http://schemas.microsoft.com/office/powerpoint/2010/main" val="95676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13</a:t>
            </a:fld>
            <a:endParaRPr kumimoji="1" lang="ja-JP" altLang="en-US" dirty="0"/>
          </a:p>
        </p:txBody>
      </p:sp>
    </p:spTree>
    <p:extLst>
      <p:ext uri="{BB962C8B-B14F-4D97-AF65-F5344CB8AC3E}">
        <p14:creationId xmlns:p14="http://schemas.microsoft.com/office/powerpoint/2010/main" val="3140839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14</a:t>
            </a:fld>
            <a:endParaRPr kumimoji="1" lang="ja-JP" altLang="en-US" dirty="0"/>
          </a:p>
        </p:txBody>
      </p:sp>
    </p:spTree>
    <p:extLst>
      <p:ext uri="{BB962C8B-B14F-4D97-AF65-F5344CB8AC3E}">
        <p14:creationId xmlns:p14="http://schemas.microsoft.com/office/powerpoint/2010/main" val="2735241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15</a:t>
            </a:fld>
            <a:endParaRPr kumimoji="1" lang="ja-JP" altLang="en-US" dirty="0"/>
          </a:p>
        </p:txBody>
      </p:sp>
    </p:spTree>
    <p:extLst>
      <p:ext uri="{BB962C8B-B14F-4D97-AF65-F5344CB8AC3E}">
        <p14:creationId xmlns:p14="http://schemas.microsoft.com/office/powerpoint/2010/main" val="353545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16</a:t>
            </a:fld>
            <a:endParaRPr kumimoji="1" lang="ja-JP" altLang="en-US" dirty="0"/>
          </a:p>
        </p:txBody>
      </p:sp>
    </p:spTree>
    <p:extLst>
      <p:ext uri="{BB962C8B-B14F-4D97-AF65-F5344CB8AC3E}">
        <p14:creationId xmlns:p14="http://schemas.microsoft.com/office/powerpoint/2010/main" val="470411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17</a:t>
            </a:fld>
            <a:endParaRPr kumimoji="1" lang="ja-JP" altLang="en-US" dirty="0"/>
          </a:p>
        </p:txBody>
      </p:sp>
    </p:spTree>
    <p:extLst>
      <p:ext uri="{BB962C8B-B14F-4D97-AF65-F5344CB8AC3E}">
        <p14:creationId xmlns:p14="http://schemas.microsoft.com/office/powerpoint/2010/main" val="2979752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18</a:t>
            </a:fld>
            <a:endParaRPr kumimoji="1" lang="ja-JP" altLang="en-US" dirty="0"/>
          </a:p>
        </p:txBody>
      </p:sp>
    </p:spTree>
    <p:extLst>
      <p:ext uri="{BB962C8B-B14F-4D97-AF65-F5344CB8AC3E}">
        <p14:creationId xmlns:p14="http://schemas.microsoft.com/office/powerpoint/2010/main" val="4104081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19</a:t>
            </a:fld>
            <a:endParaRPr kumimoji="1" lang="ja-JP" altLang="en-US" dirty="0"/>
          </a:p>
        </p:txBody>
      </p:sp>
    </p:spTree>
    <p:extLst>
      <p:ext uri="{BB962C8B-B14F-4D97-AF65-F5344CB8AC3E}">
        <p14:creationId xmlns:p14="http://schemas.microsoft.com/office/powerpoint/2010/main" val="214516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2</a:t>
            </a:fld>
            <a:endParaRPr kumimoji="1" lang="ja-JP" altLang="en-US" dirty="0"/>
          </a:p>
        </p:txBody>
      </p:sp>
    </p:spTree>
    <p:extLst>
      <p:ext uri="{BB962C8B-B14F-4D97-AF65-F5344CB8AC3E}">
        <p14:creationId xmlns:p14="http://schemas.microsoft.com/office/powerpoint/2010/main" val="255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20</a:t>
            </a:fld>
            <a:endParaRPr kumimoji="1" lang="ja-JP" altLang="en-US" dirty="0"/>
          </a:p>
        </p:txBody>
      </p:sp>
    </p:spTree>
    <p:extLst>
      <p:ext uri="{BB962C8B-B14F-4D97-AF65-F5344CB8AC3E}">
        <p14:creationId xmlns:p14="http://schemas.microsoft.com/office/powerpoint/2010/main" val="2521700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21</a:t>
            </a:fld>
            <a:endParaRPr kumimoji="1" lang="ja-JP" altLang="en-US" dirty="0"/>
          </a:p>
        </p:txBody>
      </p:sp>
    </p:spTree>
    <p:extLst>
      <p:ext uri="{BB962C8B-B14F-4D97-AF65-F5344CB8AC3E}">
        <p14:creationId xmlns:p14="http://schemas.microsoft.com/office/powerpoint/2010/main" val="960214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22</a:t>
            </a:fld>
            <a:endParaRPr kumimoji="1" lang="ja-JP" altLang="en-US" dirty="0"/>
          </a:p>
        </p:txBody>
      </p:sp>
    </p:spTree>
    <p:extLst>
      <p:ext uri="{BB962C8B-B14F-4D97-AF65-F5344CB8AC3E}">
        <p14:creationId xmlns:p14="http://schemas.microsoft.com/office/powerpoint/2010/main" val="1237984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23</a:t>
            </a:fld>
            <a:endParaRPr kumimoji="1" lang="ja-JP" altLang="en-US" dirty="0"/>
          </a:p>
        </p:txBody>
      </p:sp>
    </p:spTree>
    <p:extLst>
      <p:ext uri="{BB962C8B-B14F-4D97-AF65-F5344CB8AC3E}">
        <p14:creationId xmlns:p14="http://schemas.microsoft.com/office/powerpoint/2010/main" val="4195312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3</a:t>
            </a:fld>
            <a:endParaRPr kumimoji="1" lang="ja-JP" altLang="en-US" dirty="0"/>
          </a:p>
        </p:txBody>
      </p:sp>
    </p:spTree>
    <p:extLst>
      <p:ext uri="{BB962C8B-B14F-4D97-AF65-F5344CB8AC3E}">
        <p14:creationId xmlns:p14="http://schemas.microsoft.com/office/powerpoint/2010/main" val="411019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4</a:t>
            </a:fld>
            <a:endParaRPr kumimoji="1" lang="ja-JP" altLang="en-US" dirty="0"/>
          </a:p>
        </p:txBody>
      </p:sp>
    </p:spTree>
    <p:extLst>
      <p:ext uri="{BB962C8B-B14F-4D97-AF65-F5344CB8AC3E}">
        <p14:creationId xmlns:p14="http://schemas.microsoft.com/office/powerpoint/2010/main" val="23849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5</a:t>
            </a:fld>
            <a:endParaRPr kumimoji="1" lang="ja-JP" altLang="en-US" dirty="0"/>
          </a:p>
        </p:txBody>
      </p:sp>
    </p:spTree>
    <p:extLst>
      <p:ext uri="{BB962C8B-B14F-4D97-AF65-F5344CB8AC3E}">
        <p14:creationId xmlns:p14="http://schemas.microsoft.com/office/powerpoint/2010/main" val="1785231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6</a:t>
            </a:fld>
            <a:endParaRPr kumimoji="1" lang="ja-JP" altLang="en-US" dirty="0"/>
          </a:p>
        </p:txBody>
      </p:sp>
    </p:spTree>
    <p:extLst>
      <p:ext uri="{BB962C8B-B14F-4D97-AF65-F5344CB8AC3E}">
        <p14:creationId xmlns:p14="http://schemas.microsoft.com/office/powerpoint/2010/main" val="68001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7</a:t>
            </a:fld>
            <a:endParaRPr kumimoji="1" lang="ja-JP" altLang="en-US" dirty="0"/>
          </a:p>
        </p:txBody>
      </p:sp>
    </p:spTree>
    <p:extLst>
      <p:ext uri="{BB962C8B-B14F-4D97-AF65-F5344CB8AC3E}">
        <p14:creationId xmlns:p14="http://schemas.microsoft.com/office/powerpoint/2010/main" val="79611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8</a:t>
            </a:fld>
            <a:endParaRPr kumimoji="1" lang="ja-JP" altLang="en-US" dirty="0"/>
          </a:p>
        </p:txBody>
      </p:sp>
    </p:spTree>
    <p:extLst>
      <p:ext uri="{BB962C8B-B14F-4D97-AF65-F5344CB8AC3E}">
        <p14:creationId xmlns:p14="http://schemas.microsoft.com/office/powerpoint/2010/main" val="2834390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4CF9512-5436-4BA8-AACB-5C903589B015}" type="slidenum">
              <a:rPr kumimoji="1" lang="ja-JP" altLang="en-US" smtClean="0"/>
              <a:pPr/>
              <a:t>9</a:t>
            </a:fld>
            <a:endParaRPr kumimoji="1" lang="ja-JP" altLang="en-US" dirty="0"/>
          </a:p>
        </p:txBody>
      </p:sp>
    </p:spTree>
    <p:extLst>
      <p:ext uri="{BB962C8B-B14F-4D97-AF65-F5344CB8AC3E}">
        <p14:creationId xmlns:p14="http://schemas.microsoft.com/office/powerpoint/2010/main" val="356318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4F1B1E8-F974-40ED-B745-28C965B50882}" type="datetime1">
              <a:rPr kumimoji="1" lang="ja-JP" altLang="en-US" smtClean="0"/>
              <a:t>2017/6/29</a:t>
            </a:fld>
            <a:endParaRPr kumimoji="1" lang="ja-JP" altLang="en-US"/>
          </a:p>
        </p:txBody>
      </p:sp>
      <p:sp>
        <p:nvSpPr>
          <p:cNvPr id="6" name="スライド番号プレースホルダー 5"/>
          <p:cNvSpPr>
            <a:spLocks noGrp="1"/>
          </p:cNvSpPr>
          <p:nvPr>
            <p:ph type="sldNum" sz="quarter" idx="12"/>
          </p:nvPr>
        </p:nvSpPr>
        <p:spPr>
          <a:xfrm>
            <a:off x="7955739" y="6593591"/>
            <a:ext cx="804803" cy="319087"/>
          </a:xfrm>
        </p:spPr>
        <p:txBody>
          <a:bodyPr/>
          <a:lstStyle>
            <a:lvl1pPr>
              <a:defRPr sz="1600">
                <a:solidFill>
                  <a:schemeClr val="tx1"/>
                </a:solidFill>
                <a:latin typeface="Arial" panose="020B0604020202020204" pitchFamily="34" charset="0"/>
                <a:cs typeface="Arial" panose="020B0604020202020204" pitchFamily="34" charset="0"/>
              </a:defRPr>
            </a:lvl1pPr>
          </a:lstStyle>
          <a:p>
            <a:fld id="{9A4F1CA7-80A8-744C-973E-C0CCE2785EF4}" type="slidenum">
              <a:rPr lang="ja-JP" altLang="en-US" smtClean="0"/>
              <a:pPr/>
              <a:t>‹#›</a:t>
            </a:fld>
            <a:endParaRPr lang="ja-JP" altLang="en-US" dirty="0"/>
          </a:p>
        </p:txBody>
      </p:sp>
    </p:spTree>
    <p:extLst>
      <p:ext uri="{BB962C8B-B14F-4D97-AF65-F5344CB8AC3E}">
        <p14:creationId xmlns:p14="http://schemas.microsoft.com/office/powerpoint/2010/main" val="3284146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E258EAA-D245-4F01-8F9C-07E76891ABEA}" type="datetime1">
              <a:rPr kumimoji="1" lang="ja-JP" altLang="en-US" smtClean="0"/>
              <a:t>2017/6/29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266973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2B28559-6DA5-45F9-8BEF-6606A4F66D7B}" type="datetime1">
              <a:rPr kumimoji="1" lang="ja-JP" altLang="en-US" smtClean="0"/>
              <a:t>2017/6/29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326613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873B0C8-E87F-4BBE-B80B-4E4FC6F73203}" type="datetime1">
              <a:rPr kumimoji="1" lang="ja-JP" altLang="en-US" smtClean="0"/>
              <a:t>2017/6/29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386315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44AAF2A-CFA5-4F42-AC78-3BD3DF3D79D9}" type="datetime1">
              <a:rPr kumimoji="1" lang="ja-JP" altLang="en-US" smtClean="0"/>
              <a:t>2017/6/29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437086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587DC5D-E398-4644-BBD3-8744486D42A3}" type="datetime1">
              <a:rPr kumimoji="1" lang="ja-JP" altLang="en-US" smtClean="0"/>
              <a:t>2017/6/29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2924108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727FA20-FC7C-4B2D-B559-6997C0AF2C28}" type="datetime1">
              <a:rPr kumimoji="1" lang="ja-JP" altLang="en-US" smtClean="0"/>
              <a:t>2017/6/29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365623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00B7A94-5515-4203-92C8-83C644598188}" type="datetime1">
              <a:rPr kumimoji="1" lang="ja-JP" altLang="en-US" smtClean="0"/>
              <a:t>2017/6/29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300767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58A5591-A705-4585-B975-2D21AA3C38A0}" type="datetime1">
              <a:rPr kumimoji="1" lang="ja-JP" altLang="en-US" smtClean="0"/>
              <a:t>2017/6/29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181972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04C3F78-05FD-4BC6-82CA-40BDFC4E634B}" type="datetime1">
              <a:rPr kumimoji="1" lang="ja-JP" altLang="en-US" smtClean="0"/>
              <a:t>2017/6/29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196486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6F1442C-2420-4C1E-B0B4-0735D7CD79D3}" type="datetime1">
              <a:rPr kumimoji="1" lang="ja-JP" altLang="en-US" smtClean="0"/>
              <a:t>2017/6/29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A4F1CA7-80A8-744C-973E-C0CCE2785EF4}" type="slidenum">
              <a:rPr kumimoji="1" lang="ja-JP" altLang="en-US" smtClean="0"/>
              <a:t>‹#›</a:t>
            </a:fld>
            <a:endParaRPr kumimoji="1" lang="ja-JP" altLang="en-US"/>
          </a:p>
        </p:txBody>
      </p:sp>
    </p:spTree>
    <p:extLst>
      <p:ext uri="{BB962C8B-B14F-4D97-AF65-F5344CB8AC3E}">
        <p14:creationId xmlns:p14="http://schemas.microsoft.com/office/powerpoint/2010/main" val="74967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203200" y="133350"/>
            <a:ext cx="2133600" cy="365125"/>
          </a:xfrm>
          <a:prstGeom prst="rect">
            <a:avLst/>
          </a:prstGeom>
        </p:spPr>
        <p:txBody>
          <a:bodyPr vert="horz" lIns="91440" tIns="45720" rIns="91440" bIns="45720" rtlCol="0" anchor="ctr"/>
          <a:lstStyle>
            <a:lvl1pPr algn="l">
              <a:defRPr sz="1600">
                <a:solidFill>
                  <a:srgbClr val="FFFF00"/>
                </a:solidFill>
              </a:defRPr>
            </a:lvl1pPr>
          </a:lstStyle>
          <a:p>
            <a:fld id="{6E9BF324-7921-41C2-B950-C11F5F599599}" type="datetime1">
              <a:rPr lang="ja-JP" altLang="en-US" smtClean="0"/>
              <a:t>2017/6/29</a:t>
            </a:fld>
            <a:endParaRPr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589919" y="6561932"/>
            <a:ext cx="554081" cy="319087"/>
          </a:xfrm>
          <a:prstGeom prst="rect">
            <a:avLst/>
          </a:prstGeom>
        </p:spPr>
        <p:txBody>
          <a:bodyPr vert="horz" lIns="91440" tIns="45720" rIns="91440" bIns="45720" rtlCol="0" anchor="ctr"/>
          <a:lstStyle>
            <a:lvl1pPr algn="r">
              <a:defRPr sz="1400">
                <a:solidFill>
                  <a:srgbClr val="000090"/>
                </a:solidFill>
              </a:defRPr>
            </a:lvl1pPr>
          </a:lstStyle>
          <a:p>
            <a:fld id="{9A4F1CA7-80A8-744C-973E-C0CCE2785EF4}" type="slidenum">
              <a:rPr lang="ja-JP" altLang="en-US" smtClean="0"/>
              <a:pPr/>
              <a:t>‹#›</a:t>
            </a:fld>
            <a:endParaRPr lang="ja-JP" altLang="en-US" dirty="0"/>
          </a:p>
        </p:txBody>
      </p:sp>
    </p:spTree>
    <p:extLst>
      <p:ext uri="{BB962C8B-B14F-4D97-AF65-F5344CB8AC3E}">
        <p14:creationId xmlns:p14="http://schemas.microsoft.com/office/powerpoint/2010/main" val="732165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em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emf"/></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emf"/></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image" Target="../media/image32.png"/><Relationship Id="rId9"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317319" y="978856"/>
            <a:ext cx="8549640" cy="1646840"/>
          </a:xfrm>
          <a:prstGeom prst="rect">
            <a:avLst/>
          </a:prstGeom>
          <a:solidFill>
            <a:srgbClr val="000090"/>
          </a:solidFill>
        </p:spPr>
        <p:txBody>
          <a:bodyPr vert="horz" lIns="91440" tIns="45720" rIns="91440" bIns="45720" rtlCol="0" anchor="ctr">
            <a:noAutofit/>
          </a:bodyPr>
          <a:lstStyle/>
          <a:p>
            <a:pPr algn="ctr"/>
            <a:r>
              <a:rPr lang="en-US" altLang="zh-TW" sz="2800" b="1" dirty="0">
                <a:solidFill>
                  <a:schemeClr val="bg1"/>
                </a:solidFill>
                <a:latin typeface="Arial" panose="020B0604020202020204" pitchFamily="34" charset="0"/>
                <a:ea typeface="Meiryo UI" panose="020B0604030504040204" pitchFamily="50" charset="-128"/>
                <a:cs typeface="Arial" panose="020B0604020202020204" pitchFamily="34" charset="0"/>
              </a:rPr>
              <a:t>Accuracy of WRF simulations used for Japanese offshore wind resource maps</a:t>
            </a:r>
            <a:endParaRPr lang="ja-JP" altLang="en-US" sz="2800" b="1" dirty="0">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107504" y="403545"/>
            <a:ext cx="8964488" cy="6209526"/>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6" name="サブタイトル 2"/>
          <p:cNvSpPr>
            <a:spLocks noGrp="1"/>
          </p:cNvSpPr>
          <p:nvPr>
            <p:ph type="subTitle" idx="1"/>
          </p:nvPr>
        </p:nvSpPr>
        <p:spPr>
          <a:xfrm>
            <a:off x="107504" y="3201008"/>
            <a:ext cx="8964488" cy="2912705"/>
          </a:xfrm>
        </p:spPr>
        <p:txBody>
          <a:bodyPr>
            <a:noAutofit/>
          </a:bodyPr>
          <a:lstStyle/>
          <a:p>
            <a:r>
              <a:rPr lang="en-US" altLang="ja-JP" sz="2400" dirty="0">
                <a:solidFill>
                  <a:schemeClr val="tx1"/>
                </a:solidFill>
                <a:latin typeface="Arial" panose="020B0604020202020204" pitchFamily="34" charset="0"/>
                <a:ea typeface="Meiryo UI" panose="020B0604030504040204" pitchFamily="50" charset="-128"/>
                <a:cs typeface="Arial" panose="020B0604020202020204" pitchFamily="34" charset="0"/>
              </a:rPr>
              <a:t>Teruo Ohsawa, Hirokazu Uede, Takeshi Misaki, Mari Kato</a:t>
            </a:r>
          </a:p>
          <a:p>
            <a:r>
              <a:rPr lang="en-US" altLang="ja-JP" sz="1800" i="1" dirty="0">
                <a:solidFill>
                  <a:srgbClr val="000090"/>
                </a:solidFill>
                <a:latin typeface="Arial" panose="020B0604020202020204" pitchFamily="34" charset="0"/>
                <a:ea typeface="Meiryo UI" panose="020B0604030504040204" pitchFamily="50" charset="-128"/>
                <a:cs typeface="Arial" panose="020B0604020202020204" pitchFamily="34" charset="0"/>
              </a:rPr>
              <a:t>Kobe University, Japan</a:t>
            </a:r>
          </a:p>
          <a:p>
            <a:endParaRPr lang="en-US" altLang="ja-JP" sz="1800" i="1" dirty="0">
              <a:solidFill>
                <a:srgbClr val="000090"/>
              </a:solidFill>
              <a:latin typeface="Arial" panose="020B0604020202020204" pitchFamily="34" charset="0"/>
              <a:ea typeface="Meiryo UI" panose="020B0604030504040204" pitchFamily="50" charset="-128"/>
              <a:cs typeface="Arial" panose="020B0604020202020204" pitchFamily="34" charset="0"/>
            </a:endParaRPr>
          </a:p>
          <a:p>
            <a:endParaRPr lang="en-US" altLang="ja-JP" sz="1800" i="1" dirty="0">
              <a:solidFill>
                <a:srgbClr val="000090"/>
              </a:solidFill>
              <a:latin typeface="Arial" panose="020B0604020202020204" pitchFamily="34" charset="0"/>
              <a:ea typeface="Meiryo UI" panose="020B0604030504040204" pitchFamily="50" charset="-128"/>
              <a:cs typeface="Arial" panose="020B0604020202020204" pitchFamily="34" charset="0"/>
            </a:endParaRPr>
          </a:p>
          <a:p>
            <a:pPr>
              <a:spcBef>
                <a:spcPts val="1800"/>
              </a:spcBef>
            </a:pPr>
            <a:r>
              <a:rPr lang="en-US" altLang="ja-JP" sz="2400" dirty="0">
                <a:solidFill>
                  <a:schemeClr val="tx1"/>
                </a:solidFill>
                <a:latin typeface="Arial" panose="020B0604020202020204" pitchFamily="34" charset="0"/>
                <a:ea typeface="Meiryo UI" panose="020B0604030504040204" pitchFamily="50" charset="-128"/>
                <a:cs typeface="Arial" panose="020B0604020202020204" pitchFamily="34" charset="0"/>
              </a:rPr>
              <a:t>Susumu Shimada</a:t>
            </a:r>
          </a:p>
          <a:p>
            <a:r>
              <a:rPr lang="en-US" altLang="ja-JP" sz="1800" i="1" dirty="0">
                <a:solidFill>
                  <a:srgbClr val="000090"/>
                </a:solidFill>
                <a:latin typeface="Arial" panose="020B0604020202020204" pitchFamily="34" charset="0"/>
                <a:ea typeface="Meiryo UI" panose="020B0604030504040204" pitchFamily="50" charset="-128"/>
                <a:cs typeface="Arial" panose="020B0604020202020204" pitchFamily="34" charset="0"/>
              </a:rPr>
              <a:t>The National Institute of Advanced Industrial Science and Technology, Japan</a:t>
            </a:r>
            <a:endParaRPr lang="en-US" altLang="ja-JP" sz="18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endParaRPr>
          </a:p>
        </p:txBody>
      </p:sp>
      <p:sp>
        <p:nvSpPr>
          <p:cNvPr id="2" name="スライド番号プレースホルダー 1"/>
          <p:cNvSpPr>
            <a:spLocks noGrp="1"/>
          </p:cNvSpPr>
          <p:nvPr>
            <p:ph type="sldNum" sz="quarter" idx="12"/>
          </p:nvPr>
        </p:nvSpPr>
        <p:spPr/>
        <p:txBody>
          <a:bodyPr/>
          <a:lstStyle/>
          <a:p>
            <a:fld id="{9A4F1CA7-80A8-744C-973E-C0CCE2785EF4}" type="slidenum">
              <a:rPr kumimoji="1" lang="ja-JP" altLang="en-US" smtClean="0"/>
              <a:t>1</a:t>
            </a:fld>
            <a:endParaRPr kumimoji="1" lang="ja-JP" altLang="en-US"/>
          </a:p>
        </p:txBody>
      </p:sp>
      <p:sp>
        <p:nvSpPr>
          <p:cNvPr id="3" name="正方形/長方形 2"/>
          <p:cNvSpPr/>
          <p:nvPr/>
        </p:nvSpPr>
        <p:spPr>
          <a:xfrm>
            <a:off x="0" y="34213"/>
            <a:ext cx="1529910" cy="369332"/>
          </a:xfrm>
          <a:prstGeom prst="rect">
            <a:avLst/>
          </a:prstGeom>
        </p:spPr>
        <p:txBody>
          <a:bodyPr wrap="square">
            <a:spAutoFit/>
          </a:bodyPr>
          <a:lstStyle/>
          <a:p>
            <a:r>
              <a:rPr lang="en-US" altLang="ja-JP" dirty="0">
                <a:solidFill>
                  <a:srgbClr val="000090"/>
                </a:solidFill>
                <a:latin typeface="Arial" panose="020B0604020202020204" pitchFamily="34" charset="0"/>
                <a:ea typeface="Meiryo UI" panose="020B0604030504040204" pitchFamily="50" charset="-128"/>
                <a:cs typeface="Arial" panose="020B0604020202020204" pitchFamily="34" charset="0"/>
              </a:rPr>
              <a:t>ICEM 2017</a:t>
            </a:r>
          </a:p>
        </p:txBody>
      </p:sp>
      <p:pic>
        <p:nvPicPr>
          <p:cNvPr id="8" name="図 7"/>
          <p:cNvPicPr>
            <a:picLocks noChangeAspect="1"/>
          </p:cNvPicPr>
          <p:nvPr/>
        </p:nvPicPr>
        <p:blipFill>
          <a:blip r:embed="rId3"/>
          <a:stretch>
            <a:fillRect/>
          </a:stretch>
        </p:blipFill>
        <p:spPr>
          <a:xfrm>
            <a:off x="4130828" y="3997604"/>
            <a:ext cx="882344" cy="717892"/>
          </a:xfrm>
          <a:prstGeom prst="rect">
            <a:avLst/>
          </a:prstGeom>
        </p:spPr>
      </p:pic>
      <p:pic>
        <p:nvPicPr>
          <p:cNvPr id="1026" name="Picture 2" descr="National Institute of Advanced Industrial Science and Technology (A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639" y="5635160"/>
            <a:ext cx="1412722" cy="401657"/>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5832002" y="34213"/>
            <a:ext cx="3239990" cy="369332"/>
          </a:xfrm>
          <a:prstGeom prst="rect">
            <a:avLst/>
          </a:prstGeom>
        </p:spPr>
        <p:txBody>
          <a:bodyPr wrap="none">
            <a:spAutoFit/>
          </a:bodyPr>
          <a:lstStyle/>
          <a:p>
            <a:pPr algn="r"/>
            <a:r>
              <a:rPr lang="en-US" altLang="ja-JP" dirty="0">
                <a:solidFill>
                  <a:srgbClr val="000090"/>
                </a:solidFill>
                <a:latin typeface="Arial" panose="020B0604020202020204" pitchFamily="34" charset="0"/>
                <a:ea typeface="Meiryo UI" panose="020B0604030504040204" pitchFamily="50" charset="-128"/>
                <a:cs typeface="Arial" panose="020B0604020202020204" pitchFamily="34" charset="0"/>
              </a:rPr>
              <a:t>June 27-29, 2017 @Bari, Italy</a:t>
            </a:r>
            <a:endParaRPr lang="ja-JP" altLang="en-US" dirty="0">
              <a:solidFill>
                <a:srgbClr val="000090"/>
              </a:solidFill>
              <a:latin typeface="Arial" panose="020B0604020202020204" pitchFamily="34" charset="0"/>
              <a:ea typeface="Meiryo UI" panose="020B0604030504040204"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D06B6415-993B-4583-87F3-792596C40691}"/>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88947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p:cNvPicPr>
            <a:picLocks noChangeAspect="1"/>
          </p:cNvPicPr>
          <p:nvPr/>
        </p:nvPicPr>
        <p:blipFill>
          <a:blip r:embed="rId3"/>
          <a:stretch>
            <a:fillRect/>
          </a:stretch>
        </p:blipFill>
        <p:spPr>
          <a:xfrm>
            <a:off x="2532355" y="3572203"/>
            <a:ext cx="3624620" cy="2918157"/>
          </a:xfrm>
          <a:prstGeom prst="rect">
            <a:avLst/>
          </a:prstGeom>
        </p:spPr>
      </p:pic>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Validation at hub height - Kitakyushu -</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10</a:t>
            </a:fld>
            <a:endParaRPr kumimoji="1" lang="ja-JP" altLang="en-US"/>
          </a:p>
        </p:txBody>
      </p:sp>
      <p:pic>
        <p:nvPicPr>
          <p:cNvPr id="40" name="図 39"/>
          <p:cNvPicPr>
            <a:picLocks noChangeAspect="1"/>
          </p:cNvPicPr>
          <p:nvPr/>
        </p:nvPicPr>
        <p:blipFill>
          <a:blip r:embed="rId4"/>
          <a:stretch>
            <a:fillRect/>
          </a:stretch>
        </p:blipFill>
        <p:spPr>
          <a:xfrm>
            <a:off x="2750513" y="816150"/>
            <a:ext cx="3405663" cy="2698905"/>
          </a:xfrm>
          <a:prstGeom prst="rect">
            <a:avLst/>
          </a:prstGeom>
        </p:spPr>
      </p:pic>
      <p:pic>
        <p:nvPicPr>
          <p:cNvPr id="41" name="図 40"/>
          <p:cNvPicPr>
            <a:picLocks noChangeAspect="1"/>
          </p:cNvPicPr>
          <p:nvPr/>
        </p:nvPicPr>
        <p:blipFill>
          <a:blip r:embed="rId5" cstate="print"/>
          <a:stretch>
            <a:fillRect/>
          </a:stretch>
        </p:blipFill>
        <p:spPr>
          <a:xfrm>
            <a:off x="6376982" y="3795627"/>
            <a:ext cx="2423449" cy="2340000"/>
          </a:xfrm>
          <a:prstGeom prst="rect">
            <a:avLst/>
          </a:prstGeom>
        </p:spPr>
      </p:pic>
      <p:pic>
        <p:nvPicPr>
          <p:cNvPr id="42" name="Picture 7" descr="http://www.nedo.go.jp/fuusha/imgs/public/index_k_fig_01.png"/>
          <p:cNvPicPr>
            <a:picLocks noChangeAspect="1" noChangeArrowheads="1"/>
          </p:cNvPicPr>
          <p:nvPr/>
        </p:nvPicPr>
        <p:blipFill>
          <a:blip r:embed="rId6" cstate="print"/>
          <a:srcRect/>
          <a:stretch>
            <a:fillRect/>
          </a:stretch>
        </p:blipFill>
        <p:spPr bwMode="auto">
          <a:xfrm>
            <a:off x="357628" y="1052503"/>
            <a:ext cx="2196036" cy="3082155"/>
          </a:xfrm>
          <a:prstGeom prst="rect">
            <a:avLst/>
          </a:prstGeom>
          <a:noFill/>
        </p:spPr>
      </p:pic>
      <p:sp>
        <p:nvSpPr>
          <p:cNvPr id="43" name="テキスト ボックス 42"/>
          <p:cNvSpPr txBox="1"/>
          <p:nvPr/>
        </p:nvSpPr>
        <p:spPr>
          <a:xfrm>
            <a:off x="347738" y="720832"/>
            <a:ext cx="2270173" cy="276999"/>
          </a:xfrm>
          <a:prstGeom prst="rect">
            <a:avLst/>
          </a:prstGeom>
          <a:noFill/>
        </p:spPr>
        <p:txBody>
          <a:bodyPr wrap="none" rtlCol="0">
            <a:spAutoFit/>
          </a:bodyPr>
          <a:lstStyle/>
          <a:p>
            <a:r>
              <a:rPr lang="en-US" altLang="ja-JP" sz="1200" u="sng" dirty="0">
                <a:solidFill>
                  <a:srgbClr val="C00000"/>
                </a:solidFill>
                <a:latin typeface="Arial" panose="020B0604020202020204" pitchFamily="34" charset="0"/>
                <a:cs typeface="Arial" panose="020B0604020202020204" pitchFamily="34" charset="0"/>
              </a:rPr>
              <a:t>NEDO m</a:t>
            </a:r>
            <a:r>
              <a:rPr kumimoji="1" lang="en-US" altLang="ja-JP" sz="1200" u="sng" dirty="0">
                <a:solidFill>
                  <a:srgbClr val="C00000"/>
                </a:solidFill>
                <a:latin typeface="Arial" panose="020B0604020202020204" pitchFamily="34" charset="0"/>
                <a:cs typeface="Arial" panose="020B0604020202020204" pitchFamily="34" charset="0"/>
              </a:rPr>
              <a:t>et mast at Kitakyushu</a:t>
            </a:r>
            <a:endParaRPr kumimoji="1" lang="ja-JP" altLang="en-US" sz="1200" u="sng" dirty="0">
              <a:solidFill>
                <a:srgbClr val="C00000"/>
              </a:solidFill>
              <a:latin typeface="Arial" panose="020B0604020202020204" pitchFamily="34" charset="0"/>
              <a:cs typeface="Arial" panose="020B0604020202020204" pitchFamily="34" charset="0"/>
            </a:endParaRPr>
          </a:p>
        </p:txBody>
      </p:sp>
      <p:sp>
        <p:nvSpPr>
          <p:cNvPr id="44" name="テキスト ボックス 43"/>
          <p:cNvSpPr txBox="1"/>
          <p:nvPr/>
        </p:nvSpPr>
        <p:spPr>
          <a:xfrm>
            <a:off x="3056888" y="914142"/>
            <a:ext cx="1800200"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Monthly mean @80m</a:t>
            </a:r>
            <a:r>
              <a:rPr kumimoji="1" lang="ja-JP" altLang="en-US" sz="1200" dirty="0">
                <a:latin typeface="Arial" panose="020B0604020202020204" pitchFamily="34" charset="0"/>
                <a:cs typeface="Arial" panose="020B0604020202020204" pitchFamily="34" charset="0"/>
              </a:rPr>
              <a:t>　</a:t>
            </a:r>
          </a:p>
        </p:txBody>
      </p:sp>
      <p:sp>
        <p:nvSpPr>
          <p:cNvPr id="45" name="テキスト ボックス 44"/>
          <p:cNvSpPr txBox="1"/>
          <p:nvPr/>
        </p:nvSpPr>
        <p:spPr>
          <a:xfrm>
            <a:off x="3056887" y="3654677"/>
            <a:ext cx="2214306"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Wind speed histogram @80m</a:t>
            </a:r>
            <a:endParaRPr kumimoji="1" lang="ja-JP" altLang="en-US" sz="1200" dirty="0">
              <a:latin typeface="Arial" panose="020B0604020202020204" pitchFamily="34" charset="0"/>
              <a:cs typeface="Arial" panose="020B0604020202020204" pitchFamily="34" charset="0"/>
            </a:endParaRPr>
          </a:p>
        </p:txBody>
      </p:sp>
      <p:pic>
        <p:nvPicPr>
          <p:cNvPr id="46" name="Picture 5"/>
          <p:cNvPicPr>
            <a:picLocks noChangeAspect="1" noChangeArrowheads="1"/>
          </p:cNvPicPr>
          <p:nvPr/>
        </p:nvPicPr>
        <p:blipFill>
          <a:blip r:embed="rId7" cstate="print"/>
          <a:srcRect l="68766" t="51181" r="18373" b="45015"/>
          <a:stretch>
            <a:fillRect/>
          </a:stretch>
        </p:blipFill>
        <p:spPr bwMode="auto">
          <a:xfrm>
            <a:off x="7989644" y="6069618"/>
            <a:ext cx="902836" cy="213654"/>
          </a:xfrm>
          <a:prstGeom prst="rect">
            <a:avLst/>
          </a:prstGeom>
          <a:noFill/>
          <a:ln w="9525">
            <a:noFill/>
            <a:miter lim="800000"/>
            <a:headEnd/>
            <a:tailEnd/>
          </a:ln>
        </p:spPr>
      </p:pic>
      <p:sp>
        <p:nvSpPr>
          <p:cNvPr id="47" name="テキスト ボックス 46"/>
          <p:cNvSpPr txBox="1"/>
          <p:nvPr/>
        </p:nvSpPr>
        <p:spPr>
          <a:xfrm>
            <a:off x="6900887" y="3541849"/>
            <a:ext cx="1512168" cy="276999"/>
          </a:xfrm>
          <a:prstGeom prst="rect">
            <a:avLst/>
          </a:prstGeom>
          <a:noFill/>
        </p:spPr>
        <p:txBody>
          <a:bodyPr wrap="square" rtlCol="0">
            <a:spAutoFit/>
          </a:bodyPr>
          <a:lstStyle/>
          <a:p>
            <a:pPr algn="ctr"/>
            <a:r>
              <a:rPr kumimoji="1" lang="en-US" altLang="ja-JP" sz="1200" dirty="0">
                <a:latin typeface="Arial" panose="020B0604020202020204" pitchFamily="34" charset="0"/>
                <a:cs typeface="Arial" panose="020B0604020202020204" pitchFamily="34" charset="0"/>
              </a:rPr>
              <a:t>Wind rose @80m</a:t>
            </a:r>
            <a:endParaRPr kumimoji="1" lang="ja-JP" altLang="en-US" sz="1200" dirty="0">
              <a:latin typeface="Arial" panose="020B0604020202020204" pitchFamily="34" charset="0"/>
              <a:cs typeface="Arial" panose="020B0604020202020204" pitchFamily="34" charset="0"/>
            </a:endParaRPr>
          </a:p>
        </p:txBody>
      </p:sp>
      <p:grpSp>
        <p:nvGrpSpPr>
          <p:cNvPr id="48" name="グループ化 40"/>
          <p:cNvGrpSpPr/>
          <p:nvPr/>
        </p:nvGrpSpPr>
        <p:grpSpPr>
          <a:xfrm>
            <a:off x="474069" y="4260160"/>
            <a:ext cx="1869484" cy="2160000"/>
            <a:chOff x="539552" y="4203397"/>
            <a:chExt cx="1869484" cy="2160000"/>
          </a:xfrm>
        </p:grpSpPr>
        <p:pic>
          <p:nvPicPr>
            <p:cNvPr id="49" name="図 48" descr="C:\Users\Mari Kato\Desktop\EWEA\geo_em.d02.png"/>
            <p:cNvPicPr>
              <a:picLocks/>
            </p:cNvPicPr>
            <p:nvPr/>
          </p:nvPicPr>
          <p:blipFill>
            <a:blip r:embed="rId8" cstate="print">
              <a:extLst>
                <a:ext uri="{28A0092B-C50C-407E-A947-70E740481C1C}">
                  <a14:useLocalDpi xmlns:a14="http://schemas.microsoft.com/office/drawing/2010/main" val="0"/>
                </a:ext>
              </a:extLst>
            </a:blip>
            <a:srcRect l="6723" t="7198" r="13445" b="7198"/>
            <a:stretch>
              <a:fillRect/>
            </a:stretch>
          </p:blipFill>
          <p:spPr bwMode="auto">
            <a:xfrm>
              <a:off x="544236" y="4203397"/>
              <a:ext cx="1864800" cy="2160000"/>
            </a:xfrm>
            <a:prstGeom prst="rect">
              <a:avLst/>
            </a:prstGeom>
            <a:noFill/>
            <a:ln>
              <a:noFill/>
            </a:ln>
          </p:spPr>
        </p:pic>
        <p:sp>
          <p:nvSpPr>
            <p:cNvPr id="50" name="テキスト ボックス 49"/>
            <p:cNvSpPr txBox="1"/>
            <p:nvPr/>
          </p:nvSpPr>
          <p:spPr>
            <a:xfrm>
              <a:off x="539552" y="4212867"/>
              <a:ext cx="864096"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Area 95</a:t>
              </a:r>
              <a:endParaRPr kumimoji="1" lang="ja-JP" altLang="en-US" sz="1200" dirty="0">
                <a:latin typeface="Arial" panose="020B0604020202020204" pitchFamily="34" charset="0"/>
                <a:cs typeface="Arial" panose="020B0604020202020204" pitchFamily="34" charset="0"/>
              </a:endParaRPr>
            </a:p>
          </p:txBody>
        </p:sp>
        <p:sp>
          <p:nvSpPr>
            <p:cNvPr id="51" name="円/楕円 18"/>
            <p:cNvSpPr>
              <a:spLocks noChangeAspect="1"/>
            </p:cNvSpPr>
            <p:nvPr/>
          </p:nvSpPr>
          <p:spPr>
            <a:xfrm>
              <a:off x="1860879" y="4401316"/>
              <a:ext cx="73152" cy="73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52" name="正方形/長方形 51"/>
          <p:cNvSpPr/>
          <p:nvPr/>
        </p:nvSpPr>
        <p:spPr>
          <a:xfrm>
            <a:off x="1421716" y="3982269"/>
            <a:ext cx="1060041" cy="233397"/>
          </a:xfrm>
          <a:prstGeom prst="rect">
            <a:avLst/>
          </a:prstGeom>
        </p:spPr>
        <p:txBody>
          <a:bodyPr wrap="square">
            <a:spAutoFit/>
          </a:bodyPr>
          <a:lstStyle/>
          <a:p>
            <a:pPr>
              <a:lnSpc>
                <a:spcPts val="1100"/>
              </a:lnSpc>
            </a:pPr>
            <a:r>
              <a:rPr lang="ja-JP" altLang="en-US" sz="800" dirty="0">
                <a:latin typeface="Arial" panose="020B0604020202020204" pitchFamily="34" charset="0"/>
                <a:cs typeface="Arial" panose="020B0604020202020204" pitchFamily="34" charset="0"/>
              </a:rPr>
              <a:t>（</a:t>
            </a:r>
            <a:r>
              <a:rPr lang="en-US" altLang="ja-JP" sz="800" dirty="0">
                <a:latin typeface="Arial" panose="020B0604020202020204" pitchFamily="34" charset="0"/>
                <a:cs typeface="Arial" panose="020B0604020202020204" pitchFamily="34" charset="0"/>
              </a:rPr>
              <a:t>from NEDO HP</a:t>
            </a:r>
            <a:r>
              <a:rPr lang="ja-JP" altLang="en-US" sz="800" dirty="0">
                <a:latin typeface="Arial" panose="020B0604020202020204" pitchFamily="34" charset="0"/>
                <a:cs typeface="Arial" panose="020B0604020202020204" pitchFamily="34" charset="0"/>
              </a:rPr>
              <a:t>）</a:t>
            </a:r>
          </a:p>
        </p:txBody>
      </p:sp>
      <p:sp>
        <p:nvSpPr>
          <p:cNvPr id="54" name="テキスト ボックス 53"/>
          <p:cNvSpPr txBox="1"/>
          <p:nvPr/>
        </p:nvSpPr>
        <p:spPr>
          <a:xfrm>
            <a:off x="3872806" y="2402784"/>
            <a:ext cx="1398387" cy="257369"/>
          </a:xfrm>
          <a:prstGeom prst="rect">
            <a:avLst/>
          </a:prstGeom>
          <a:solidFill>
            <a:srgbClr val="FFFF00"/>
          </a:solidFill>
          <a:ln w="15875">
            <a:solidFill>
              <a:srgbClr val="800000"/>
            </a:solidFill>
          </a:ln>
        </p:spPr>
        <p:txBody>
          <a:bodyPr wrap="none" lIns="36000" tIns="36000" rIns="36000" bIns="36000" rtlCol="0">
            <a:spAutoFit/>
          </a:bodyPr>
          <a:lstStyle/>
          <a:p>
            <a:r>
              <a:rPr kumimoji="1" lang="en-US" altLang="ja-JP" sz="1200" dirty="0">
                <a:solidFill>
                  <a:srgbClr val="C00000"/>
                </a:solidFill>
                <a:latin typeface="Arial" panose="020B0604020202020204" pitchFamily="34" charset="0"/>
                <a:cs typeface="Arial" panose="020B0604020202020204" pitchFamily="34" charset="0"/>
              </a:rPr>
              <a:t>Annual bias: +0.3%</a:t>
            </a:r>
            <a:endParaRPr kumimoji="1" lang="ja-JP" altLang="en-US" sz="1200" dirty="0">
              <a:solidFill>
                <a:srgbClr val="C00000"/>
              </a:solidFill>
              <a:latin typeface="Arial" panose="020B0604020202020204" pitchFamily="34" charset="0"/>
              <a:cs typeface="Arial" panose="020B0604020202020204" pitchFamily="34" charset="0"/>
            </a:endParaRPr>
          </a:p>
        </p:txBody>
      </p:sp>
      <p:sp>
        <p:nvSpPr>
          <p:cNvPr id="56" name="正方形/長方形 55"/>
          <p:cNvSpPr/>
          <p:nvPr/>
        </p:nvSpPr>
        <p:spPr>
          <a:xfrm>
            <a:off x="5036615" y="6398000"/>
            <a:ext cx="4058641" cy="230832"/>
          </a:xfrm>
          <a:prstGeom prst="rect">
            <a:avLst/>
          </a:prstGeom>
        </p:spPr>
        <p:txBody>
          <a:bodyPr wrap="square">
            <a:spAutoFit/>
          </a:bodyPr>
          <a:lstStyle/>
          <a:p>
            <a:r>
              <a:rPr lang="en-US" altLang="ja-JP" sz="900" dirty="0">
                <a:solidFill>
                  <a:schemeClr val="tx1">
                    <a:lumMod val="50000"/>
                    <a:lumOff val="50000"/>
                  </a:schemeClr>
                </a:solidFill>
                <a:latin typeface="Arial" panose="020B0604020202020204" pitchFamily="34" charset="0"/>
                <a:cs typeface="Arial" panose="020B0604020202020204" pitchFamily="34" charset="0"/>
              </a:rPr>
              <a:t>Data source: Offshore wind measurement data published on NEDO website.</a:t>
            </a:r>
            <a:endParaRPr lang="ja-JP" altLang="en-US" sz="9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9"/>
          <a:stretch>
            <a:fillRect/>
          </a:stretch>
        </p:blipFill>
        <p:spPr>
          <a:xfrm>
            <a:off x="6261028" y="843002"/>
            <a:ext cx="2633172" cy="2484000"/>
          </a:xfrm>
          <a:prstGeom prst="rect">
            <a:avLst/>
          </a:prstGeom>
        </p:spPr>
      </p:pic>
      <p:sp>
        <p:nvSpPr>
          <p:cNvPr id="22" name="テキスト ボックス 21">
            <a:extLst>
              <a:ext uri="{FF2B5EF4-FFF2-40B4-BE49-F238E27FC236}">
                <a16:creationId xmlns:a16="http://schemas.microsoft.com/office/drawing/2014/main" id="{85BFF450-7348-469A-8B44-DFC3C78AF5D8}"/>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52545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Validation at hub height - Choshi -</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11</a:t>
            </a:fld>
            <a:endParaRPr kumimoji="1" lang="ja-JP" altLang="en-US"/>
          </a:p>
        </p:txBody>
      </p:sp>
      <p:pic>
        <p:nvPicPr>
          <p:cNvPr id="40" name="図 39"/>
          <p:cNvPicPr>
            <a:picLocks noChangeAspect="1"/>
          </p:cNvPicPr>
          <p:nvPr/>
        </p:nvPicPr>
        <p:blipFill>
          <a:blip r:embed="rId3" cstate="print"/>
          <a:stretch>
            <a:fillRect/>
          </a:stretch>
        </p:blipFill>
        <p:spPr>
          <a:xfrm>
            <a:off x="6380837" y="3812340"/>
            <a:ext cx="2436311" cy="2307600"/>
          </a:xfrm>
          <a:prstGeom prst="rect">
            <a:avLst/>
          </a:prstGeom>
        </p:spPr>
      </p:pic>
      <p:pic>
        <p:nvPicPr>
          <p:cNvPr id="41" name="Picture 2"/>
          <p:cNvPicPr>
            <a:picLocks noChangeAspect="1" noChangeArrowheads="1"/>
          </p:cNvPicPr>
          <p:nvPr/>
        </p:nvPicPr>
        <p:blipFill>
          <a:blip r:embed="rId4" cstate="print"/>
          <a:srcRect/>
          <a:stretch>
            <a:fillRect/>
          </a:stretch>
        </p:blipFill>
        <p:spPr bwMode="auto">
          <a:xfrm>
            <a:off x="2644905" y="815951"/>
            <a:ext cx="3465000" cy="2772000"/>
          </a:xfrm>
          <a:prstGeom prst="rect">
            <a:avLst/>
          </a:prstGeom>
          <a:noFill/>
          <a:ln w="9525">
            <a:noFill/>
            <a:miter lim="800000"/>
            <a:headEnd/>
            <a:tailEnd/>
          </a:ln>
        </p:spPr>
      </p:pic>
      <p:pic>
        <p:nvPicPr>
          <p:cNvPr id="42" name="Picture 3"/>
          <p:cNvPicPr>
            <a:picLocks noChangeAspect="1" noChangeArrowheads="1"/>
          </p:cNvPicPr>
          <p:nvPr/>
        </p:nvPicPr>
        <p:blipFill>
          <a:blip r:embed="rId5" cstate="print"/>
          <a:srcRect l="10526" t="1875" r="13158" b="2500"/>
          <a:stretch>
            <a:fillRect/>
          </a:stretch>
        </p:blipFill>
        <p:spPr bwMode="auto">
          <a:xfrm>
            <a:off x="431748" y="1079947"/>
            <a:ext cx="1709425" cy="3006231"/>
          </a:xfrm>
          <a:prstGeom prst="rect">
            <a:avLst/>
          </a:prstGeom>
          <a:noFill/>
          <a:ln w="9525">
            <a:noFill/>
            <a:miter lim="800000"/>
            <a:headEnd/>
            <a:tailEnd/>
          </a:ln>
        </p:spPr>
      </p:pic>
      <p:sp>
        <p:nvSpPr>
          <p:cNvPr id="43" name="テキスト ボックス 42"/>
          <p:cNvSpPr txBox="1"/>
          <p:nvPr/>
        </p:nvSpPr>
        <p:spPr>
          <a:xfrm>
            <a:off x="367956" y="737545"/>
            <a:ext cx="1996059" cy="276999"/>
          </a:xfrm>
          <a:prstGeom prst="rect">
            <a:avLst/>
          </a:prstGeom>
          <a:noFill/>
        </p:spPr>
        <p:txBody>
          <a:bodyPr wrap="none" rtlCol="0">
            <a:spAutoFit/>
          </a:bodyPr>
          <a:lstStyle/>
          <a:p>
            <a:r>
              <a:rPr lang="en-US" altLang="ja-JP" sz="1200" u="sng" dirty="0">
                <a:solidFill>
                  <a:srgbClr val="C00000"/>
                </a:solidFill>
                <a:latin typeface="Arial" panose="020B0604020202020204" pitchFamily="34" charset="0"/>
                <a:cs typeface="Arial" panose="020B0604020202020204" pitchFamily="34" charset="0"/>
              </a:rPr>
              <a:t>NEDO m</a:t>
            </a:r>
            <a:r>
              <a:rPr kumimoji="1" lang="en-US" altLang="ja-JP" sz="1200" u="sng" dirty="0">
                <a:solidFill>
                  <a:srgbClr val="C00000"/>
                </a:solidFill>
                <a:latin typeface="Arial" panose="020B0604020202020204" pitchFamily="34" charset="0"/>
                <a:cs typeface="Arial" panose="020B0604020202020204" pitchFamily="34" charset="0"/>
              </a:rPr>
              <a:t>et mast at Choshi</a:t>
            </a:r>
            <a:endParaRPr kumimoji="1" lang="ja-JP" altLang="en-US" sz="1200" u="sng" dirty="0">
              <a:solidFill>
                <a:srgbClr val="C00000"/>
              </a:solidFill>
              <a:latin typeface="Arial" panose="020B0604020202020204" pitchFamily="34" charset="0"/>
              <a:cs typeface="Arial" panose="020B0604020202020204" pitchFamily="34" charset="0"/>
            </a:endParaRPr>
          </a:p>
        </p:txBody>
      </p:sp>
      <p:sp>
        <p:nvSpPr>
          <p:cNvPr id="44" name="正方形/長方形 43"/>
          <p:cNvSpPr/>
          <p:nvPr/>
        </p:nvSpPr>
        <p:spPr>
          <a:xfrm>
            <a:off x="1540762" y="3969836"/>
            <a:ext cx="962283" cy="233397"/>
          </a:xfrm>
          <a:prstGeom prst="rect">
            <a:avLst/>
          </a:prstGeom>
        </p:spPr>
        <p:txBody>
          <a:bodyPr wrap="square">
            <a:spAutoFit/>
          </a:bodyPr>
          <a:lstStyle/>
          <a:p>
            <a:pPr>
              <a:lnSpc>
                <a:spcPts val="1100"/>
              </a:lnSpc>
            </a:pPr>
            <a:r>
              <a:rPr lang="en-US" altLang="ja-JP" sz="800" dirty="0">
                <a:latin typeface="Arial" panose="020B0604020202020204" pitchFamily="34" charset="0"/>
                <a:cs typeface="Arial" panose="020B0604020202020204" pitchFamily="34" charset="0"/>
              </a:rPr>
              <a:t>(from NEDO HP)</a:t>
            </a:r>
            <a:endParaRPr lang="ja-JP" altLang="en-US" sz="800" dirty="0">
              <a:latin typeface="Arial" panose="020B0604020202020204" pitchFamily="34" charset="0"/>
              <a:cs typeface="Arial" panose="020B0604020202020204" pitchFamily="34" charset="0"/>
            </a:endParaRPr>
          </a:p>
        </p:txBody>
      </p:sp>
      <p:sp>
        <p:nvSpPr>
          <p:cNvPr id="45" name="テキスト ボックス 44"/>
          <p:cNvSpPr txBox="1"/>
          <p:nvPr/>
        </p:nvSpPr>
        <p:spPr>
          <a:xfrm>
            <a:off x="2997311" y="953569"/>
            <a:ext cx="1800200"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Monthly mean @80m</a:t>
            </a:r>
            <a:r>
              <a:rPr kumimoji="1" lang="ja-JP" altLang="en-US" sz="1200" dirty="0">
                <a:latin typeface="Arial" panose="020B0604020202020204" pitchFamily="34" charset="0"/>
                <a:cs typeface="Arial" panose="020B0604020202020204" pitchFamily="34" charset="0"/>
              </a:rPr>
              <a:t>　</a:t>
            </a:r>
          </a:p>
        </p:txBody>
      </p:sp>
      <p:grpSp>
        <p:nvGrpSpPr>
          <p:cNvPr id="46" name="グループ化 15"/>
          <p:cNvGrpSpPr>
            <a:grpSpLocks noChangeAspect="1"/>
          </p:cNvGrpSpPr>
          <p:nvPr/>
        </p:nvGrpSpPr>
        <p:grpSpPr>
          <a:xfrm>
            <a:off x="404172" y="4176239"/>
            <a:ext cx="1883976" cy="2160000"/>
            <a:chOff x="476597" y="4176239"/>
            <a:chExt cx="1831851" cy="2100238"/>
          </a:xfrm>
        </p:grpSpPr>
        <p:pic>
          <p:nvPicPr>
            <p:cNvPr id="47" name="Picture 5"/>
            <p:cNvPicPr>
              <a:picLocks noChangeAspect="1" noChangeArrowheads="1"/>
            </p:cNvPicPr>
            <p:nvPr/>
          </p:nvPicPr>
          <p:blipFill>
            <a:blip r:embed="rId6" cstate="print"/>
            <a:srcRect/>
            <a:stretch>
              <a:fillRect/>
            </a:stretch>
          </p:blipFill>
          <p:spPr bwMode="auto">
            <a:xfrm>
              <a:off x="476597" y="4176239"/>
              <a:ext cx="1831851" cy="2100238"/>
            </a:xfrm>
            <a:prstGeom prst="rect">
              <a:avLst/>
            </a:prstGeom>
            <a:noFill/>
            <a:ln w="9525">
              <a:noFill/>
              <a:miter lim="800000"/>
              <a:headEnd/>
              <a:tailEnd/>
            </a:ln>
          </p:spPr>
        </p:pic>
        <p:sp>
          <p:nvSpPr>
            <p:cNvPr id="48" name="テキスト ボックス 47"/>
            <p:cNvSpPr txBox="1"/>
            <p:nvPr/>
          </p:nvSpPr>
          <p:spPr>
            <a:xfrm>
              <a:off x="1403648" y="5949280"/>
              <a:ext cx="864096" cy="269335"/>
            </a:xfrm>
            <a:prstGeom prst="rect">
              <a:avLst/>
            </a:prstGeom>
            <a:noFill/>
          </p:spPr>
          <p:txBody>
            <a:bodyPr wrap="square" rtlCol="0">
              <a:spAutoFit/>
            </a:bodyPr>
            <a:lstStyle/>
            <a:p>
              <a:pPr algn="r"/>
              <a:r>
                <a:rPr kumimoji="1" lang="en-US" altLang="ja-JP" sz="1200" dirty="0">
                  <a:latin typeface="Arial" panose="020B0604020202020204" pitchFamily="34" charset="0"/>
                  <a:cs typeface="Arial" panose="020B0604020202020204" pitchFamily="34" charset="0"/>
                </a:rPr>
                <a:t>Area 78</a:t>
              </a:r>
              <a:endParaRPr kumimoji="1" lang="ja-JP" altLang="en-US" sz="1200" dirty="0">
                <a:latin typeface="Arial" panose="020B0604020202020204" pitchFamily="34" charset="0"/>
                <a:cs typeface="Arial" panose="020B0604020202020204" pitchFamily="34" charset="0"/>
              </a:endParaRPr>
            </a:p>
          </p:txBody>
        </p:sp>
        <p:sp>
          <p:nvSpPr>
            <p:cNvPr id="49" name="円/楕円 14"/>
            <p:cNvSpPr>
              <a:spLocks noChangeAspect="1"/>
            </p:cNvSpPr>
            <p:nvPr/>
          </p:nvSpPr>
          <p:spPr>
            <a:xfrm>
              <a:off x="1844749" y="4869160"/>
              <a:ext cx="73152" cy="73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51" name="テキスト ボックス 50"/>
          <p:cNvSpPr txBox="1"/>
          <p:nvPr/>
        </p:nvSpPr>
        <p:spPr>
          <a:xfrm>
            <a:off x="3722808" y="2418945"/>
            <a:ext cx="1398387" cy="257369"/>
          </a:xfrm>
          <a:prstGeom prst="rect">
            <a:avLst/>
          </a:prstGeom>
          <a:solidFill>
            <a:srgbClr val="FFFF00"/>
          </a:solidFill>
          <a:ln w="15875">
            <a:solidFill>
              <a:srgbClr val="800000"/>
            </a:solidFill>
          </a:ln>
        </p:spPr>
        <p:txBody>
          <a:bodyPr wrap="none" lIns="36000" tIns="36000" rIns="36000" bIns="36000" rtlCol="0">
            <a:spAutoFit/>
          </a:bodyPr>
          <a:lstStyle/>
          <a:p>
            <a:r>
              <a:rPr kumimoji="1" lang="en-US" altLang="ja-JP" sz="1200" dirty="0">
                <a:solidFill>
                  <a:srgbClr val="C00000"/>
                </a:solidFill>
                <a:latin typeface="Arial" panose="020B0604020202020204" pitchFamily="34" charset="0"/>
                <a:cs typeface="Arial" panose="020B0604020202020204" pitchFamily="34" charset="0"/>
              </a:rPr>
              <a:t>Annual bias: +1.2%</a:t>
            </a:r>
            <a:endParaRPr kumimoji="1" lang="ja-JP" altLang="en-US" sz="1200" dirty="0">
              <a:solidFill>
                <a:srgbClr val="C00000"/>
              </a:solidFill>
              <a:latin typeface="Arial" panose="020B0604020202020204" pitchFamily="34" charset="0"/>
              <a:cs typeface="Arial" panose="020B0604020202020204" pitchFamily="34" charset="0"/>
            </a:endParaRPr>
          </a:p>
        </p:txBody>
      </p:sp>
      <p:pic>
        <p:nvPicPr>
          <p:cNvPr id="52" name="Picture 5"/>
          <p:cNvPicPr>
            <a:picLocks noChangeAspect="1" noChangeArrowheads="1"/>
          </p:cNvPicPr>
          <p:nvPr/>
        </p:nvPicPr>
        <p:blipFill>
          <a:blip r:embed="rId7" cstate="print"/>
          <a:srcRect l="68766" t="51181" r="18373" b="45015"/>
          <a:stretch>
            <a:fillRect/>
          </a:stretch>
        </p:blipFill>
        <p:spPr bwMode="auto">
          <a:xfrm>
            <a:off x="8018026" y="6070003"/>
            <a:ext cx="902836" cy="213654"/>
          </a:xfrm>
          <a:prstGeom prst="rect">
            <a:avLst/>
          </a:prstGeom>
          <a:noFill/>
          <a:ln w="9525">
            <a:noFill/>
            <a:miter lim="800000"/>
            <a:headEnd/>
            <a:tailEnd/>
          </a:ln>
        </p:spPr>
      </p:pic>
      <p:sp>
        <p:nvSpPr>
          <p:cNvPr id="53" name="テキスト ボックス 52"/>
          <p:cNvSpPr txBox="1"/>
          <p:nvPr/>
        </p:nvSpPr>
        <p:spPr>
          <a:xfrm>
            <a:off x="6929269" y="3542234"/>
            <a:ext cx="1512168" cy="276999"/>
          </a:xfrm>
          <a:prstGeom prst="rect">
            <a:avLst/>
          </a:prstGeom>
          <a:noFill/>
        </p:spPr>
        <p:txBody>
          <a:bodyPr wrap="square" rtlCol="0">
            <a:spAutoFit/>
          </a:bodyPr>
          <a:lstStyle/>
          <a:p>
            <a:pPr algn="ctr"/>
            <a:r>
              <a:rPr kumimoji="1" lang="en-US" altLang="ja-JP" sz="1200" dirty="0">
                <a:latin typeface="Arial" panose="020B0604020202020204" pitchFamily="34" charset="0"/>
                <a:cs typeface="Arial" panose="020B0604020202020204" pitchFamily="34" charset="0"/>
              </a:rPr>
              <a:t>Wind rose @80m</a:t>
            </a:r>
            <a:endParaRPr kumimoji="1" lang="ja-JP" altLang="en-US" sz="1200" dirty="0">
              <a:latin typeface="Arial" panose="020B0604020202020204" pitchFamily="34" charset="0"/>
              <a:cs typeface="Arial" panose="020B0604020202020204" pitchFamily="34" charset="0"/>
            </a:endParaRPr>
          </a:p>
        </p:txBody>
      </p:sp>
      <p:grpSp>
        <p:nvGrpSpPr>
          <p:cNvPr id="54" name="グループ化 53"/>
          <p:cNvGrpSpPr>
            <a:grpSpLocks noChangeAspect="1"/>
          </p:cNvGrpSpPr>
          <p:nvPr/>
        </p:nvGrpSpPr>
        <p:grpSpPr>
          <a:xfrm>
            <a:off x="2388040" y="3643314"/>
            <a:ext cx="3714777" cy="2772000"/>
            <a:chOff x="2428860" y="3643314"/>
            <a:chExt cx="3714777" cy="2786082"/>
          </a:xfrm>
        </p:grpSpPr>
        <p:pic>
          <p:nvPicPr>
            <p:cNvPr id="55" name="Picture 2"/>
            <p:cNvPicPr>
              <a:picLocks noChangeAspect="1" noChangeArrowheads="1"/>
            </p:cNvPicPr>
            <p:nvPr/>
          </p:nvPicPr>
          <p:blipFill>
            <a:blip r:embed="rId8" cstate="print"/>
            <a:srcRect/>
            <a:stretch>
              <a:fillRect/>
            </a:stretch>
          </p:blipFill>
          <p:spPr bwMode="auto">
            <a:xfrm>
              <a:off x="2500299" y="3643314"/>
              <a:ext cx="3643338" cy="2786082"/>
            </a:xfrm>
            <a:prstGeom prst="rect">
              <a:avLst/>
            </a:prstGeom>
            <a:noFill/>
            <a:ln w="9525">
              <a:noFill/>
              <a:miter lim="800000"/>
              <a:headEnd/>
              <a:tailEnd/>
            </a:ln>
            <a:effectLst/>
          </p:spPr>
        </p:pic>
        <p:sp>
          <p:nvSpPr>
            <p:cNvPr id="56" name="テキスト ボックス 55"/>
            <p:cNvSpPr txBox="1"/>
            <p:nvPr/>
          </p:nvSpPr>
          <p:spPr>
            <a:xfrm>
              <a:off x="2997548" y="3760577"/>
              <a:ext cx="2211265" cy="276999"/>
            </a:xfrm>
            <a:prstGeom prst="rect">
              <a:avLst/>
            </a:prstGeom>
            <a:solidFill>
              <a:schemeClr val="bg1"/>
            </a:solidFill>
          </p:spPr>
          <p:txBody>
            <a:bodyPr wrap="square" rtlCol="0">
              <a:spAutoFit/>
            </a:bodyPr>
            <a:lstStyle/>
            <a:p>
              <a:r>
                <a:rPr kumimoji="1" lang="en-US" altLang="ja-JP" sz="1200" dirty="0">
                  <a:latin typeface="Arial" panose="020B0604020202020204" pitchFamily="34" charset="0"/>
                  <a:cs typeface="Arial" panose="020B0604020202020204" pitchFamily="34" charset="0"/>
                </a:rPr>
                <a:t>Wind speed histogram @80m</a:t>
              </a:r>
              <a:endParaRPr kumimoji="1" lang="ja-JP" altLang="en-US" sz="1200" dirty="0">
                <a:latin typeface="Arial" panose="020B0604020202020204" pitchFamily="34" charset="0"/>
                <a:cs typeface="Arial" panose="020B0604020202020204" pitchFamily="34" charset="0"/>
              </a:endParaRPr>
            </a:p>
          </p:txBody>
        </p:sp>
        <p:sp>
          <p:nvSpPr>
            <p:cNvPr id="57" name="正方形/長方形 56"/>
            <p:cNvSpPr/>
            <p:nvPr/>
          </p:nvSpPr>
          <p:spPr>
            <a:xfrm>
              <a:off x="2428860" y="6072206"/>
              <a:ext cx="214314"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pic>
        <p:nvPicPr>
          <p:cNvPr id="2" name="図 1"/>
          <p:cNvPicPr>
            <a:picLocks noChangeAspect="1"/>
          </p:cNvPicPr>
          <p:nvPr/>
        </p:nvPicPr>
        <p:blipFill>
          <a:blip r:embed="rId9"/>
          <a:stretch>
            <a:fillRect/>
          </a:stretch>
        </p:blipFill>
        <p:spPr>
          <a:xfrm>
            <a:off x="6265528" y="846106"/>
            <a:ext cx="2633169" cy="2484000"/>
          </a:xfrm>
          <a:prstGeom prst="rect">
            <a:avLst/>
          </a:prstGeom>
        </p:spPr>
      </p:pic>
      <p:sp>
        <p:nvSpPr>
          <p:cNvPr id="25" name="正方形/長方形 24"/>
          <p:cNvSpPr/>
          <p:nvPr/>
        </p:nvSpPr>
        <p:spPr>
          <a:xfrm>
            <a:off x="5035625" y="6403579"/>
            <a:ext cx="4058641" cy="230832"/>
          </a:xfrm>
          <a:prstGeom prst="rect">
            <a:avLst/>
          </a:prstGeom>
        </p:spPr>
        <p:txBody>
          <a:bodyPr wrap="square">
            <a:spAutoFit/>
          </a:bodyPr>
          <a:lstStyle/>
          <a:p>
            <a:r>
              <a:rPr lang="en-US" altLang="ja-JP" sz="900" dirty="0">
                <a:solidFill>
                  <a:schemeClr val="tx1">
                    <a:lumMod val="50000"/>
                    <a:lumOff val="50000"/>
                  </a:schemeClr>
                </a:solidFill>
                <a:latin typeface="Arial" panose="020B0604020202020204" pitchFamily="34" charset="0"/>
                <a:cs typeface="Arial" panose="020B0604020202020204" pitchFamily="34" charset="0"/>
              </a:rPr>
              <a:t>Data source: Offshore wind measurement data published on NEDO website.</a:t>
            </a:r>
            <a:endParaRPr lang="ja-JP" alt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2FC04364-EF00-4D8C-9CB4-299558A3D1E1}"/>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86951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Validation at hub height - </a:t>
            </a:r>
            <a:r>
              <a:rPr lang="en-US" altLang="ja-JP" sz="3200" dirty="0" err="1">
                <a:solidFill>
                  <a:schemeClr val="bg1"/>
                </a:solidFill>
                <a:latin typeface="Arial" panose="020B0604020202020204" pitchFamily="34" charset="0"/>
                <a:ea typeface="Meiryo UI" panose="020B0604030504040204" pitchFamily="50" charset="-128"/>
                <a:cs typeface="Arial" panose="020B0604020202020204" pitchFamily="34" charset="0"/>
              </a:rPr>
              <a:t>Noshiro</a:t>
            </a: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 -</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12</a:t>
            </a:fld>
            <a:endParaRPr kumimoji="1" lang="ja-JP" altLang="en-US"/>
          </a:p>
        </p:txBody>
      </p:sp>
      <p:pic>
        <p:nvPicPr>
          <p:cNvPr id="23" name="Picture 2"/>
          <p:cNvPicPr>
            <a:picLocks noChangeAspect="1" noChangeArrowheads="1"/>
          </p:cNvPicPr>
          <p:nvPr/>
        </p:nvPicPr>
        <p:blipFill>
          <a:blip r:embed="rId3" cstate="print"/>
          <a:srcRect t="48885" r="48978"/>
          <a:stretch>
            <a:fillRect/>
          </a:stretch>
        </p:blipFill>
        <p:spPr bwMode="auto">
          <a:xfrm>
            <a:off x="2555776" y="3509985"/>
            <a:ext cx="3581722" cy="2870643"/>
          </a:xfrm>
          <a:prstGeom prst="rect">
            <a:avLst/>
          </a:prstGeom>
          <a:noFill/>
          <a:ln w="9525">
            <a:noFill/>
            <a:miter lim="800000"/>
            <a:headEnd/>
            <a:tailEnd/>
          </a:ln>
        </p:spPr>
      </p:pic>
      <p:pic>
        <p:nvPicPr>
          <p:cNvPr id="24" name="Picture 2"/>
          <p:cNvPicPr>
            <a:picLocks noChangeAspect="1" noChangeArrowheads="1"/>
          </p:cNvPicPr>
          <p:nvPr/>
        </p:nvPicPr>
        <p:blipFill>
          <a:blip r:embed="rId3" cstate="print"/>
          <a:srcRect l="49757" b="50132"/>
          <a:stretch>
            <a:fillRect/>
          </a:stretch>
        </p:blipFill>
        <p:spPr bwMode="auto">
          <a:xfrm>
            <a:off x="2618575" y="802722"/>
            <a:ext cx="3456000" cy="2744178"/>
          </a:xfrm>
          <a:prstGeom prst="rect">
            <a:avLst/>
          </a:prstGeom>
          <a:noFill/>
          <a:ln w="9525">
            <a:noFill/>
            <a:miter lim="800000"/>
            <a:headEnd/>
            <a:tailEnd/>
          </a:ln>
        </p:spPr>
      </p:pic>
      <p:sp>
        <p:nvSpPr>
          <p:cNvPr id="26" name="テキスト ボックス 25"/>
          <p:cNvSpPr txBox="1"/>
          <p:nvPr/>
        </p:nvSpPr>
        <p:spPr>
          <a:xfrm>
            <a:off x="4278087" y="885666"/>
            <a:ext cx="1669306" cy="276999"/>
          </a:xfrm>
          <a:prstGeom prst="rect">
            <a:avLst/>
          </a:prstGeom>
          <a:noFill/>
        </p:spPr>
        <p:txBody>
          <a:bodyPr wrap="square" rtlCol="0">
            <a:spAutoFit/>
          </a:bodyPr>
          <a:lstStyle/>
          <a:p>
            <a:pPr algn="r"/>
            <a:r>
              <a:rPr kumimoji="1" lang="en-US" altLang="ja-JP" sz="1200" dirty="0">
                <a:latin typeface="Arial" panose="020B0604020202020204" pitchFamily="34" charset="0"/>
                <a:cs typeface="Arial" panose="020B0604020202020204" pitchFamily="34" charset="0"/>
              </a:rPr>
              <a:t>Monthly mean @50m</a:t>
            </a:r>
            <a:endParaRPr kumimoji="1" lang="ja-JP" altLang="en-US" sz="1200" dirty="0">
              <a:latin typeface="Arial" panose="020B0604020202020204" pitchFamily="34" charset="0"/>
              <a:cs typeface="Arial" panose="020B0604020202020204" pitchFamily="34" charset="0"/>
            </a:endParaRPr>
          </a:p>
        </p:txBody>
      </p:sp>
      <p:sp>
        <p:nvSpPr>
          <p:cNvPr id="27" name="テキスト ボックス 26"/>
          <p:cNvSpPr txBox="1"/>
          <p:nvPr/>
        </p:nvSpPr>
        <p:spPr>
          <a:xfrm>
            <a:off x="2978614" y="3657149"/>
            <a:ext cx="2271021"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Wind speed histogram @50m</a:t>
            </a:r>
            <a:endParaRPr kumimoji="1" lang="ja-JP" altLang="en-US" sz="1200" dirty="0">
              <a:latin typeface="Arial" panose="020B0604020202020204" pitchFamily="34" charset="0"/>
              <a:cs typeface="Arial" panose="020B0604020202020204" pitchFamily="34" charset="0"/>
            </a:endParaRPr>
          </a:p>
        </p:txBody>
      </p:sp>
      <p:sp>
        <p:nvSpPr>
          <p:cNvPr id="28" name="テキスト ボックス 27"/>
          <p:cNvSpPr txBox="1"/>
          <p:nvPr/>
        </p:nvSpPr>
        <p:spPr>
          <a:xfrm>
            <a:off x="6912052" y="3529336"/>
            <a:ext cx="1512168" cy="276999"/>
          </a:xfrm>
          <a:prstGeom prst="rect">
            <a:avLst/>
          </a:prstGeom>
          <a:noFill/>
        </p:spPr>
        <p:txBody>
          <a:bodyPr wrap="square" rtlCol="0">
            <a:spAutoFit/>
          </a:bodyPr>
          <a:lstStyle/>
          <a:p>
            <a:pPr algn="ctr"/>
            <a:r>
              <a:rPr kumimoji="1" lang="en-US" altLang="ja-JP" sz="1200" dirty="0">
                <a:latin typeface="Arial" panose="020B0604020202020204" pitchFamily="34" charset="0"/>
                <a:cs typeface="Arial" panose="020B0604020202020204" pitchFamily="34" charset="0"/>
              </a:rPr>
              <a:t>Wind rose @50m</a:t>
            </a:r>
            <a:endParaRPr kumimoji="1" lang="ja-JP" altLang="en-US" sz="1200" dirty="0">
              <a:latin typeface="Arial" panose="020B0604020202020204" pitchFamily="34" charset="0"/>
              <a:cs typeface="Arial" panose="020B0604020202020204" pitchFamily="34" charset="0"/>
            </a:endParaRPr>
          </a:p>
        </p:txBody>
      </p:sp>
      <p:grpSp>
        <p:nvGrpSpPr>
          <p:cNvPr id="29" name="グループ化 18"/>
          <p:cNvGrpSpPr/>
          <p:nvPr/>
        </p:nvGrpSpPr>
        <p:grpSpPr>
          <a:xfrm>
            <a:off x="473933" y="4134990"/>
            <a:ext cx="1721803" cy="2160000"/>
            <a:chOff x="395535" y="4077072"/>
            <a:chExt cx="1721803" cy="2160000"/>
          </a:xfrm>
        </p:grpSpPr>
        <p:pic>
          <p:nvPicPr>
            <p:cNvPr id="30" name="Picture 5"/>
            <p:cNvPicPr>
              <a:picLocks noChangeAspect="1" noChangeArrowheads="1"/>
            </p:cNvPicPr>
            <p:nvPr/>
          </p:nvPicPr>
          <p:blipFill>
            <a:blip r:embed="rId4" cstate="print"/>
            <a:srcRect/>
            <a:stretch>
              <a:fillRect/>
            </a:stretch>
          </p:blipFill>
          <p:spPr bwMode="auto">
            <a:xfrm>
              <a:off x="395535" y="4077072"/>
              <a:ext cx="1721803" cy="2160000"/>
            </a:xfrm>
            <a:prstGeom prst="rect">
              <a:avLst/>
            </a:prstGeom>
            <a:noFill/>
            <a:ln w="9525">
              <a:noFill/>
              <a:miter lim="800000"/>
              <a:headEnd/>
              <a:tailEnd/>
            </a:ln>
          </p:spPr>
        </p:pic>
        <p:sp>
          <p:nvSpPr>
            <p:cNvPr id="31" name="円/楕円 14"/>
            <p:cNvSpPr>
              <a:spLocks noChangeAspect="1"/>
            </p:cNvSpPr>
            <p:nvPr/>
          </p:nvSpPr>
          <p:spPr>
            <a:xfrm>
              <a:off x="1932053" y="5661664"/>
              <a:ext cx="75234" cy="752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2" name="テキスト ボックス 31"/>
            <p:cNvSpPr txBox="1"/>
            <p:nvPr/>
          </p:nvSpPr>
          <p:spPr>
            <a:xfrm>
              <a:off x="467544" y="4149080"/>
              <a:ext cx="1224136" cy="276999"/>
            </a:xfrm>
            <a:prstGeom prst="rect">
              <a:avLst/>
            </a:prstGeom>
            <a:noFill/>
          </p:spPr>
          <p:txBody>
            <a:bodyPr wrap="square" rtlCol="0">
              <a:spAutoFit/>
            </a:bodyPr>
            <a:lstStyle/>
            <a:p>
              <a:r>
                <a:rPr lang="en-US" altLang="ja-JP" sz="1200" dirty="0">
                  <a:latin typeface="Arial" panose="020B0604020202020204" pitchFamily="34" charset="0"/>
                  <a:cs typeface="Arial" panose="020B0604020202020204" pitchFamily="34" charset="0"/>
                </a:rPr>
                <a:t>Area 38</a:t>
              </a:r>
              <a:endParaRPr kumimoji="1" lang="ja-JP" altLang="en-US" sz="1200" dirty="0">
                <a:latin typeface="Arial" panose="020B0604020202020204" pitchFamily="34" charset="0"/>
                <a:cs typeface="Arial" panose="020B0604020202020204" pitchFamily="34" charset="0"/>
              </a:endParaRPr>
            </a:p>
          </p:txBody>
        </p:sp>
      </p:grpSp>
      <p:pic>
        <p:nvPicPr>
          <p:cNvPr id="33" name="Picture 6"/>
          <p:cNvPicPr>
            <a:picLocks noChangeAspect="1" noChangeArrowheads="1"/>
          </p:cNvPicPr>
          <p:nvPr/>
        </p:nvPicPr>
        <p:blipFill>
          <a:blip r:embed="rId5" cstate="print"/>
          <a:srcRect/>
          <a:stretch>
            <a:fillRect/>
          </a:stretch>
        </p:blipFill>
        <p:spPr bwMode="auto">
          <a:xfrm>
            <a:off x="323528" y="1099170"/>
            <a:ext cx="2088232" cy="1431931"/>
          </a:xfrm>
          <a:prstGeom prst="rect">
            <a:avLst/>
          </a:prstGeom>
          <a:noFill/>
          <a:ln w="9525">
            <a:noFill/>
            <a:miter lim="800000"/>
            <a:headEnd/>
            <a:tailEnd/>
          </a:ln>
        </p:spPr>
      </p:pic>
      <p:sp>
        <p:nvSpPr>
          <p:cNvPr id="34" name="テキスト ボックス 33"/>
          <p:cNvSpPr txBox="1"/>
          <p:nvPr/>
        </p:nvSpPr>
        <p:spPr>
          <a:xfrm>
            <a:off x="467544" y="783979"/>
            <a:ext cx="1560042" cy="276999"/>
          </a:xfrm>
          <a:prstGeom prst="rect">
            <a:avLst/>
          </a:prstGeom>
          <a:noFill/>
        </p:spPr>
        <p:txBody>
          <a:bodyPr wrap="none" rtlCol="0">
            <a:spAutoFit/>
          </a:bodyPr>
          <a:lstStyle/>
          <a:p>
            <a:r>
              <a:rPr kumimoji="1" lang="en-US" altLang="ja-JP" sz="1200" u="sng" dirty="0">
                <a:solidFill>
                  <a:srgbClr val="C00000"/>
                </a:solidFill>
                <a:latin typeface="Arial" panose="020B0604020202020204" pitchFamily="34" charset="0"/>
                <a:cs typeface="Arial" panose="020B0604020202020204" pitchFamily="34" charset="0"/>
              </a:rPr>
              <a:t>Met mast at Noshiro</a:t>
            </a:r>
            <a:endParaRPr kumimoji="1" lang="ja-JP" altLang="en-US" sz="1200" u="sng" dirty="0">
              <a:solidFill>
                <a:srgbClr val="C00000"/>
              </a:solidFill>
              <a:latin typeface="Arial" panose="020B0604020202020204" pitchFamily="34" charset="0"/>
              <a:cs typeface="Arial" panose="020B0604020202020204" pitchFamily="34" charset="0"/>
            </a:endParaRPr>
          </a:p>
        </p:txBody>
      </p:sp>
      <p:pic>
        <p:nvPicPr>
          <p:cNvPr id="35" name="Picture 7"/>
          <p:cNvPicPr>
            <a:picLocks noChangeAspect="1" noChangeArrowheads="1"/>
          </p:cNvPicPr>
          <p:nvPr/>
        </p:nvPicPr>
        <p:blipFill>
          <a:blip r:embed="rId6" cstate="print"/>
          <a:srcRect/>
          <a:stretch>
            <a:fillRect/>
          </a:stretch>
        </p:blipFill>
        <p:spPr bwMode="auto">
          <a:xfrm>
            <a:off x="323528" y="2628613"/>
            <a:ext cx="2088000" cy="1215103"/>
          </a:xfrm>
          <a:prstGeom prst="rect">
            <a:avLst/>
          </a:prstGeom>
          <a:noFill/>
          <a:ln w="9525">
            <a:noFill/>
            <a:miter lim="800000"/>
            <a:headEnd/>
            <a:tailEnd/>
          </a:ln>
        </p:spPr>
      </p:pic>
      <p:sp>
        <p:nvSpPr>
          <p:cNvPr id="36" name="正方形/長方形 35"/>
          <p:cNvSpPr/>
          <p:nvPr/>
        </p:nvSpPr>
        <p:spPr>
          <a:xfrm>
            <a:off x="41011" y="3855774"/>
            <a:ext cx="2567096" cy="233397"/>
          </a:xfrm>
          <a:prstGeom prst="rect">
            <a:avLst/>
          </a:prstGeom>
        </p:spPr>
        <p:txBody>
          <a:bodyPr wrap="square">
            <a:spAutoFit/>
          </a:bodyPr>
          <a:lstStyle/>
          <a:p>
            <a:pPr algn="ctr">
              <a:lnSpc>
                <a:spcPts val="1100"/>
              </a:lnSpc>
            </a:pPr>
            <a:r>
              <a:rPr lang="en-US" altLang="ja-JP" sz="800" dirty="0">
                <a:latin typeface="Arial" panose="020B0604020202020204" pitchFamily="34" charset="0"/>
                <a:cs typeface="Arial" panose="020B0604020202020204" pitchFamily="34" charset="0"/>
              </a:rPr>
              <a:t>(from proceedings of NEDO annual workshop 2015)</a:t>
            </a:r>
            <a:endParaRPr lang="ja-JP" altLang="en-US" sz="800" dirty="0">
              <a:latin typeface="Arial" panose="020B0604020202020204" pitchFamily="34" charset="0"/>
              <a:cs typeface="Arial" panose="020B0604020202020204" pitchFamily="34" charset="0"/>
            </a:endParaRPr>
          </a:p>
        </p:txBody>
      </p:sp>
      <p:sp>
        <p:nvSpPr>
          <p:cNvPr id="37" name="テキスト ボックス 36"/>
          <p:cNvSpPr txBox="1"/>
          <p:nvPr/>
        </p:nvSpPr>
        <p:spPr>
          <a:xfrm>
            <a:off x="3896851" y="2322159"/>
            <a:ext cx="1350297" cy="257369"/>
          </a:xfrm>
          <a:prstGeom prst="rect">
            <a:avLst/>
          </a:prstGeom>
          <a:solidFill>
            <a:srgbClr val="FFFF00"/>
          </a:solidFill>
          <a:ln w="15875">
            <a:solidFill>
              <a:srgbClr val="800000"/>
            </a:solidFill>
          </a:ln>
        </p:spPr>
        <p:txBody>
          <a:bodyPr wrap="none" lIns="36000" tIns="36000" rIns="36000" bIns="36000" rtlCol="0">
            <a:spAutoFit/>
          </a:bodyPr>
          <a:lstStyle/>
          <a:p>
            <a:r>
              <a:rPr kumimoji="1" lang="en-US" altLang="ja-JP" sz="1200" dirty="0">
                <a:solidFill>
                  <a:srgbClr val="C00000"/>
                </a:solidFill>
                <a:latin typeface="Arial" panose="020B0604020202020204" pitchFamily="34" charset="0"/>
                <a:cs typeface="Arial" panose="020B0604020202020204" pitchFamily="34" charset="0"/>
              </a:rPr>
              <a:t>Annual bias</a:t>
            </a:r>
            <a:r>
              <a:rPr kumimoji="1" lang="ja-JP" altLang="en-US" sz="1200" dirty="0">
                <a:solidFill>
                  <a:srgbClr val="C00000"/>
                </a:solidFill>
                <a:latin typeface="Arial" panose="020B0604020202020204" pitchFamily="34" charset="0"/>
                <a:cs typeface="Arial" panose="020B0604020202020204" pitchFamily="34" charset="0"/>
              </a:rPr>
              <a:t>：</a:t>
            </a:r>
            <a:r>
              <a:rPr kumimoji="1" lang="en-US" altLang="ja-JP" sz="1200" dirty="0">
                <a:solidFill>
                  <a:srgbClr val="C00000"/>
                </a:solidFill>
                <a:latin typeface="Arial" panose="020B0604020202020204" pitchFamily="34" charset="0"/>
                <a:cs typeface="Arial" panose="020B0604020202020204" pitchFamily="34" charset="0"/>
              </a:rPr>
              <a:t>-2.9%</a:t>
            </a:r>
            <a:endParaRPr kumimoji="1" lang="ja-JP" altLang="en-US" sz="1200" dirty="0">
              <a:solidFill>
                <a:srgbClr val="C00000"/>
              </a:solidFill>
              <a:latin typeface="Arial" panose="020B0604020202020204" pitchFamily="34" charset="0"/>
              <a:cs typeface="Arial" panose="020B0604020202020204" pitchFamily="34" charset="0"/>
            </a:endParaRPr>
          </a:p>
        </p:txBody>
      </p:sp>
      <p:pic>
        <p:nvPicPr>
          <p:cNvPr id="38" name="図 37"/>
          <p:cNvPicPr>
            <a:picLocks noChangeAspect="1"/>
          </p:cNvPicPr>
          <p:nvPr/>
        </p:nvPicPr>
        <p:blipFill>
          <a:blip r:embed="rId7" cstate="print"/>
          <a:stretch>
            <a:fillRect/>
          </a:stretch>
        </p:blipFill>
        <p:spPr>
          <a:xfrm>
            <a:off x="6393794" y="3801040"/>
            <a:ext cx="2401827" cy="2304000"/>
          </a:xfrm>
          <a:prstGeom prst="rect">
            <a:avLst/>
          </a:prstGeom>
        </p:spPr>
      </p:pic>
      <p:pic>
        <p:nvPicPr>
          <p:cNvPr id="39" name="Picture 5"/>
          <p:cNvPicPr>
            <a:picLocks noChangeAspect="1" noChangeArrowheads="1"/>
          </p:cNvPicPr>
          <p:nvPr/>
        </p:nvPicPr>
        <p:blipFill>
          <a:blip r:embed="rId8" cstate="print"/>
          <a:srcRect l="68766" t="51181" r="18373" b="45015"/>
          <a:stretch>
            <a:fillRect/>
          </a:stretch>
        </p:blipFill>
        <p:spPr bwMode="auto">
          <a:xfrm>
            <a:off x="8000809" y="6049616"/>
            <a:ext cx="902836" cy="213654"/>
          </a:xfrm>
          <a:prstGeom prst="rect">
            <a:avLst/>
          </a:prstGeom>
          <a:noFill/>
          <a:ln w="9525">
            <a:noFill/>
            <a:miter lim="800000"/>
            <a:headEnd/>
            <a:tailEnd/>
          </a:ln>
        </p:spPr>
      </p:pic>
      <p:pic>
        <p:nvPicPr>
          <p:cNvPr id="2" name="図 1"/>
          <p:cNvPicPr>
            <a:picLocks noChangeAspect="1"/>
          </p:cNvPicPr>
          <p:nvPr/>
        </p:nvPicPr>
        <p:blipFill>
          <a:blip r:embed="rId9"/>
          <a:stretch>
            <a:fillRect/>
          </a:stretch>
        </p:blipFill>
        <p:spPr>
          <a:xfrm>
            <a:off x="6270473" y="848712"/>
            <a:ext cx="2633172" cy="2484000"/>
          </a:xfrm>
          <a:prstGeom prst="rect">
            <a:avLst/>
          </a:prstGeom>
        </p:spPr>
      </p:pic>
      <p:sp>
        <p:nvSpPr>
          <p:cNvPr id="41" name="正方形/長方形 40"/>
          <p:cNvSpPr/>
          <p:nvPr/>
        </p:nvSpPr>
        <p:spPr>
          <a:xfrm>
            <a:off x="2059811" y="6396317"/>
            <a:ext cx="7025859" cy="230832"/>
          </a:xfrm>
          <a:prstGeom prst="rect">
            <a:avLst/>
          </a:prstGeom>
        </p:spPr>
        <p:txBody>
          <a:bodyPr wrap="square">
            <a:spAutoFit/>
          </a:bodyPr>
          <a:lstStyle/>
          <a:p>
            <a:pPr algn="r"/>
            <a:r>
              <a:rPr lang="en-US" altLang="ja-JP" sz="900" dirty="0">
                <a:solidFill>
                  <a:schemeClr val="tx1">
                    <a:lumMod val="50000"/>
                    <a:lumOff val="50000"/>
                  </a:schemeClr>
                </a:solidFill>
                <a:latin typeface="Arial" panose="020B0604020202020204" pitchFamily="34" charset="0"/>
                <a:cs typeface="Arial" panose="020B0604020202020204" pitchFamily="34" charset="0"/>
              </a:rPr>
              <a:t>Data source: Offshore wind measurement data in the NEDO project conducted by Obayashi Corporation and Omori Kensetsu KK.  </a:t>
            </a:r>
            <a:endParaRPr lang="ja-JP" altLang="en-US" sz="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E5199D6F-7B99-4A0D-92C9-2D0F69C73C67}"/>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40245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461200" y="3833727"/>
            <a:ext cx="2299359" cy="2269320"/>
          </a:xfrm>
          <a:prstGeom prst="rect">
            <a:avLst/>
          </a:prstGeom>
        </p:spPr>
      </p:pic>
      <p:pic>
        <p:nvPicPr>
          <p:cNvPr id="2" name="図 1"/>
          <p:cNvPicPr>
            <a:picLocks noChangeAspect="1"/>
          </p:cNvPicPr>
          <p:nvPr/>
        </p:nvPicPr>
        <p:blipFill>
          <a:blip r:embed="rId4"/>
          <a:stretch>
            <a:fillRect/>
          </a:stretch>
        </p:blipFill>
        <p:spPr>
          <a:xfrm>
            <a:off x="2727069" y="3589515"/>
            <a:ext cx="3451377" cy="2736000"/>
          </a:xfrm>
          <a:prstGeom prst="rect">
            <a:avLst/>
          </a:prstGeom>
        </p:spPr>
      </p:pic>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Validation at hub height - </a:t>
            </a:r>
            <a:r>
              <a:rPr lang="en-US" altLang="ja-JP" sz="3200" dirty="0" err="1">
                <a:solidFill>
                  <a:schemeClr val="bg1"/>
                </a:solidFill>
                <a:latin typeface="Arial" panose="020B0604020202020204" pitchFamily="34" charset="0"/>
                <a:ea typeface="Meiryo UI" panose="020B0604030504040204" pitchFamily="50" charset="-128"/>
                <a:cs typeface="Arial" panose="020B0604020202020204" pitchFamily="34" charset="0"/>
              </a:rPr>
              <a:t>Hazaki</a:t>
            </a: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 -</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13</a:t>
            </a:fld>
            <a:endParaRPr kumimoji="1" lang="ja-JP" altLang="en-US"/>
          </a:p>
        </p:txBody>
      </p:sp>
      <p:pic>
        <p:nvPicPr>
          <p:cNvPr id="26" name="Picture 1"/>
          <p:cNvPicPr>
            <a:picLocks noChangeAspect="1" noChangeArrowheads="1"/>
          </p:cNvPicPr>
          <p:nvPr/>
        </p:nvPicPr>
        <p:blipFill>
          <a:blip r:embed="rId5" cstate="print"/>
          <a:srcRect l="6286" t="7216" r="6286" b="7216"/>
          <a:stretch>
            <a:fillRect/>
          </a:stretch>
        </p:blipFill>
        <p:spPr bwMode="auto">
          <a:xfrm>
            <a:off x="251520" y="1099634"/>
            <a:ext cx="2357430" cy="1406924"/>
          </a:xfrm>
          <a:prstGeom prst="rect">
            <a:avLst/>
          </a:prstGeom>
          <a:noFill/>
          <a:ln w="9525">
            <a:noFill/>
            <a:miter lim="800000"/>
            <a:headEnd/>
            <a:tailEnd/>
          </a:ln>
        </p:spPr>
      </p:pic>
      <p:pic>
        <p:nvPicPr>
          <p:cNvPr id="27" name="Picture 2"/>
          <p:cNvPicPr>
            <a:picLocks noChangeAspect="1" noChangeArrowheads="1"/>
          </p:cNvPicPr>
          <p:nvPr/>
        </p:nvPicPr>
        <p:blipFill>
          <a:blip r:embed="rId6" cstate="print"/>
          <a:srcRect l="5716" r="5716"/>
          <a:stretch>
            <a:fillRect/>
          </a:stretch>
        </p:blipFill>
        <p:spPr bwMode="auto">
          <a:xfrm>
            <a:off x="253086" y="2583441"/>
            <a:ext cx="2357430" cy="1636736"/>
          </a:xfrm>
          <a:prstGeom prst="rect">
            <a:avLst/>
          </a:prstGeom>
          <a:noFill/>
          <a:ln w="9525">
            <a:noFill/>
            <a:miter lim="800000"/>
            <a:headEnd/>
            <a:tailEnd/>
          </a:ln>
        </p:spPr>
      </p:pic>
      <p:sp>
        <p:nvSpPr>
          <p:cNvPr id="28" name="テキスト ボックス 27"/>
          <p:cNvSpPr txBox="1"/>
          <p:nvPr/>
        </p:nvSpPr>
        <p:spPr>
          <a:xfrm>
            <a:off x="200371" y="2144447"/>
            <a:ext cx="2526698" cy="400110"/>
          </a:xfrm>
          <a:prstGeom prst="rect">
            <a:avLst/>
          </a:prstGeom>
          <a:noFill/>
        </p:spPr>
        <p:txBody>
          <a:bodyPr wrap="square" rtlCol="0">
            <a:spAutoFit/>
          </a:bodyPr>
          <a:lstStyle/>
          <a:p>
            <a:r>
              <a:rPr kumimoji="1" lang="en-US" altLang="ja-JP" sz="1000" dirty="0">
                <a:solidFill>
                  <a:schemeClr val="bg1"/>
                </a:solidFill>
                <a:latin typeface="Arial" panose="020B0604020202020204" pitchFamily="34" charset="0"/>
                <a:cs typeface="Arial" panose="020B0604020202020204" pitchFamily="34" charset="0"/>
              </a:rPr>
              <a:t>Hazaki Oceanographic Research Station (HORS)</a:t>
            </a:r>
            <a:endParaRPr kumimoji="1" lang="ja-JP" altLang="en-US" sz="1000" dirty="0">
              <a:solidFill>
                <a:schemeClr val="bg1"/>
              </a:solidFill>
              <a:latin typeface="Arial" panose="020B0604020202020204" pitchFamily="34" charset="0"/>
              <a:cs typeface="Arial" panose="020B0604020202020204" pitchFamily="34" charset="0"/>
            </a:endParaRPr>
          </a:p>
        </p:txBody>
      </p:sp>
      <p:sp>
        <p:nvSpPr>
          <p:cNvPr id="29" name="テキスト ボックス 28"/>
          <p:cNvSpPr txBox="1"/>
          <p:nvPr/>
        </p:nvSpPr>
        <p:spPr>
          <a:xfrm>
            <a:off x="359251" y="2758268"/>
            <a:ext cx="1215396" cy="276999"/>
          </a:xfrm>
          <a:prstGeom prst="rect">
            <a:avLst/>
          </a:prstGeom>
          <a:noFill/>
        </p:spPr>
        <p:txBody>
          <a:bodyPr wrap="none" rtlCol="0">
            <a:spAutoFit/>
          </a:bodyPr>
          <a:lstStyle/>
          <a:p>
            <a:r>
              <a:rPr kumimoji="1" lang="en-US" altLang="ja-JP" sz="1200" dirty="0">
                <a:solidFill>
                  <a:srgbClr val="800000"/>
                </a:solidFill>
                <a:latin typeface="Arial" panose="020B0604020202020204" pitchFamily="34" charset="0"/>
                <a:cs typeface="Arial" panose="020B0604020202020204" pitchFamily="34" charset="0"/>
              </a:rPr>
              <a:t>Doppler LIDAR</a:t>
            </a:r>
            <a:endParaRPr kumimoji="1" lang="ja-JP" altLang="en-US" sz="1200" dirty="0">
              <a:solidFill>
                <a:srgbClr val="800000"/>
              </a:solidFill>
              <a:latin typeface="Arial" panose="020B0604020202020204" pitchFamily="34" charset="0"/>
              <a:cs typeface="Arial" panose="020B0604020202020204" pitchFamily="34" charset="0"/>
            </a:endParaRPr>
          </a:p>
        </p:txBody>
      </p:sp>
      <p:cxnSp>
        <p:nvCxnSpPr>
          <p:cNvPr id="30" name="直線矢印コネクタ 29"/>
          <p:cNvCxnSpPr>
            <a:stCxn id="29" idx="2"/>
          </p:cNvCxnSpPr>
          <p:nvPr/>
        </p:nvCxnSpPr>
        <p:spPr>
          <a:xfrm>
            <a:off x="966950" y="3035267"/>
            <a:ext cx="607698" cy="490639"/>
          </a:xfrm>
          <a:prstGeom prst="straightConnector1">
            <a:avLst/>
          </a:prstGeom>
          <a:ln w="15875">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nvGrpSpPr>
          <p:cNvPr id="31" name="グループ化 19"/>
          <p:cNvGrpSpPr>
            <a:grpSpLocks noChangeAspect="1"/>
          </p:cNvGrpSpPr>
          <p:nvPr/>
        </p:nvGrpSpPr>
        <p:grpSpPr>
          <a:xfrm>
            <a:off x="493976" y="4339519"/>
            <a:ext cx="1883976" cy="2160000"/>
            <a:chOff x="476597" y="4176239"/>
            <a:chExt cx="1831851" cy="2100238"/>
          </a:xfrm>
        </p:grpSpPr>
        <p:pic>
          <p:nvPicPr>
            <p:cNvPr id="32" name="Picture 5"/>
            <p:cNvPicPr>
              <a:picLocks noChangeAspect="1" noChangeArrowheads="1"/>
            </p:cNvPicPr>
            <p:nvPr/>
          </p:nvPicPr>
          <p:blipFill>
            <a:blip r:embed="rId7" cstate="print"/>
            <a:srcRect/>
            <a:stretch>
              <a:fillRect/>
            </a:stretch>
          </p:blipFill>
          <p:spPr bwMode="auto">
            <a:xfrm>
              <a:off x="476597" y="4176239"/>
              <a:ext cx="1831851" cy="2100238"/>
            </a:xfrm>
            <a:prstGeom prst="rect">
              <a:avLst/>
            </a:prstGeom>
            <a:noFill/>
            <a:ln w="9525">
              <a:noFill/>
              <a:miter lim="800000"/>
              <a:headEnd/>
              <a:tailEnd/>
            </a:ln>
          </p:spPr>
        </p:pic>
        <p:sp>
          <p:nvSpPr>
            <p:cNvPr id="33" name="テキスト ボックス 32"/>
            <p:cNvSpPr txBox="1"/>
            <p:nvPr/>
          </p:nvSpPr>
          <p:spPr>
            <a:xfrm>
              <a:off x="1403648" y="5949280"/>
              <a:ext cx="864096" cy="269335"/>
            </a:xfrm>
            <a:prstGeom prst="rect">
              <a:avLst/>
            </a:prstGeom>
            <a:noFill/>
          </p:spPr>
          <p:txBody>
            <a:bodyPr wrap="square" rtlCol="0">
              <a:spAutoFit/>
            </a:bodyPr>
            <a:lstStyle/>
            <a:p>
              <a:pPr algn="r"/>
              <a:r>
                <a:rPr kumimoji="1" lang="en-US" altLang="ja-JP" sz="1200" dirty="0">
                  <a:latin typeface="Arial" panose="020B0604020202020204" pitchFamily="34" charset="0"/>
                  <a:cs typeface="Arial" panose="020B0604020202020204" pitchFamily="34" charset="0"/>
                </a:rPr>
                <a:t>Area 78</a:t>
              </a:r>
              <a:endParaRPr kumimoji="1" lang="ja-JP" altLang="en-US" sz="1200" dirty="0">
                <a:latin typeface="Arial" panose="020B0604020202020204" pitchFamily="34" charset="0"/>
                <a:cs typeface="Arial" panose="020B0604020202020204" pitchFamily="34" charset="0"/>
              </a:endParaRPr>
            </a:p>
          </p:txBody>
        </p:sp>
        <p:sp>
          <p:nvSpPr>
            <p:cNvPr id="34" name="円/楕円 22"/>
            <p:cNvSpPr>
              <a:spLocks noChangeAspect="1"/>
            </p:cNvSpPr>
            <p:nvPr/>
          </p:nvSpPr>
          <p:spPr>
            <a:xfrm>
              <a:off x="1774329" y="4596282"/>
              <a:ext cx="73152" cy="731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39" name="テキスト ボックス 38"/>
          <p:cNvSpPr txBox="1"/>
          <p:nvPr/>
        </p:nvSpPr>
        <p:spPr>
          <a:xfrm>
            <a:off x="3135311" y="3673129"/>
            <a:ext cx="2226503"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Wind speed histogram</a:t>
            </a:r>
            <a:r>
              <a:rPr lang="ja-JP" altLang="en-US" sz="1200" dirty="0">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87m</a:t>
            </a:r>
            <a:endParaRPr kumimoji="1" lang="ja-JP" altLang="en-US" sz="1200" dirty="0">
              <a:latin typeface="Arial" panose="020B0604020202020204" pitchFamily="34" charset="0"/>
              <a:cs typeface="Arial" panose="020B0604020202020204" pitchFamily="34" charset="0"/>
            </a:endParaRPr>
          </a:p>
        </p:txBody>
      </p:sp>
      <p:sp>
        <p:nvSpPr>
          <p:cNvPr id="40" name="テキスト ボックス 39"/>
          <p:cNvSpPr txBox="1"/>
          <p:nvPr/>
        </p:nvSpPr>
        <p:spPr>
          <a:xfrm>
            <a:off x="6846739" y="3525906"/>
            <a:ext cx="1512168" cy="276999"/>
          </a:xfrm>
          <a:prstGeom prst="rect">
            <a:avLst/>
          </a:prstGeom>
          <a:noFill/>
        </p:spPr>
        <p:txBody>
          <a:bodyPr wrap="square" rtlCol="0">
            <a:spAutoFit/>
          </a:bodyPr>
          <a:lstStyle/>
          <a:p>
            <a:pPr algn="ctr"/>
            <a:r>
              <a:rPr kumimoji="1" lang="en-US" altLang="ja-JP" sz="1200" dirty="0">
                <a:latin typeface="Arial" panose="020B0604020202020204" pitchFamily="34" charset="0"/>
                <a:cs typeface="Arial" panose="020B0604020202020204" pitchFamily="34" charset="0"/>
              </a:rPr>
              <a:t>Wind rose @87m</a:t>
            </a:r>
            <a:endParaRPr kumimoji="1" lang="ja-JP" altLang="en-US" sz="1200" dirty="0">
              <a:latin typeface="Arial" panose="020B0604020202020204" pitchFamily="34" charset="0"/>
              <a:cs typeface="Arial" panose="020B0604020202020204" pitchFamily="34" charset="0"/>
            </a:endParaRPr>
          </a:p>
        </p:txBody>
      </p:sp>
      <p:pic>
        <p:nvPicPr>
          <p:cNvPr id="43" name="図 42"/>
          <p:cNvPicPr>
            <a:picLocks noChangeAspect="1"/>
          </p:cNvPicPr>
          <p:nvPr/>
        </p:nvPicPr>
        <p:blipFill>
          <a:blip r:embed="rId8"/>
          <a:stretch>
            <a:fillRect/>
          </a:stretch>
        </p:blipFill>
        <p:spPr>
          <a:xfrm>
            <a:off x="2820984" y="835542"/>
            <a:ext cx="3336072" cy="2664000"/>
          </a:xfrm>
          <a:prstGeom prst="rect">
            <a:avLst/>
          </a:prstGeom>
        </p:spPr>
      </p:pic>
      <p:sp>
        <p:nvSpPr>
          <p:cNvPr id="44" name="テキスト ボックス 43"/>
          <p:cNvSpPr txBox="1"/>
          <p:nvPr/>
        </p:nvSpPr>
        <p:spPr>
          <a:xfrm>
            <a:off x="3143989" y="881702"/>
            <a:ext cx="1746418" cy="276999"/>
          </a:xfrm>
          <a:prstGeom prst="rect">
            <a:avLst/>
          </a:prstGeom>
          <a:noFill/>
        </p:spPr>
        <p:txBody>
          <a:bodyPr wrap="square" rtlCol="0">
            <a:spAutoFit/>
          </a:bodyPr>
          <a:lstStyle/>
          <a:p>
            <a:r>
              <a:rPr kumimoji="1" lang="en-US" altLang="ja-JP" sz="1200" dirty="0">
                <a:latin typeface="Arial" panose="020B0604020202020204" pitchFamily="34" charset="0"/>
                <a:cs typeface="Arial" panose="020B0604020202020204" pitchFamily="34" charset="0"/>
              </a:rPr>
              <a:t>Monthly mean @87m</a:t>
            </a:r>
            <a:endParaRPr kumimoji="1" lang="ja-JP" altLang="en-US" sz="1200" dirty="0">
              <a:latin typeface="Arial" panose="020B0604020202020204" pitchFamily="34" charset="0"/>
              <a:cs typeface="Arial" panose="020B0604020202020204" pitchFamily="34" charset="0"/>
            </a:endParaRPr>
          </a:p>
        </p:txBody>
      </p:sp>
      <p:sp>
        <p:nvSpPr>
          <p:cNvPr id="45" name="テキスト ボックス 44"/>
          <p:cNvSpPr txBox="1"/>
          <p:nvPr/>
        </p:nvSpPr>
        <p:spPr>
          <a:xfrm>
            <a:off x="3930771" y="2493365"/>
            <a:ext cx="1398387" cy="257369"/>
          </a:xfrm>
          <a:prstGeom prst="rect">
            <a:avLst/>
          </a:prstGeom>
          <a:solidFill>
            <a:srgbClr val="FFFF00"/>
          </a:solidFill>
          <a:ln w="15875">
            <a:solidFill>
              <a:srgbClr val="800000"/>
            </a:solidFill>
          </a:ln>
        </p:spPr>
        <p:txBody>
          <a:bodyPr wrap="none" lIns="36000" tIns="36000" rIns="36000" bIns="36000" rtlCol="0">
            <a:spAutoFit/>
          </a:bodyPr>
          <a:lstStyle/>
          <a:p>
            <a:r>
              <a:rPr lang="en-US" altLang="ja-JP" sz="1200" dirty="0">
                <a:solidFill>
                  <a:srgbClr val="C00000"/>
                </a:solidFill>
                <a:latin typeface="Arial" panose="020B0604020202020204" pitchFamily="34" charset="0"/>
                <a:cs typeface="Arial" panose="020B0604020202020204" pitchFamily="34" charset="0"/>
              </a:rPr>
              <a:t>Annual bias: </a:t>
            </a:r>
            <a:r>
              <a:rPr kumimoji="1" lang="en-US" altLang="ja-JP" sz="1200" dirty="0">
                <a:solidFill>
                  <a:srgbClr val="C00000"/>
                </a:solidFill>
                <a:latin typeface="Arial" panose="020B0604020202020204" pitchFamily="34" charset="0"/>
                <a:cs typeface="Arial" panose="020B0604020202020204" pitchFamily="34" charset="0"/>
              </a:rPr>
              <a:t>+4.5%</a:t>
            </a:r>
            <a:endParaRPr kumimoji="1" lang="ja-JP" altLang="en-US" sz="1200" dirty="0">
              <a:solidFill>
                <a:srgbClr val="C00000"/>
              </a:solidFill>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9"/>
          <a:stretch>
            <a:fillRect/>
          </a:stretch>
        </p:blipFill>
        <p:spPr>
          <a:xfrm>
            <a:off x="6280852" y="841223"/>
            <a:ext cx="2633171" cy="2484000"/>
          </a:xfrm>
          <a:prstGeom prst="rect">
            <a:avLst/>
          </a:prstGeom>
        </p:spPr>
      </p:pic>
      <p:sp>
        <p:nvSpPr>
          <p:cNvPr id="38" name="正方形/長方形 37"/>
          <p:cNvSpPr/>
          <p:nvPr/>
        </p:nvSpPr>
        <p:spPr>
          <a:xfrm>
            <a:off x="3364916" y="6388472"/>
            <a:ext cx="5662424" cy="230832"/>
          </a:xfrm>
          <a:prstGeom prst="rect">
            <a:avLst/>
          </a:prstGeom>
        </p:spPr>
        <p:txBody>
          <a:bodyPr wrap="square">
            <a:spAutoFit/>
          </a:bodyPr>
          <a:lstStyle/>
          <a:p>
            <a:pPr algn="r"/>
            <a:r>
              <a:rPr lang="en-US" altLang="ja-JP" sz="900" dirty="0">
                <a:solidFill>
                  <a:schemeClr val="tx1">
                    <a:lumMod val="50000"/>
                    <a:lumOff val="50000"/>
                  </a:schemeClr>
                </a:solidFill>
                <a:latin typeface="Arial" panose="020B0604020202020204" pitchFamily="34" charset="0"/>
                <a:cs typeface="Arial" panose="020B0604020202020204" pitchFamily="34" charset="0"/>
              </a:rPr>
              <a:t>Data source: LIDAR measurement conducted in the NEDO project regarding offshore wind resource map.   </a:t>
            </a:r>
            <a:endParaRPr lang="ja-JP" altLang="en-US" sz="9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1" name="Picture 5"/>
          <p:cNvPicPr>
            <a:picLocks noChangeAspect="1" noChangeArrowheads="1"/>
          </p:cNvPicPr>
          <p:nvPr/>
        </p:nvPicPr>
        <p:blipFill>
          <a:blip r:embed="rId10" cstate="print"/>
          <a:srcRect l="68766" t="51181" r="18373" b="45015"/>
          <a:stretch>
            <a:fillRect/>
          </a:stretch>
        </p:blipFill>
        <p:spPr bwMode="auto">
          <a:xfrm>
            <a:off x="8000809" y="6049616"/>
            <a:ext cx="902836" cy="213654"/>
          </a:xfrm>
          <a:prstGeom prst="rect">
            <a:avLst/>
          </a:prstGeom>
          <a:noFill/>
          <a:ln w="9525">
            <a:noFill/>
            <a:miter lim="800000"/>
            <a:headEnd/>
            <a:tailEnd/>
          </a:ln>
        </p:spPr>
      </p:pic>
      <p:sp>
        <p:nvSpPr>
          <p:cNvPr id="46" name="テキスト ボックス 45"/>
          <p:cNvSpPr txBox="1"/>
          <p:nvPr/>
        </p:nvSpPr>
        <p:spPr>
          <a:xfrm>
            <a:off x="481243" y="784636"/>
            <a:ext cx="1806905" cy="276999"/>
          </a:xfrm>
          <a:prstGeom prst="rect">
            <a:avLst/>
          </a:prstGeom>
          <a:noFill/>
        </p:spPr>
        <p:txBody>
          <a:bodyPr wrap="none" rtlCol="0">
            <a:spAutoFit/>
          </a:bodyPr>
          <a:lstStyle/>
          <a:p>
            <a:r>
              <a:rPr lang="en-US" altLang="ja-JP" sz="1200" u="sng" dirty="0">
                <a:solidFill>
                  <a:srgbClr val="C00000"/>
                </a:solidFill>
                <a:latin typeface="Arial" panose="020B0604020202020204" pitchFamily="34" charset="0"/>
                <a:cs typeface="Arial" panose="020B0604020202020204" pitchFamily="34" charset="0"/>
              </a:rPr>
              <a:t>LIDAR on pier of HORS</a:t>
            </a:r>
            <a:endParaRPr kumimoji="1" lang="ja-JP" altLang="en-US" sz="1200" u="sng" dirty="0">
              <a:solidFill>
                <a:srgbClr val="C00000"/>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F05B9606-CF88-4B52-966F-59BA4A1FD3A7}"/>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92496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p:cNvGraphicFramePr>
            <a:graphicFrameLocks/>
          </p:cNvGraphicFramePr>
          <p:nvPr>
            <p:extLst>
              <p:ext uri="{D42A27DB-BD31-4B8C-83A1-F6EECF244321}">
                <p14:modId xmlns:p14="http://schemas.microsoft.com/office/powerpoint/2010/main" val="2877954534"/>
              </p:ext>
            </p:extLst>
          </p:nvPr>
        </p:nvGraphicFramePr>
        <p:xfrm>
          <a:off x="549696" y="1288966"/>
          <a:ext cx="7397116" cy="2259330"/>
        </p:xfrm>
        <a:graphic>
          <a:graphicData uri="http://schemas.openxmlformats.org/drawingml/2006/chart">
            <c:chart xmlns:c="http://schemas.openxmlformats.org/drawingml/2006/chart" xmlns:r="http://schemas.openxmlformats.org/officeDocument/2006/relationships" r:id="rId3"/>
          </a:graphicData>
        </a:graphic>
      </p:graphicFrame>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Annual bias at hub-height observation sites</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14</a:t>
            </a:fld>
            <a:endParaRPr kumimoji="1" lang="ja-JP" altLang="en-US"/>
          </a:p>
        </p:txBody>
      </p:sp>
      <p:sp>
        <p:nvSpPr>
          <p:cNvPr id="18" name="テキスト ボックス 17"/>
          <p:cNvSpPr txBox="1"/>
          <p:nvPr/>
        </p:nvSpPr>
        <p:spPr>
          <a:xfrm>
            <a:off x="1412421" y="833308"/>
            <a:ext cx="6376308" cy="369332"/>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Annual bias (estimation error in annual mean wind speed)</a:t>
            </a:r>
            <a:endParaRPr kumimoji="1" lang="ja-JP" altLang="en-US" dirty="0">
              <a:solidFill>
                <a:srgbClr val="C00000"/>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7829970" y="2273401"/>
            <a:ext cx="623422" cy="307777"/>
          </a:xfrm>
          <a:prstGeom prst="rect">
            <a:avLst/>
          </a:prstGeom>
          <a:noFill/>
        </p:spPr>
        <p:txBody>
          <a:bodyPr wrap="square" rtlCol="0">
            <a:spAutoFit/>
          </a:bodyPr>
          <a:lstStyle/>
          <a:p>
            <a:r>
              <a:rPr kumimoji="1" lang="en-US" altLang="ja-JP" sz="1400" dirty="0">
                <a:solidFill>
                  <a:srgbClr val="008000"/>
                </a:solidFill>
                <a:latin typeface="Arial" panose="020B0604020202020204" pitchFamily="34" charset="0"/>
                <a:cs typeface="Arial" panose="020B0604020202020204" pitchFamily="34" charset="0"/>
              </a:rPr>
              <a:t>±5%</a:t>
            </a:r>
            <a:endParaRPr kumimoji="1" lang="ja-JP" altLang="en-US" sz="1400" dirty="0">
              <a:solidFill>
                <a:srgbClr val="008000"/>
              </a:solidFill>
              <a:latin typeface="Arial" panose="020B0604020202020204" pitchFamily="34" charset="0"/>
              <a:cs typeface="Arial" panose="020B0604020202020204" pitchFamily="34" charset="0"/>
            </a:endParaRPr>
          </a:p>
        </p:txBody>
      </p:sp>
      <p:cxnSp>
        <p:nvCxnSpPr>
          <p:cNvPr id="20" name="直線矢印コネクタ 19"/>
          <p:cNvCxnSpPr/>
          <p:nvPr/>
        </p:nvCxnSpPr>
        <p:spPr>
          <a:xfrm flipH="1">
            <a:off x="7800143" y="1344952"/>
            <a:ext cx="0" cy="1736234"/>
          </a:xfrm>
          <a:prstGeom prst="straightConnector1">
            <a:avLst/>
          </a:prstGeom>
          <a:ln w="15875">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415521" y="5532808"/>
            <a:ext cx="8369710" cy="961802"/>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Annual biases are within ±5 %, which is the target accuracy of the project.</a:t>
            </a:r>
          </a:p>
          <a:p>
            <a:pPr marL="268288" indent="-268288">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The average is 0.8 % and three sites indicate a positive bias.  </a:t>
            </a:r>
            <a:r>
              <a:rPr lang="ja-JP" altLang="en-US" dirty="0">
                <a:solidFill>
                  <a:prstClr val="black"/>
                </a:solidFill>
                <a:latin typeface="Arial" panose="020B0604020202020204" pitchFamily="34" charset="0"/>
                <a:cs typeface="Arial" panose="020B0604020202020204" pitchFamily="34" charset="0"/>
              </a:rPr>
              <a:t>→　</a:t>
            </a:r>
            <a:r>
              <a:rPr lang="en-US" altLang="ja-JP" dirty="0">
                <a:solidFill>
                  <a:prstClr val="black"/>
                </a:solidFill>
                <a:latin typeface="Arial" panose="020B0604020202020204" pitchFamily="34" charset="0"/>
                <a:cs typeface="Arial" panose="020B0604020202020204" pitchFamily="34" charset="0"/>
              </a:rPr>
              <a:t>slightly overestimation</a:t>
            </a:r>
          </a:p>
        </p:txBody>
      </p:sp>
      <p:cxnSp>
        <p:nvCxnSpPr>
          <p:cNvPr id="22" name="直線コネクタ 21"/>
          <p:cNvCxnSpPr/>
          <p:nvPr/>
        </p:nvCxnSpPr>
        <p:spPr>
          <a:xfrm>
            <a:off x="1272802" y="2080206"/>
            <a:ext cx="673200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936000" y="1922310"/>
            <a:ext cx="1091340" cy="307777"/>
          </a:xfrm>
          <a:prstGeom prst="rect">
            <a:avLst/>
          </a:prstGeom>
          <a:noFill/>
        </p:spPr>
        <p:txBody>
          <a:bodyPr wrap="square" rtlCol="0">
            <a:spAutoFit/>
          </a:bodyPr>
          <a:lstStyle/>
          <a:p>
            <a:r>
              <a:rPr lang="en-US" altLang="ja-JP" sz="1400" dirty="0">
                <a:solidFill>
                  <a:srgbClr val="FF0000"/>
                </a:solidFill>
                <a:latin typeface="Arial" panose="020B0604020202020204" pitchFamily="34" charset="0"/>
                <a:cs typeface="Arial" panose="020B0604020202020204" pitchFamily="34" charset="0"/>
              </a:rPr>
              <a:t>Ave</a:t>
            </a:r>
            <a:r>
              <a:rPr lang="ja-JP" altLang="en-US" sz="1400" dirty="0">
                <a:solidFill>
                  <a:srgbClr val="FF0000"/>
                </a:solidFill>
                <a:latin typeface="Arial" panose="020B0604020202020204" pitchFamily="34" charset="0"/>
                <a:cs typeface="Arial" panose="020B0604020202020204" pitchFamily="34" charset="0"/>
              </a:rPr>
              <a:t> </a:t>
            </a:r>
            <a:r>
              <a:rPr lang="en-US" altLang="ja-JP" sz="1400" dirty="0">
                <a:solidFill>
                  <a:srgbClr val="FF0000"/>
                </a:solidFill>
                <a:latin typeface="Arial" panose="020B0604020202020204" pitchFamily="34" charset="0"/>
                <a:cs typeface="Arial" panose="020B0604020202020204" pitchFamily="34" charset="0"/>
              </a:rPr>
              <a:t>0.8</a:t>
            </a:r>
            <a:r>
              <a:rPr kumimoji="1" lang="en-US" altLang="ja-JP" sz="1400" dirty="0">
                <a:solidFill>
                  <a:srgbClr val="FF0000"/>
                </a:solidFill>
                <a:latin typeface="Arial" panose="020B0604020202020204" pitchFamily="34" charset="0"/>
                <a:cs typeface="Arial" panose="020B0604020202020204" pitchFamily="34" charset="0"/>
              </a:rPr>
              <a:t>%</a:t>
            </a:r>
            <a:endParaRPr kumimoji="1" lang="ja-JP" altLang="en-US" sz="1400" dirty="0">
              <a:solidFill>
                <a:srgbClr val="FF0000"/>
              </a:solidFill>
              <a:latin typeface="Arial" panose="020B0604020202020204" pitchFamily="34" charset="0"/>
              <a:cs typeface="Arial" panose="020B0604020202020204" pitchFamily="34" charset="0"/>
            </a:endParaRPr>
          </a:p>
        </p:txBody>
      </p:sp>
      <p:pic>
        <p:nvPicPr>
          <p:cNvPr id="25" name="Picture 6"/>
          <p:cNvPicPr>
            <a:picLocks noChangeAspect="1" noChangeArrowheads="1"/>
          </p:cNvPicPr>
          <p:nvPr/>
        </p:nvPicPr>
        <p:blipFill>
          <a:blip r:embed="rId4" cstate="print"/>
          <a:srcRect/>
          <a:stretch>
            <a:fillRect/>
          </a:stretch>
        </p:blipFill>
        <p:spPr bwMode="auto">
          <a:xfrm>
            <a:off x="4597890" y="3948537"/>
            <a:ext cx="1575000" cy="1080000"/>
          </a:xfrm>
          <a:prstGeom prst="rect">
            <a:avLst/>
          </a:prstGeom>
          <a:noFill/>
          <a:ln w="9525">
            <a:noFill/>
            <a:miter lim="800000"/>
            <a:headEnd/>
            <a:tailEnd/>
          </a:ln>
        </p:spPr>
      </p:pic>
      <p:pic>
        <p:nvPicPr>
          <p:cNvPr id="28" name="図 27"/>
          <p:cNvPicPr>
            <a:picLocks noChangeAspect="1"/>
          </p:cNvPicPr>
          <p:nvPr/>
        </p:nvPicPr>
        <p:blipFill>
          <a:blip r:embed="rId5"/>
          <a:stretch>
            <a:fillRect/>
          </a:stretch>
        </p:blipFill>
        <p:spPr>
          <a:xfrm>
            <a:off x="1581876" y="3937511"/>
            <a:ext cx="1080000" cy="1380173"/>
          </a:xfrm>
          <a:prstGeom prst="rect">
            <a:avLst/>
          </a:prstGeom>
        </p:spPr>
      </p:pic>
      <p:sp>
        <p:nvSpPr>
          <p:cNvPr id="29" name="正方形/長方形 28"/>
          <p:cNvSpPr/>
          <p:nvPr/>
        </p:nvSpPr>
        <p:spPr>
          <a:xfrm>
            <a:off x="1632053" y="5092422"/>
            <a:ext cx="944688" cy="220381"/>
          </a:xfrm>
          <a:prstGeom prst="rect">
            <a:avLst/>
          </a:prstGeom>
        </p:spPr>
        <p:txBody>
          <a:bodyPr wrap="square">
            <a:spAutoFit/>
          </a:bodyPr>
          <a:lstStyle/>
          <a:p>
            <a:pPr algn="ctr">
              <a:lnSpc>
                <a:spcPts val="1100"/>
              </a:lnSpc>
            </a:pPr>
            <a:r>
              <a:rPr lang="en-US" altLang="ja-JP" sz="800" dirty="0">
                <a:solidFill>
                  <a:schemeClr val="bg1"/>
                </a:solidFill>
                <a:latin typeface="Arial" panose="020B0604020202020204" pitchFamily="34" charset="0"/>
                <a:cs typeface="Arial" panose="020B0604020202020204" pitchFamily="34" charset="0"/>
              </a:rPr>
              <a:t>(NEDO HP)</a:t>
            </a:r>
            <a:endParaRPr lang="ja-JP" altLang="en-US" sz="800" dirty="0">
              <a:solidFill>
                <a:schemeClr val="bg1"/>
              </a:solidFill>
              <a:latin typeface="Arial" panose="020B0604020202020204" pitchFamily="34" charset="0"/>
              <a:cs typeface="Arial" panose="020B0604020202020204" pitchFamily="34" charset="0"/>
            </a:endParaRPr>
          </a:p>
        </p:txBody>
      </p:sp>
      <p:pic>
        <p:nvPicPr>
          <p:cNvPr id="30" name="図 29"/>
          <p:cNvPicPr>
            <a:picLocks noChangeAspect="1"/>
          </p:cNvPicPr>
          <p:nvPr/>
        </p:nvPicPr>
        <p:blipFill>
          <a:blip r:embed="rId6"/>
          <a:stretch>
            <a:fillRect/>
          </a:stretch>
        </p:blipFill>
        <p:spPr>
          <a:xfrm>
            <a:off x="3240353" y="3944588"/>
            <a:ext cx="1034101" cy="1378800"/>
          </a:xfrm>
          <a:prstGeom prst="rect">
            <a:avLst/>
          </a:prstGeom>
        </p:spPr>
      </p:pic>
      <p:sp>
        <p:nvSpPr>
          <p:cNvPr id="32" name="正方形/長方形 31"/>
          <p:cNvSpPr/>
          <p:nvPr/>
        </p:nvSpPr>
        <p:spPr>
          <a:xfrm>
            <a:off x="1665860" y="3696942"/>
            <a:ext cx="944688" cy="233397"/>
          </a:xfrm>
          <a:prstGeom prst="rect">
            <a:avLst/>
          </a:prstGeom>
        </p:spPr>
        <p:txBody>
          <a:bodyPr wrap="square">
            <a:spAutoFit/>
          </a:bodyPr>
          <a:lstStyle/>
          <a:p>
            <a:pPr algn="ctr">
              <a:lnSpc>
                <a:spcPts val="1100"/>
              </a:lnSpc>
            </a:pPr>
            <a:r>
              <a:rPr lang="en-US" altLang="ja-JP" sz="1050" dirty="0">
                <a:latin typeface="Arial" panose="020B0604020202020204" pitchFamily="34" charset="0"/>
                <a:cs typeface="Arial" panose="020B0604020202020204" pitchFamily="34" charset="0"/>
              </a:rPr>
              <a:t>2013</a:t>
            </a:r>
            <a:endParaRPr lang="ja-JP" altLang="en-US" sz="1050" dirty="0">
              <a:latin typeface="Arial" panose="020B0604020202020204" pitchFamily="34" charset="0"/>
              <a:cs typeface="Arial" panose="020B0604020202020204" pitchFamily="34" charset="0"/>
            </a:endParaRPr>
          </a:p>
        </p:txBody>
      </p:sp>
      <p:sp>
        <p:nvSpPr>
          <p:cNvPr id="33" name="正方形/長方形 32"/>
          <p:cNvSpPr/>
          <p:nvPr/>
        </p:nvSpPr>
        <p:spPr>
          <a:xfrm>
            <a:off x="3306101" y="3704114"/>
            <a:ext cx="944688" cy="233397"/>
          </a:xfrm>
          <a:prstGeom prst="rect">
            <a:avLst/>
          </a:prstGeom>
        </p:spPr>
        <p:txBody>
          <a:bodyPr wrap="square">
            <a:spAutoFit/>
          </a:bodyPr>
          <a:lstStyle/>
          <a:p>
            <a:pPr algn="ctr">
              <a:lnSpc>
                <a:spcPts val="1100"/>
              </a:lnSpc>
            </a:pPr>
            <a:r>
              <a:rPr lang="en-US" altLang="ja-JP" sz="1050" dirty="0">
                <a:latin typeface="Arial" panose="020B0604020202020204" pitchFamily="34" charset="0"/>
                <a:cs typeface="Arial" panose="020B0604020202020204" pitchFamily="34" charset="0"/>
              </a:rPr>
              <a:t>2013</a:t>
            </a:r>
            <a:endParaRPr lang="ja-JP" altLang="en-US" sz="1050" dirty="0">
              <a:latin typeface="Arial" panose="020B0604020202020204" pitchFamily="34" charset="0"/>
              <a:cs typeface="Arial" panose="020B0604020202020204" pitchFamily="34" charset="0"/>
            </a:endParaRPr>
          </a:p>
        </p:txBody>
      </p:sp>
      <p:sp>
        <p:nvSpPr>
          <p:cNvPr id="34" name="正方形/長方形 33"/>
          <p:cNvSpPr/>
          <p:nvPr/>
        </p:nvSpPr>
        <p:spPr>
          <a:xfrm>
            <a:off x="4588878" y="3696941"/>
            <a:ext cx="1559523" cy="233397"/>
          </a:xfrm>
          <a:prstGeom prst="rect">
            <a:avLst/>
          </a:prstGeom>
        </p:spPr>
        <p:txBody>
          <a:bodyPr wrap="square">
            <a:spAutoFit/>
          </a:bodyPr>
          <a:lstStyle/>
          <a:p>
            <a:pPr algn="ctr">
              <a:lnSpc>
                <a:spcPts val="1100"/>
              </a:lnSpc>
            </a:pPr>
            <a:r>
              <a:rPr lang="en-US" altLang="ja-JP" sz="1050" dirty="0">
                <a:latin typeface="Arial" panose="020B0604020202020204" pitchFamily="34" charset="0"/>
                <a:cs typeface="Arial" panose="020B0604020202020204" pitchFamily="34" charset="0"/>
              </a:rPr>
              <a:t>Aug/2014 – Jul/2015</a:t>
            </a:r>
            <a:endParaRPr lang="ja-JP" altLang="en-US" sz="1050" dirty="0">
              <a:latin typeface="Arial" panose="020B0604020202020204" pitchFamily="34" charset="0"/>
              <a:cs typeface="Arial" panose="020B0604020202020204" pitchFamily="34" charset="0"/>
            </a:endParaRPr>
          </a:p>
        </p:txBody>
      </p:sp>
      <p:sp>
        <p:nvSpPr>
          <p:cNvPr id="37" name="正方形/長方形 36"/>
          <p:cNvSpPr/>
          <p:nvPr/>
        </p:nvSpPr>
        <p:spPr>
          <a:xfrm>
            <a:off x="3260070" y="5108198"/>
            <a:ext cx="944688" cy="220381"/>
          </a:xfrm>
          <a:prstGeom prst="rect">
            <a:avLst/>
          </a:prstGeom>
        </p:spPr>
        <p:txBody>
          <a:bodyPr wrap="square">
            <a:spAutoFit/>
          </a:bodyPr>
          <a:lstStyle/>
          <a:p>
            <a:pPr algn="ctr">
              <a:lnSpc>
                <a:spcPts val="1100"/>
              </a:lnSpc>
            </a:pPr>
            <a:r>
              <a:rPr lang="en-US" altLang="ja-JP" sz="800" dirty="0">
                <a:solidFill>
                  <a:schemeClr val="bg1"/>
                </a:solidFill>
                <a:latin typeface="Arial" panose="020B0604020202020204" pitchFamily="34" charset="0"/>
                <a:cs typeface="Arial" panose="020B0604020202020204" pitchFamily="34" charset="0"/>
              </a:rPr>
              <a:t>(NEDO HP)</a:t>
            </a:r>
            <a:endParaRPr lang="ja-JP" altLang="en-US" sz="800" dirty="0">
              <a:solidFill>
                <a:schemeClr val="bg1"/>
              </a:solidFill>
              <a:latin typeface="Arial" panose="020B0604020202020204" pitchFamily="34" charset="0"/>
              <a:cs typeface="Arial" panose="020B0604020202020204" pitchFamily="34" charset="0"/>
            </a:endParaRPr>
          </a:p>
        </p:txBody>
      </p:sp>
      <p:sp>
        <p:nvSpPr>
          <p:cNvPr id="38" name="正方形/長方形 37"/>
          <p:cNvSpPr/>
          <p:nvPr/>
        </p:nvSpPr>
        <p:spPr>
          <a:xfrm>
            <a:off x="6265668" y="3691305"/>
            <a:ext cx="1559523" cy="233397"/>
          </a:xfrm>
          <a:prstGeom prst="rect">
            <a:avLst/>
          </a:prstGeom>
        </p:spPr>
        <p:txBody>
          <a:bodyPr wrap="square">
            <a:spAutoFit/>
          </a:bodyPr>
          <a:lstStyle/>
          <a:p>
            <a:pPr algn="ctr">
              <a:lnSpc>
                <a:spcPts val="1100"/>
              </a:lnSpc>
            </a:pPr>
            <a:r>
              <a:rPr lang="en-US" altLang="ja-JP" sz="1050" dirty="0">
                <a:latin typeface="Arial" panose="020B0604020202020204" pitchFamily="34" charset="0"/>
                <a:cs typeface="Arial" panose="020B0604020202020204" pitchFamily="34" charset="0"/>
              </a:rPr>
              <a:t>Oct/2015 – Sep/2016</a:t>
            </a:r>
            <a:endParaRPr lang="ja-JP" altLang="en-US" sz="1050" dirty="0">
              <a:latin typeface="Arial" panose="020B0604020202020204" pitchFamily="34" charset="0"/>
              <a:cs typeface="Arial" panose="020B0604020202020204" pitchFamily="34" charset="0"/>
            </a:endParaRPr>
          </a:p>
        </p:txBody>
      </p:sp>
      <p:sp>
        <p:nvSpPr>
          <p:cNvPr id="39" name="正方形/長方形 38"/>
          <p:cNvSpPr/>
          <p:nvPr/>
        </p:nvSpPr>
        <p:spPr>
          <a:xfrm>
            <a:off x="4502147" y="4996133"/>
            <a:ext cx="1646254" cy="374461"/>
          </a:xfrm>
          <a:prstGeom prst="rect">
            <a:avLst/>
          </a:prstGeom>
        </p:spPr>
        <p:txBody>
          <a:bodyPr wrap="square">
            <a:spAutoFit/>
          </a:bodyPr>
          <a:lstStyle/>
          <a:p>
            <a:pPr algn="ctr">
              <a:lnSpc>
                <a:spcPts val="1100"/>
              </a:lnSpc>
            </a:pPr>
            <a:r>
              <a:rPr lang="en-US" altLang="ja-JP" sz="800" dirty="0">
                <a:latin typeface="Arial" panose="020B0604020202020204" pitchFamily="34" charset="0"/>
                <a:cs typeface="Arial" panose="020B0604020202020204" pitchFamily="34" charset="0"/>
              </a:rPr>
              <a:t>(sited from proceedings of NEDO annual workshop 2015)</a:t>
            </a:r>
            <a:endParaRPr lang="ja-JP" altLang="en-US" sz="800" dirty="0">
              <a:latin typeface="Arial" panose="020B0604020202020204" pitchFamily="34" charset="0"/>
              <a:cs typeface="Arial" panose="020B0604020202020204" pitchFamily="34" charset="0"/>
            </a:endParaRPr>
          </a:p>
        </p:txBody>
      </p:sp>
      <p:pic>
        <p:nvPicPr>
          <p:cNvPr id="40" name="Picture 2"/>
          <p:cNvPicPr>
            <a:picLocks noChangeAspect="1" noChangeArrowheads="1"/>
          </p:cNvPicPr>
          <p:nvPr/>
        </p:nvPicPr>
        <p:blipFill>
          <a:blip r:embed="rId7" cstate="print"/>
          <a:srcRect l="5716" r="5716"/>
          <a:stretch>
            <a:fillRect/>
          </a:stretch>
        </p:blipFill>
        <p:spPr bwMode="auto">
          <a:xfrm>
            <a:off x="6261795" y="3949520"/>
            <a:ext cx="1570718" cy="1090531"/>
          </a:xfrm>
          <a:prstGeom prst="rect">
            <a:avLst/>
          </a:prstGeom>
          <a:noFill/>
          <a:ln w="9525">
            <a:noFill/>
            <a:miter lim="800000"/>
            <a:headEnd/>
            <a:tailEnd/>
          </a:ln>
        </p:spPr>
      </p:pic>
      <p:sp>
        <p:nvSpPr>
          <p:cNvPr id="41" name="テキスト ボックス 40"/>
          <p:cNvSpPr txBox="1"/>
          <p:nvPr/>
        </p:nvSpPr>
        <p:spPr>
          <a:xfrm>
            <a:off x="6314598" y="3955070"/>
            <a:ext cx="563520" cy="338554"/>
          </a:xfrm>
          <a:prstGeom prst="rect">
            <a:avLst/>
          </a:prstGeom>
          <a:noFill/>
        </p:spPr>
        <p:txBody>
          <a:bodyPr wrap="square" rtlCol="0">
            <a:spAutoFit/>
          </a:bodyPr>
          <a:lstStyle/>
          <a:p>
            <a:r>
              <a:rPr kumimoji="1" lang="en-US" altLang="ja-JP" sz="800" dirty="0">
                <a:latin typeface="Arial" panose="020B0604020202020204" pitchFamily="34" charset="0"/>
                <a:cs typeface="Arial" panose="020B0604020202020204" pitchFamily="34" charset="0"/>
              </a:rPr>
              <a:t>Doppler LIDAR</a:t>
            </a:r>
            <a:endParaRPr kumimoji="1" lang="ja-JP" altLang="en-US" sz="800" dirty="0">
              <a:latin typeface="Arial" panose="020B0604020202020204" pitchFamily="34" charset="0"/>
              <a:cs typeface="Arial" panose="020B0604020202020204" pitchFamily="34" charset="0"/>
            </a:endParaRPr>
          </a:p>
        </p:txBody>
      </p:sp>
      <p:cxnSp>
        <p:nvCxnSpPr>
          <p:cNvPr id="42" name="直線矢印コネクタ 41"/>
          <p:cNvCxnSpPr/>
          <p:nvPr/>
        </p:nvCxnSpPr>
        <p:spPr>
          <a:xfrm>
            <a:off x="6676194" y="4254009"/>
            <a:ext cx="487461" cy="41059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19452836-9804-45D1-8E0C-E6E6F278E0A1}"/>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27644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Monthly bias at hub-height observation sites</a:t>
            </a: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15</a:t>
            </a:fld>
            <a:endParaRPr kumimoji="1" lang="ja-JP" altLang="en-US"/>
          </a:p>
        </p:txBody>
      </p:sp>
      <p:sp>
        <p:nvSpPr>
          <p:cNvPr id="38" name="テキスト ボックス 37"/>
          <p:cNvSpPr txBox="1"/>
          <p:nvPr/>
        </p:nvSpPr>
        <p:spPr>
          <a:xfrm>
            <a:off x="1244568" y="815768"/>
            <a:ext cx="6731999" cy="369332"/>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Monthly bias</a:t>
            </a:r>
            <a:endParaRPr kumimoji="1" lang="ja-JP" altLang="en-US" dirty="0">
              <a:solidFill>
                <a:srgbClr val="C00000"/>
              </a:solidFill>
              <a:latin typeface="Arial" panose="020B0604020202020204" pitchFamily="34" charset="0"/>
              <a:cs typeface="Arial" panose="020B0604020202020204" pitchFamily="34" charset="0"/>
            </a:endParaRPr>
          </a:p>
        </p:txBody>
      </p:sp>
      <p:sp>
        <p:nvSpPr>
          <p:cNvPr id="41" name="テキスト ボックス 40"/>
          <p:cNvSpPr txBox="1"/>
          <p:nvPr/>
        </p:nvSpPr>
        <p:spPr>
          <a:xfrm>
            <a:off x="185154" y="6077554"/>
            <a:ext cx="8775820" cy="369332"/>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6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Monthly bias is about ±5</a:t>
            </a:r>
            <a:r>
              <a:rPr lang="ja-JP" altLang="en-US" dirty="0">
                <a:solidFill>
                  <a:prstClr val="black"/>
                </a:solidFill>
                <a:latin typeface="Arial" panose="020B0604020202020204" pitchFamily="34" charset="0"/>
                <a:cs typeface="Arial" panose="020B0604020202020204" pitchFamily="34" charset="0"/>
              </a:rPr>
              <a:t> </a:t>
            </a:r>
            <a:r>
              <a:rPr lang="en-US" altLang="ja-JP" dirty="0">
                <a:solidFill>
                  <a:prstClr val="black"/>
                </a:solidFill>
                <a:latin typeface="Arial" panose="020B0604020202020204" pitchFamily="34" charset="0"/>
                <a:cs typeface="Arial" panose="020B0604020202020204" pitchFamily="34" charset="0"/>
              </a:rPr>
              <a:t>% on average, though the max and min exceed ±15%.</a:t>
            </a:r>
            <a:r>
              <a:rPr lang="ja-JP" altLang="en-US" dirty="0">
                <a:solidFill>
                  <a:prstClr val="black"/>
                </a:solidFill>
                <a:latin typeface="Arial" panose="020B0604020202020204" pitchFamily="34" charset="0"/>
                <a:cs typeface="Arial" panose="020B0604020202020204" pitchFamily="34" charset="0"/>
              </a:rPr>
              <a:t>　</a:t>
            </a:r>
            <a:endParaRPr lang="en-US" altLang="ja-JP" dirty="0">
              <a:solidFill>
                <a:prstClr val="black"/>
              </a:solidFill>
              <a:latin typeface="Arial" panose="020B0604020202020204" pitchFamily="34" charset="0"/>
              <a:cs typeface="Arial" panose="020B0604020202020204" pitchFamily="34" charset="0"/>
            </a:endParaRPr>
          </a:p>
        </p:txBody>
      </p:sp>
      <p:sp>
        <p:nvSpPr>
          <p:cNvPr id="42" name="テキスト ボックス 41"/>
          <p:cNvSpPr txBox="1"/>
          <p:nvPr/>
        </p:nvSpPr>
        <p:spPr>
          <a:xfrm>
            <a:off x="2024743" y="3464319"/>
            <a:ext cx="5102678" cy="369332"/>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RMS value of 12 monthly biases at each site</a:t>
            </a:r>
            <a:endParaRPr kumimoji="1" lang="ja-JP" altLang="en-US" dirty="0">
              <a:solidFill>
                <a:srgbClr val="C00000"/>
              </a:solidFill>
              <a:latin typeface="Arial" panose="020B0604020202020204" pitchFamily="34" charset="0"/>
              <a:cs typeface="Arial" panose="020B0604020202020204" pitchFamily="34" charset="0"/>
            </a:endParaRPr>
          </a:p>
        </p:txBody>
      </p:sp>
      <p:graphicFrame>
        <p:nvGraphicFramePr>
          <p:cNvPr id="13" name="グラフ 12"/>
          <p:cNvGraphicFramePr>
            <a:graphicFrameLocks/>
          </p:cNvGraphicFramePr>
          <p:nvPr>
            <p:extLst>
              <p:ext uri="{D42A27DB-BD31-4B8C-83A1-F6EECF244321}">
                <p14:modId xmlns:p14="http://schemas.microsoft.com/office/powerpoint/2010/main" val="610778753"/>
              </p:ext>
            </p:extLst>
          </p:nvPr>
        </p:nvGraphicFramePr>
        <p:xfrm>
          <a:off x="442293" y="1124525"/>
          <a:ext cx="7534275" cy="22650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a:extLst>
              <a:ext uri="{FF2B5EF4-FFF2-40B4-BE49-F238E27FC236}">
                <a16:creationId xmlns:a16="http://schemas.microsoft.com/office/drawing/2014/main" id="{00000000-0008-0000-0100-000005000000}"/>
              </a:ext>
            </a:extLst>
          </p:cNvPr>
          <p:cNvGraphicFramePr>
            <a:graphicFrameLocks noChangeAspect="1"/>
          </p:cNvGraphicFramePr>
          <p:nvPr>
            <p:extLst>
              <p:ext uri="{D42A27DB-BD31-4B8C-83A1-F6EECF244321}">
                <p14:modId xmlns:p14="http://schemas.microsoft.com/office/powerpoint/2010/main" val="1486150191"/>
              </p:ext>
            </p:extLst>
          </p:nvPr>
        </p:nvGraphicFramePr>
        <p:xfrm>
          <a:off x="527146" y="3770822"/>
          <a:ext cx="7452000" cy="2251158"/>
        </p:xfrm>
        <a:graphic>
          <a:graphicData uri="http://schemas.openxmlformats.org/drawingml/2006/chart">
            <c:chart xmlns:c="http://schemas.openxmlformats.org/drawingml/2006/chart" xmlns:r="http://schemas.openxmlformats.org/officeDocument/2006/relationships" r:id="rId4"/>
          </a:graphicData>
        </a:graphic>
      </p:graphicFrame>
      <p:sp>
        <p:nvSpPr>
          <p:cNvPr id="39" name="テキスト ボックス 38"/>
          <p:cNvSpPr txBox="1"/>
          <p:nvPr/>
        </p:nvSpPr>
        <p:spPr>
          <a:xfrm>
            <a:off x="7935748" y="4294633"/>
            <a:ext cx="1019566" cy="307777"/>
          </a:xfrm>
          <a:prstGeom prst="rect">
            <a:avLst/>
          </a:prstGeom>
          <a:noFill/>
        </p:spPr>
        <p:txBody>
          <a:bodyPr wrap="square" rtlCol="0">
            <a:spAutoFit/>
          </a:bodyPr>
          <a:lstStyle/>
          <a:p>
            <a:r>
              <a:rPr kumimoji="1" lang="en-US" altLang="ja-JP" sz="1400" dirty="0">
                <a:solidFill>
                  <a:srgbClr val="FF0000"/>
                </a:solidFill>
                <a:latin typeface="Arial" panose="020B0604020202020204" pitchFamily="34" charset="0"/>
                <a:cs typeface="Arial" panose="020B0604020202020204" pitchFamily="34" charset="0"/>
              </a:rPr>
              <a:t>Ave 5.1 %</a:t>
            </a:r>
            <a:endParaRPr kumimoji="1" lang="ja-JP" altLang="en-US" sz="1400" dirty="0">
              <a:solidFill>
                <a:srgbClr val="FF0000"/>
              </a:solidFill>
              <a:latin typeface="Arial" panose="020B0604020202020204" pitchFamily="34" charset="0"/>
              <a:cs typeface="Arial" panose="020B0604020202020204" pitchFamily="34" charset="0"/>
            </a:endParaRPr>
          </a:p>
        </p:txBody>
      </p:sp>
      <p:cxnSp>
        <p:nvCxnSpPr>
          <p:cNvPr id="40" name="直線コネクタ 39"/>
          <p:cNvCxnSpPr/>
          <p:nvPr/>
        </p:nvCxnSpPr>
        <p:spPr>
          <a:xfrm>
            <a:off x="1244568" y="4456686"/>
            <a:ext cx="673200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70418B9E-FEB4-47EB-9D1B-7D303E5D38AD}"/>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1970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66AAE69-392A-4C3F-8AB4-AD4B11AA55CC}"/>
              </a:ext>
            </a:extLst>
          </p:cNvPr>
          <p:cNvPicPr>
            <a:picLocks noChangeAspect="1"/>
          </p:cNvPicPr>
          <p:nvPr/>
        </p:nvPicPr>
        <p:blipFill>
          <a:blip r:embed="rId3"/>
          <a:stretch>
            <a:fillRect/>
          </a:stretch>
        </p:blipFill>
        <p:spPr>
          <a:xfrm>
            <a:off x="371497" y="1393236"/>
            <a:ext cx="7925225" cy="3752505"/>
          </a:xfrm>
          <a:prstGeom prst="rect">
            <a:avLst/>
          </a:prstGeom>
        </p:spPr>
      </p:pic>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Annual bias at lower-height observation sites</a:t>
            </a: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16</a:t>
            </a:fld>
            <a:endParaRPr kumimoji="1" lang="ja-JP" altLang="en-US"/>
          </a:p>
        </p:txBody>
      </p:sp>
      <p:sp>
        <p:nvSpPr>
          <p:cNvPr id="7" name="テキスト ボックス 6"/>
          <p:cNvSpPr txBox="1"/>
          <p:nvPr/>
        </p:nvSpPr>
        <p:spPr>
          <a:xfrm>
            <a:off x="853077" y="866410"/>
            <a:ext cx="7427553" cy="584775"/>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Annual bias at 31 lower-height (&lt;30m) observation sites </a:t>
            </a:r>
          </a:p>
          <a:p>
            <a:pPr algn="ctr"/>
            <a:r>
              <a:rPr lang="en-US" altLang="ja-JP" sz="1400" dirty="0">
                <a:solidFill>
                  <a:srgbClr val="C00000"/>
                </a:solidFill>
                <a:latin typeface="Arial" panose="020B0604020202020204" pitchFamily="34" charset="0"/>
                <a:cs typeface="Arial" panose="020B0604020202020204" pitchFamily="34" charset="0"/>
              </a:rPr>
              <a:t>(averaged for 1 to 3 years with available data at each site)</a:t>
            </a:r>
            <a:endParaRPr kumimoji="1" lang="ja-JP" altLang="en-US" sz="1400" dirty="0">
              <a:solidFill>
                <a:srgbClr val="C00000"/>
              </a:solidFill>
              <a:latin typeface="Arial" panose="020B0604020202020204" pitchFamily="34" charset="0"/>
              <a:cs typeface="Arial" panose="020B0604020202020204" pitchFamily="34" charset="0"/>
            </a:endParaRPr>
          </a:p>
        </p:txBody>
      </p:sp>
      <p:sp>
        <p:nvSpPr>
          <p:cNvPr id="8" name="テキスト ボックス 7"/>
          <p:cNvSpPr txBox="1"/>
          <p:nvPr/>
        </p:nvSpPr>
        <p:spPr>
          <a:xfrm>
            <a:off x="279779" y="5206450"/>
            <a:ext cx="8577618" cy="1000274"/>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Minimum</a:t>
            </a:r>
            <a:r>
              <a:rPr lang="ja-JP" altLang="en-US" dirty="0">
                <a:solidFill>
                  <a:prstClr val="black"/>
                </a:solidFill>
                <a:latin typeface="Arial" panose="020B0604020202020204" pitchFamily="34" charset="0"/>
                <a:cs typeface="Arial" panose="020B0604020202020204" pitchFamily="34" charset="0"/>
              </a:rPr>
              <a:t>：</a:t>
            </a:r>
            <a:r>
              <a:rPr lang="en-US" altLang="ja-JP" dirty="0">
                <a:solidFill>
                  <a:prstClr val="black"/>
                </a:solidFill>
                <a:latin typeface="Arial" panose="020B0604020202020204" pitchFamily="34" charset="0"/>
                <a:cs typeface="Arial" panose="020B0604020202020204" pitchFamily="34" charset="0"/>
              </a:rPr>
              <a:t>-4.7% and Maximum: +12.1%</a:t>
            </a:r>
          </a:p>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26 sites of 31 indicate a positive bias.</a:t>
            </a:r>
            <a:r>
              <a:rPr lang="ja-JP" altLang="en-US" dirty="0">
                <a:solidFill>
                  <a:prstClr val="black"/>
                </a:solidFill>
                <a:latin typeface="Arial" panose="020B0604020202020204" pitchFamily="34" charset="0"/>
                <a:cs typeface="Arial" panose="020B0604020202020204" pitchFamily="34" charset="0"/>
              </a:rPr>
              <a:t>   → </a:t>
            </a:r>
            <a:r>
              <a:rPr lang="en-US" altLang="ja-JP" dirty="0">
                <a:solidFill>
                  <a:prstClr val="black"/>
                </a:solidFill>
                <a:latin typeface="Arial" panose="020B0604020202020204" pitchFamily="34" charset="0"/>
                <a:cs typeface="Arial" panose="020B0604020202020204" pitchFamily="34" charset="0"/>
              </a:rPr>
              <a:t>Overestimation</a:t>
            </a:r>
          </a:p>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Average for 31 sites is +2.8%.</a:t>
            </a:r>
            <a:r>
              <a:rPr lang="ja-JP" altLang="en-US" dirty="0">
                <a:solidFill>
                  <a:prstClr val="black"/>
                </a:solidFill>
                <a:latin typeface="Arial" panose="020B0604020202020204" pitchFamily="34" charset="0"/>
                <a:cs typeface="Arial" panose="020B0604020202020204" pitchFamily="34" charset="0"/>
              </a:rPr>
              <a:t>   → </a:t>
            </a:r>
            <a:r>
              <a:rPr lang="en-US" altLang="ja-JP" dirty="0">
                <a:solidFill>
                  <a:srgbClr val="C00000"/>
                </a:solidFill>
                <a:latin typeface="Arial" panose="020B0604020202020204" pitchFamily="34" charset="0"/>
                <a:cs typeface="Arial" panose="020B0604020202020204" pitchFamily="34" charset="0"/>
              </a:rPr>
              <a:t>cf.</a:t>
            </a:r>
            <a:r>
              <a:rPr lang="en-US" altLang="ja-JP" dirty="0">
                <a:solidFill>
                  <a:prstClr val="black"/>
                </a:solidFill>
                <a:latin typeface="Arial" panose="020B0604020202020204" pitchFamily="34" charset="0"/>
                <a:cs typeface="Arial" panose="020B0604020202020204" pitchFamily="34" charset="0"/>
              </a:rPr>
              <a:t> +0.8 % at hub-height observation sites</a:t>
            </a:r>
          </a:p>
        </p:txBody>
      </p:sp>
      <p:cxnSp>
        <p:nvCxnSpPr>
          <p:cNvPr id="9" name="直線コネクタ 8"/>
          <p:cNvCxnSpPr/>
          <p:nvPr/>
        </p:nvCxnSpPr>
        <p:spPr>
          <a:xfrm>
            <a:off x="991939" y="3015097"/>
            <a:ext cx="730800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8295461" y="2722709"/>
            <a:ext cx="828896" cy="584775"/>
          </a:xfrm>
          <a:prstGeom prst="rect">
            <a:avLst/>
          </a:prstGeom>
          <a:noFill/>
        </p:spPr>
        <p:txBody>
          <a:bodyPr wrap="square" rtlCol="0">
            <a:spAutoFit/>
          </a:bodyPr>
          <a:lstStyle/>
          <a:p>
            <a:r>
              <a:rPr lang="en-US" altLang="ja-JP" sz="1600" dirty="0">
                <a:solidFill>
                  <a:srgbClr val="FF0000"/>
                </a:solidFill>
                <a:latin typeface="Arial" panose="020B0604020202020204" pitchFamily="34" charset="0"/>
                <a:cs typeface="Arial" panose="020B0604020202020204" pitchFamily="34" charset="0"/>
              </a:rPr>
              <a:t>Ave.</a:t>
            </a:r>
          </a:p>
          <a:p>
            <a:r>
              <a:rPr lang="en-US" altLang="ja-JP" sz="1600" dirty="0">
                <a:solidFill>
                  <a:srgbClr val="FF0000"/>
                </a:solidFill>
                <a:latin typeface="Arial" panose="020B0604020202020204" pitchFamily="34" charset="0"/>
                <a:cs typeface="Arial" panose="020B0604020202020204" pitchFamily="34" charset="0"/>
              </a:rPr>
              <a:t>+2</a:t>
            </a:r>
            <a:r>
              <a:rPr kumimoji="1" lang="en-US" altLang="ja-JP" sz="1600" dirty="0">
                <a:solidFill>
                  <a:srgbClr val="FF0000"/>
                </a:solidFill>
                <a:latin typeface="Arial" panose="020B0604020202020204" pitchFamily="34" charset="0"/>
                <a:cs typeface="Arial" panose="020B0604020202020204" pitchFamily="34" charset="0"/>
              </a:rPr>
              <a:t>.8%</a:t>
            </a:r>
            <a:endParaRPr kumimoji="1" lang="ja-JP" altLang="en-US" sz="1600" dirty="0">
              <a:solidFill>
                <a:srgbClr val="FF0000"/>
              </a:solidFill>
              <a:latin typeface="Arial" panose="020B0604020202020204" pitchFamily="34" charset="0"/>
              <a:cs typeface="Arial" panose="020B0604020202020204" pitchFamily="34" charset="0"/>
            </a:endParaRPr>
          </a:p>
        </p:txBody>
      </p:sp>
      <p:sp>
        <p:nvSpPr>
          <p:cNvPr id="12" name="楕円 11">
            <a:extLst>
              <a:ext uri="{FF2B5EF4-FFF2-40B4-BE49-F238E27FC236}">
                <a16:creationId xmlns:a16="http://schemas.microsoft.com/office/drawing/2014/main" id="{1FE8E9C6-0C7D-4022-862B-C45E754835B7}"/>
              </a:ext>
            </a:extLst>
          </p:cNvPr>
          <p:cNvSpPr>
            <a:spLocks/>
          </p:cNvSpPr>
          <p:nvPr/>
        </p:nvSpPr>
        <p:spPr>
          <a:xfrm>
            <a:off x="4903840" y="3930445"/>
            <a:ext cx="36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9E26B411-50F2-4CD7-9563-1ADAC6074C03}"/>
              </a:ext>
            </a:extLst>
          </p:cNvPr>
          <p:cNvSpPr>
            <a:spLocks/>
          </p:cNvSpPr>
          <p:nvPr/>
        </p:nvSpPr>
        <p:spPr>
          <a:xfrm>
            <a:off x="5129980" y="1671490"/>
            <a:ext cx="36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CE2F62C-C34D-4640-9770-F52A37F629D2}"/>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92874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Monthly</a:t>
            </a:r>
            <a:r>
              <a:rPr lang="en-US" altLang="ja-JP" sz="3200" dirty="0">
                <a:solidFill>
                  <a:schemeClr val="bg1"/>
                </a:solidFill>
                <a:latin typeface="Meiryo UI" panose="020B0604030504040204" pitchFamily="50" charset="-128"/>
                <a:ea typeface="Meiryo UI" panose="020B0604030504040204" pitchFamily="50" charset="-128"/>
              </a:rPr>
              <a:t> bias at </a:t>
            </a: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lower-height</a:t>
            </a:r>
            <a:r>
              <a:rPr lang="en-US" altLang="ja-JP" sz="3200" dirty="0">
                <a:solidFill>
                  <a:schemeClr val="bg1"/>
                </a:solidFill>
                <a:latin typeface="Meiryo UI" panose="020B0604030504040204" pitchFamily="50" charset="-128"/>
                <a:ea typeface="Meiryo UI" panose="020B0604030504040204" pitchFamily="50" charset="-128"/>
              </a:rPr>
              <a:t> observation sites</a:t>
            </a: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17</a:t>
            </a:fld>
            <a:endParaRPr kumimoji="1" lang="ja-JP" altLang="en-US"/>
          </a:p>
        </p:txBody>
      </p:sp>
      <p:cxnSp>
        <p:nvCxnSpPr>
          <p:cNvPr id="43" name="直線コネクタ 42"/>
          <p:cNvCxnSpPr/>
          <p:nvPr/>
        </p:nvCxnSpPr>
        <p:spPr>
          <a:xfrm>
            <a:off x="985309" y="3427274"/>
            <a:ext cx="730800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D00D652-5F3C-4B86-977A-0EE04371EB66}"/>
              </a:ext>
            </a:extLst>
          </p:cNvPr>
          <p:cNvSpPr txBox="1"/>
          <p:nvPr/>
        </p:nvSpPr>
        <p:spPr>
          <a:xfrm>
            <a:off x="663997" y="903280"/>
            <a:ext cx="7971183" cy="584775"/>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RMS value of 12 monthly biases at each of 31 lower-height observation sites </a:t>
            </a:r>
          </a:p>
          <a:p>
            <a:pPr algn="ctr"/>
            <a:r>
              <a:rPr lang="en-US" altLang="ja-JP" sz="1400" dirty="0">
                <a:solidFill>
                  <a:srgbClr val="C00000"/>
                </a:solidFill>
                <a:latin typeface="Arial" panose="020B0604020202020204" pitchFamily="34" charset="0"/>
                <a:cs typeface="Arial" panose="020B0604020202020204" pitchFamily="34" charset="0"/>
              </a:rPr>
              <a:t>(averaged for 1 to 3 years with available data at each site)</a:t>
            </a:r>
            <a:endParaRPr kumimoji="1" lang="ja-JP" altLang="en-US" sz="1400" dirty="0">
              <a:solidFill>
                <a:srgbClr val="C00000"/>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C761A437-A136-4043-8991-DE4E7E463E3B}"/>
              </a:ext>
            </a:extLst>
          </p:cNvPr>
          <p:cNvSpPr txBox="1"/>
          <p:nvPr/>
        </p:nvSpPr>
        <p:spPr>
          <a:xfrm>
            <a:off x="8296711" y="3106810"/>
            <a:ext cx="828896" cy="584775"/>
          </a:xfrm>
          <a:prstGeom prst="rect">
            <a:avLst/>
          </a:prstGeom>
          <a:noFill/>
        </p:spPr>
        <p:txBody>
          <a:bodyPr wrap="square" rtlCol="0">
            <a:spAutoFit/>
          </a:bodyPr>
          <a:lstStyle/>
          <a:p>
            <a:r>
              <a:rPr lang="en-US" altLang="ja-JP" sz="1600" dirty="0">
                <a:solidFill>
                  <a:srgbClr val="FF0000"/>
                </a:solidFill>
                <a:latin typeface="Arial" panose="020B0604020202020204" pitchFamily="34" charset="0"/>
                <a:cs typeface="Arial" panose="020B0604020202020204" pitchFamily="34" charset="0"/>
              </a:rPr>
              <a:t>Ave.</a:t>
            </a:r>
          </a:p>
          <a:p>
            <a:r>
              <a:rPr lang="en-US" altLang="ja-JP" sz="1600" dirty="0">
                <a:solidFill>
                  <a:srgbClr val="FF0000"/>
                </a:solidFill>
                <a:latin typeface="Arial" panose="020B0604020202020204" pitchFamily="34" charset="0"/>
                <a:cs typeface="Arial" panose="020B0604020202020204" pitchFamily="34" charset="0"/>
              </a:rPr>
              <a:t>10.2</a:t>
            </a:r>
            <a:r>
              <a:rPr kumimoji="1" lang="en-US" altLang="ja-JP" sz="1600" dirty="0">
                <a:solidFill>
                  <a:srgbClr val="FF0000"/>
                </a:solidFill>
                <a:latin typeface="Arial" panose="020B0604020202020204" pitchFamily="34" charset="0"/>
                <a:cs typeface="Arial" panose="020B0604020202020204" pitchFamily="34" charset="0"/>
              </a:rPr>
              <a:t>%</a:t>
            </a:r>
            <a:endParaRPr kumimoji="1" lang="ja-JP" altLang="en-US" sz="1600" dirty="0">
              <a:solidFill>
                <a:srgbClr val="FF0000"/>
              </a:solidFill>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61831108-FE23-4C07-B0DC-70B3CE4360FF}"/>
              </a:ext>
            </a:extLst>
          </p:cNvPr>
          <p:cNvSpPr txBox="1"/>
          <p:nvPr/>
        </p:nvSpPr>
        <p:spPr>
          <a:xfrm>
            <a:off x="382136" y="5398311"/>
            <a:ext cx="8462576" cy="1000274"/>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Minimum</a:t>
            </a:r>
            <a:r>
              <a:rPr lang="ja-JP" altLang="en-US" dirty="0">
                <a:solidFill>
                  <a:prstClr val="black"/>
                </a:solidFill>
                <a:latin typeface="Arial" panose="020B0604020202020204" pitchFamily="34" charset="0"/>
                <a:cs typeface="Arial" panose="020B0604020202020204" pitchFamily="34" charset="0"/>
              </a:rPr>
              <a:t>：</a:t>
            </a:r>
            <a:r>
              <a:rPr lang="en-US" altLang="ja-JP" dirty="0">
                <a:solidFill>
                  <a:prstClr val="black"/>
                </a:solidFill>
                <a:latin typeface="Arial" panose="020B0604020202020204" pitchFamily="34" charset="0"/>
                <a:cs typeface="Arial" panose="020B0604020202020204" pitchFamily="34" charset="0"/>
              </a:rPr>
              <a:t>5.6% and maximum: 20.5%</a:t>
            </a:r>
          </a:p>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Average for 31 sites: 10.2%  </a:t>
            </a:r>
            <a:r>
              <a:rPr lang="ja-JP" altLang="en-US" dirty="0">
                <a:solidFill>
                  <a:prstClr val="black"/>
                </a:solidFill>
                <a:latin typeface="Arial" panose="020B0604020202020204" pitchFamily="34" charset="0"/>
                <a:cs typeface="Arial" panose="020B0604020202020204" pitchFamily="34" charset="0"/>
              </a:rPr>
              <a:t>→　</a:t>
            </a:r>
            <a:r>
              <a:rPr lang="en-US" altLang="ja-JP" dirty="0">
                <a:solidFill>
                  <a:srgbClr val="C00000"/>
                </a:solidFill>
                <a:latin typeface="Arial" panose="020B0604020202020204" pitchFamily="34" charset="0"/>
                <a:cs typeface="Arial" panose="020B0604020202020204" pitchFamily="34" charset="0"/>
              </a:rPr>
              <a:t>cf.</a:t>
            </a:r>
            <a:r>
              <a:rPr lang="en-US" altLang="ja-JP" dirty="0">
                <a:solidFill>
                  <a:prstClr val="black"/>
                </a:solidFill>
                <a:latin typeface="Arial" panose="020B0604020202020204" pitchFamily="34" charset="0"/>
                <a:cs typeface="Arial" panose="020B0604020202020204" pitchFamily="34" charset="0"/>
              </a:rPr>
              <a:t> 5.1 % at hub-height observation sites</a:t>
            </a:r>
          </a:p>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Indicating that the bias of WRF wind speed becomes smaller with height.</a:t>
            </a:r>
          </a:p>
        </p:txBody>
      </p:sp>
      <p:graphicFrame>
        <p:nvGraphicFramePr>
          <p:cNvPr id="13" name="グラフ 12">
            <a:extLst>
              <a:ext uri="{FF2B5EF4-FFF2-40B4-BE49-F238E27FC236}">
                <a16:creationId xmlns:a16="http://schemas.microsoft.com/office/drawing/2014/main" id="{5E18163E-F249-495E-A0EE-21A7E56A16A9}"/>
              </a:ext>
            </a:extLst>
          </p:cNvPr>
          <p:cNvGraphicFramePr>
            <a:graphicFrameLocks noChangeAspect="1"/>
          </p:cNvGraphicFramePr>
          <p:nvPr>
            <p:extLst>
              <p:ext uri="{D42A27DB-BD31-4B8C-83A1-F6EECF244321}">
                <p14:modId xmlns:p14="http://schemas.microsoft.com/office/powerpoint/2010/main" val="2190372990"/>
              </p:ext>
            </p:extLst>
          </p:nvPr>
        </p:nvGraphicFramePr>
        <p:xfrm>
          <a:off x="276871" y="1492847"/>
          <a:ext cx="8151805" cy="3852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楕円 13">
            <a:extLst>
              <a:ext uri="{FF2B5EF4-FFF2-40B4-BE49-F238E27FC236}">
                <a16:creationId xmlns:a16="http://schemas.microsoft.com/office/drawing/2014/main" id="{06E87268-F566-4960-93BC-2BACADA9493F}"/>
              </a:ext>
            </a:extLst>
          </p:cNvPr>
          <p:cNvSpPr>
            <a:spLocks/>
          </p:cNvSpPr>
          <p:nvPr/>
        </p:nvSpPr>
        <p:spPr>
          <a:xfrm>
            <a:off x="5198218" y="1994486"/>
            <a:ext cx="36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8FC7D07-D333-4D78-A9D8-E25639C1E6AA}"/>
              </a:ext>
            </a:extLst>
          </p:cNvPr>
          <p:cNvSpPr>
            <a:spLocks/>
          </p:cNvSpPr>
          <p:nvPr/>
        </p:nvSpPr>
        <p:spPr>
          <a:xfrm>
            <a:off x="4006421" y="3780396"/>
            <a:ext cx="36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F92171C9-40A5-4CFC-A498-83876B348207}"/>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52651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C9337D6-382D-4474-9EF4-43C2B9F3A155}"/>
              </a:ext>
            </a:extLst>
          </p:cNvPr>
          <p:cNvPicPr>
            <a:picLocks noChangeAspect="1"/>
          </p:cNvPicPr>
          <p:nvPr/>
        </p:nvPicPr>
        <p:blipFill>
          <a:blip r:embed="rId3"/>
          <a:stretch>
            <a:fillRect/>
          </a:stretch>
        </p:blipFill>
        <p:spPr>
          <a:xfrm>
            <a:off x="5221204" y="1085934"/>
            <a:ext cx="3606889" cy="4680000"/>
          </a:xfrm>
          <a:prstGeom prst="rect">
            <a:avLst/>
          </a:prstGeom>
        </p:spPr>
      </p:pic>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Vertical variation of bias</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18</a:t>
            </a:fld>
            <a:endParaRPr kumimoji="1" lang="ja-JP" altLang="en-US"/>
          </a:p>
        </p:txBody>
      </p:sp>
      <p:sp>
        <p:nvSpPr>
          <p:cNvPr id="23" name="テキスト ボックス 22"/>
          <p:cNvSpPr txBox="1"/>
          <p:nvPr/>
        </p:nvSpPr>
        <p:spPr>
          <a:xfrm>
            <a:off x="505285" y="5795452"/>
            <a:ext cx="8078276" cy="723275"/>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600"/>
              </a:spcAft>
              <a:buFont typeface="Wingdings" pitchFamily="2" charset="2"/>
              <a:buChar char="Ø"/>
            </a:pPr>
            <a:r>
              <a:rPr lang="en-US" altLang="ja-JP" dirty="0">
                <a:solidFill>
                  <a:schemeClr val="tx1">
                    <a:lumMod val="75000"/>
                    <a:lumOff val="25000"/>
                  </a:schemeClr>
                </a:solidFill>
                <a:latin typeface="Arial" panose="020B0604020202020204" pitchFamily="34" charset="0"/>
                <a:cs typeface="Arial" panose="020B0604020202020204" pitchFamily="34" charset="0"/>
              </a:rPr>
              <a:t>WRF tends to output a weaker vertical shear than the measured profile.</a:t>
            </a:r>
          </a:p>
          <a:p>
            <a:pPr marL="268288" indent="-268288">
              <a:spcAft>
                <a:spcPts val="600"/>
              </a:spcAft>
              <a:buFont typeface="Wingdings" pitchFamily="2" charset="2"/>
              <a:buChar char="Ø"/>
            </a:pPr>
            <a:r>
              <a:rPr lang="en-US" altLang="ja-JP" dirty="0">
                <a:solidFill>
                  <a:schemeClr val="tx1">
                    <a:lumMod val="75000"/>
                    <a:lumOff val="25000"/>
                  </a:schemeClr>
                </a:solidFill>
                <a:latin typeface="Arial" panose="020B0604020202020204" pitchFamily="34" charset="0"/>
                <a:cs typeface="Arial" panose="020B0604020202020204" pitchFamily="34" charset="0"/>
              </a:rPr>
              <a:t>The positive bias tends to decrease with height.</a:t>
            </a:r>
            <a:endParaRPr lang="ja-JP" altLang="en-US"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テキスト ボックス 25"/>
          <p:cNvSpPr txBox="1"/>
          <p:nvPr/>
        </p:nvSpPr>
        <p:spPr>
          <a:xfrm>
            <a:off x="601768" y="799344"/>
            <a:ext cx="4287940" cy="338554"/>
          </a:xfrm>
          <a:prstGeom prst="rect">
            <a:avLst/>
          </a:prstGeom>
          <a:noFill/>
        </p:spPr>
        <p:txBody>
          <a:bodyPr wrap="square" rtlCol="0">
            <a:spAutoFit/>
          </a:bodyPr>
          <a:lstStyle/>
          <a:p>
            <a:pPr algn="ctr"/>
            <a:r>
              <a:rPr kumimoji="1" lang="en-US" altLang="ja-JP" sz="1600" u="sng" dirty="0">
                <a:solidFill>
                  <a:srgbClr val="C00000"/>
                </a:solidFill>
                <a:latin typeface="Arial" panose="020B0604020202020204" pitchFamily="34" charset="0"/>
                <a:cs typeface="Arial" panose="020B0604020202020204" pitchFamily="34" charset="0"/>
              </a:rPr>
              <a:t>Vertical profiles of annual mean wind speed</a:t>
            </a:r>
            <a:endParaRPr kumimoji="1" lang="ja-JP" altLang="en-US" sz="1600" u="sng" dirty="0">
              <a:solidFill>
                <a:srgbClr val="C00000"/>
              </a:solidFill>
              <a:latin typeface="Arial" panose="020B0604020202020204" pitchFamily="34" charset="0"/>
              <a:cs typeface="Arial" panose="020B0604020202020204" pitchFamily="34" charset="0"/>
            </a:endParaRPr>
          </a:p>
        </p:txBody>
      </p:sp>
      <p:pic>
        <p:nvPicPr>
          <p:cNvPr id="2" name="図 1"/>
          <p:cNvPicPr>
            <a:picLocks noChangeAspect="1"/>
          </p:cNvPicPr>
          <p:nvPr/>
        </p:nvPicPr>
        <p:blipFill>
          <a:blip r:embed="rId4"/>
          <a:stretch>
            <a:fillRect/>
          </a:stretch>
        </p:blipFill>
        <p:spPr>
          <a:xfrm>
            <a:off x="210584" y="1085934"/>
            <a:ext cx="2476824" cy="2261974"/>
          </a:xfrm>
          <a:prstGeom prst="rect">
            <a:avLst/>
          </a:prstGeom>
        </p:spPr>
      </p:pic>
      <p:sp>
        <p:nvSpPr>
          <p:cNvPr id="24" name="テキスト ボックス 23"/>
          <p:cNvSpPr txBox="1"/>
          <p:nvPr/>
        </p:nvSpPr>
        <p:spPr>
          <a:xfrm>
            <a:off x="5689545" y="799344"/>
            <a:ext cx="3168352" cy="338554"/>
          </a:xfrm>
          <a:prstGeom prst="rect">
            <a:avLst/>
          </a:prstGeom>
          <a:noFill/>
        </p:spPr>
        <p:txBody>
          <a:bodyPr wrap="square" rtlCol="0">
            <a:spAutoFit/>
          </a:bodyPr>
          <a:lstStyle/>
          <a:p>
            <a:pPr algn="ctr"/>
            <a:r>
              <a:rPr lang="en-US" altLang="ja-JP" sz="1600" u="sng" dirty="0">
                <a:solidFill>
                  <a:srgbClr val="C00000"/>
                </a:solidFill>
                <a:latin typeface="Arial" panose="020B0604020202020204" pitchFamily="34" charset="0"/>
                <a:cs typeface="Arial" panose="020B0604020202020204" pitchFamily="34" charset="0"/>
              </a:rPr>
              <a:t>Vertical profile of annual bias</a:t>
            </a:r>
            <a:endParaRPr kumimoji="1" lang="ja-JP" altLang="en-US" sz="1600" dirty="0">
              <a:solidFill>
                <a:srgbClr val="C00000"/>
              </a:solidFill>
              <a:latin typeface="Arial" panose="020B0604020202020204" pitchFamily="34" charset="0"/>
              <a:cs typeface="Arial" panose="020B0604020202020204" pitchFamily="34" charset="0"/>
            </a:endParaRPr>
          </a:p>
        </p:txBody>
      </p:sp>
      <p:pic>
        <p:nvPicPr>
          <p:cNvPr id="9" name="図 8"/>
          <p:cNvPicPr>
            <a:picLocks noChangeAspect="1"/>
          </p:cNvPicPr>
          <p:nvPr/>
        </p:nvPicPr>
        <p:blipFill>
          <a:blip r:embed="rId5"/>
          <a:stretch>
            <a:fillRect/>
          </a:stretch>
        </p:blipFill>
        <p:spPr>
          <a:xfrm>
            <a:off x="2640475" y="1072138"/>
            <a:ext cx="2475698" cy="4680000"/>
          </a:xfrm>
          <a:prstGeom prst="rect">
            <a:avLst/>
          </a:prstGeom>
        </p:spPr>
      </p:pic>
      <p:sp>
        <p:nvSpPr>
          <p:cNvPr id="11" name="フリーフォーム: 図形 10">
            <a:extLst>
              <a:ext uri="{FF2B5EF4-FFF2-40B4-BE49-F238E27FC236}">
                <a16:creationId xmlns:a16="http://schemas.microsoft.com/office/drawing/2014/main" id="{3F2C1F2E-8144-46F1-A985-5813C1DA883E}"/>
              </a:ext>
            </a:extLst>
          </p:cNvPr>
          <p:cNvSpPr/>
          <p:nvPr/>
        </p:nvSpPr>
        <p:spPr>
          <a:xfrm>
            <a:off x="6902245" y="1961534"/>
            <a:ext cx="755063" cy="3067663"/>
          </a:xfrm>
          <a:custGeom>
            <a:avLst/>
            <a:gdLst>
              <a:gd name="connsiteX0" fmla="*/ 759542 w 759542"/>
              <a:gd name="connsiteY0" fmla="*/ 3856704 h 3856704"/>
              <a:gd name="connsiteX1" fmla="*/ 280219 w 759542"/>
              <a:gd name="connsiteY1" fmla="*/ 1954162 h 3856704"/>
              <a:gd name="connsiteX2" fmla="*/ 0 w 759542"/>
              <a:gd name="connsiteY2" fmla="*/ 0 h 3856704"/>
              <a:gd name="connsiteX3" fmla="*/ 0 w 759542"/>
              <a:gd name="connsiteY3" fmla="*/ 0 h 3856704"/>
            </a:gdLst>
            <a:ahLst/>
            <a:cxnLst>
              <a:cxn ang="0">
                <a:pos x="connsiteX0" y="connsiteY0"/>
              </a:cxn>
              <a:cxn ang="0">
                <a:pos x="connsiteX1" y="connsiteY1"/>
              </a:cxn>
              <a:cxn ang="0">
                <a:pos x="connsiteX2" y="connsiteY2"/>
              </a:cxn>
              <a:cxn ang="0">
                <a:pos x="connsiteX3" y="connsiteY3"/>
              </a:cxn>
            </a:cxnLst>
            <a:rect l="l" t="t" r="r" b="b"/>
            <a:pathLst>
              <a:path w="759542" h="3856704">
                <a:moveTo>
                  <a:pt x="759542" y="3856704"/>
                </a:moveTo>
                <a:cubicBezTo>
                  <a:pt x="583175" y="3226825"/>
                  <a:pt x="406809" y="2596946"/>
                  <a:pt x="280219" y="1954162"/>
                </a:cubicBezTo>
                <a:cubicBezTo>
                  <a:pt x="153629" y="1311378"/>
                  <a:pt x="0" y="0"/>
                  <a:pt x="0" y="0"/>
                </a:cubicBezTo>
                <a:lnTo>
                  <a:pt x="0" y="0"/>
                </a:lnTo>
              </a:path>
            </a:pathLst>
          </a:custGeom>
          <a:noFill/>
          <a:ln w="25400">
            <a:solidFill>
              <a:srgbClr val="FF0000"/>
            </a:solidFill>
            <a:tailEnd type="arrow" w="lg"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8756D2B-786E-4C71-90A2-A000C0B0C871}"/>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
        <p:nvSpPr>
          <p:cNvPr id="14" name="テキスト ボックス 13">
            <a:extLst>
              <a:ext uri="{FF2B5EF4-FFF2-40B4-BE49-F238E27FC236}">
                <a16:creationId xmlns:a16="http://schemas.microsoft.com/office/drawing/2014/main" id="{CB2FA1D7-D588-4996-8093-4AD1F7664D53}"/>
              </a:ext>
            </a:extLst>
          </p:cNvPr>
          <p:cNvSpPr txBox="1"/>
          <p:nvPr/>
        </p:nvSpPr>
        <p:spPr>
          <a:xfrm>
            <a:off x="5689545" y="2793699"/>
            <a:ext cx="1522972" cy="584775"/>
          </a:xfrm>
          <a:prstGeom prst="rect">
            <a:avLst/>
          </a:prstGeom>
          <a:noFill/>
        </p:spPr>
        <p:txBody>
          <a:bodyPr wrap="square" rtlCol="0">
            <a:spAutoFit/>
          </a:bodyPr>
          <a:lstStyle/>
          <a:p>
            <a:pPr algn="ctr"/>
            <a:r>
              <a:rPr kumimoji="1" lang="en-US" altLang="ja-JP" sz="1600" dirty="0">
                <a:solidFill>
                  <a:srgbClr val="FF0000"/>
                </a:solidFill>
                <a:latin typeface="Arial" panose="020B0604020202020204" pitchFamily="34" charset="0"/>
                <a:cs typeface="Arial" panose="020B0604020202020204" pitchFamily="34" charset="0"/>
              </a:rPr>
              <a:t>Decreasing</a:t>
            </a:r>
          </a:p>
          <a:p>
            <a:pPr algn="ctr"/>
            <a:r>
              <a:rPr lang="en-US" altLang="ja-JP" sz="1600" dirty="0">
                <a:solidFill>
                  <a:srgbClr val="FF0000"/>
                </a:solidFill>
                <a:latin typeface="Arial" panose="020B0604020202020204" pitchFamily="34" charset="0"/>
                <a:cs typeface="Arial" panose="020B0604020202020204" pitchFamily="34" charset="0"/>
              </a:rPr>
              <a:t>with height</a:t>
            </a:r>
            <a:endParaRPr kumimoji="1" lang="ja-JP" altLang="en-US" sz="1600" dirty="0">
              <a:solidFill>
                <a:srgbClr val="FF0000"/>
              </a:solidFill>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186E27B0-26F8-438D-99F1-D5349690EAD7}"/>
              </a:ext>
            </a:extLst>
          </p:cNvPr>
          <p:cNvPicPr>
            <a:picLocks noChangeAspect="1"/>
          </p:cNvPicPr>
          <p:nvPr/>
        </p:nvPicPr>
        <p:blipFill>
          <a:blip r:embed="rId6"/>
          <a:stretch>
            <a:fillRect/>
          </a:stretch>
        </p:blipFill>
        <p:spPr>
          <a:xfrm>
            <a:off x="189148" y="3449353"/>
            <a:ext cx="2481017" cy="2232000"/>
          </a:xfrm>
          <a:prstGeom prst="rect">
            <a:avLst/>
          </a:prstGeom>
        </p:spPr>
      </p:pic>
    </p:spTree>
    <p:extLst>
      <p:ext uri="{BB962C8B-B14F-4D97-AF65-F5344CB8AC3E}">
        <p14:creationId xmlns:p14="http://schemas.microsoft.com/office/powerpoint/2010/main" val="4119657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Meiryo UI" panose="020B0604030504040204" pitchFamily="50" charset="-128"/>
                <a:ea typeface="Meiryo UI" panose="020B0604030504040204" pitchFamily="50" charset="-128"/>
              </a:rPr>
              <a:t>Spatial variation of bias</a:t>
            </a: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19</a:t>
            </a:fld>
            <a:endParaRPr kumimoji="1" lang="ja-JP" altLang="en-US"/>
          </a:p>
        </p:txBody>
      </p:sp>
      <p:sp>
        <p:nvSpPr>
          <p:cNvPr id="12" name="テキスト ボックス 11"/>
          <p:cNvSpPr txBox="1"/>
          <p:nvPr/>
        </p:nvSpPr>
        <p:spPr>
          <a:xfrm>
            <a:off x="506860" y="5834060"/>
            <a:ext cx="8159473" cy="684803"/>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A bias of several % is found in nearshore waters within 30 km.</a:t>
            </a:r>
          </a:p>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The overestimation gradually decreases with the distance from coast.</a:t>
            </a:r>
          </a:p>
        </p:txBody>
      </p:sp>
      <p:sp>
        <p:nvSpPr>
          <p:cNvPr id="13" name="テキスト ボックス 12"/>
          <p:cNvSpPr txBox="1"/>
          <p:nvPr/>
        </p:nvSpPr>
        <p:spPr>
          <a:xfrm>
            <a:off x="975848" y="736940"/>
            <a:ext cx="7108723" cy="369332"/>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Relation between annual mean wind speed and distance from coast</a:t>
            </a:r>
            <a:endParaRPr kumimoji="1" lang="ja-JP" altLang="en-US" dirty="0">
              <a:solidFill>
                <a:srgbClr val="C00000"/>
              </a:solidFill>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581BF40D-77B1-402B-AB7C-630F38B13E60}"/>
              </a:ext>
            </a:extLst>
          </p:cNvPr>
          <p:cNvPicPr>
            <a:picLocks noChangeAspect="1"/>
          </p:cNvPicPr>
          <p:nvPr/>
        </p:nvPicPr>
        <p:blipFill>
          <a:blip r:embed="rId3"/>
          <a:stretch>
            <a:fillRect/>
          </a:stretch>
        </p:blipFill>
        <p:spPr>
          <a:xfrm>
            <a:off x="877746" y="3584098"/>
            <a:ext cx="7262037" cy="2160000"/>
          </a:xfrm>
          <a:prstGeom prst="rect">
            <a:avLst/>
          </a:prstGeom>
        </p:spPr>
      </p:pic>
      <p:sp>
        <p:nvSpPr>
          <p:cNvPr id="16" name="テキスト ボックス 15">
            <a:extLst>
              <a:ext uri="{FF2B5EF4-FFF2-40B4-BE49-F238E27FC236}">
                <a16:creationId xmlns:a16="http://schemas.microsoft.com/office/drawing/2014/main" id="{516DF871-D479-49E9-AE33-6249E6C96174}"/>
              </a:ext>
            </a:extLst>
          </p:cNvPr>
          <p:cNvSpPr txBox="1"/>
          <p:nvPr/>
        </p:nvSpPr>
        <p:spPr>
          <a:xfrm>
            <a:off x="1043244" y="3228809"/>
            <a:ext cx="7108723" cy="369332"/>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Relation between bias and distance from coast</a:t>
            </a:r>
            <a:endParaRPr kumimoji="1" lang="ja-JP" altLang="en-US" dirty="0">
              <a:solidFill>
                <a:srgbClr val="C00000"/>
              </a:solidFill>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id="{C337D038-B814-44B7-A5D3-FB8F9FB6F35B}"/>
              </a:ext>
            </a:extLst>
          </p:cNvPr>
          <p:cNvPicPr>
            <a:picLocks noChangeAspect="1"/>
          </p:cNvPicPr>
          <p:nvPr/>
        </p:nvPicPr>
        <p:blipFill>
          <a:blip r:embed="rId4"/>
          <a:stretch>
            <a:fillRect/>
          </a:stretch>
        </p:blipFill>
        <p:spPr>
          <a:xfrm>
            <a:off x="879985" y="1091859"/>
            <a:ext cx="7263660" cy="2160000"/>
          </a:xfrm>
          <a:prstGeom prst="rect">
            <a:avLst/>
          </a:prstGeom>
        </p:spPr>
      </p:pic>
      <p:cxnSp>
        <p:nvCxnSpPr>
          <p:cNvPr id="8" name="直線矢印コネクタ 7">
            <a:extLst>
              <a:ext uri="{FF2B5EF4-FFF2-40B4-BE49-F238E27FC236}">
                <a16:creationId xmlns:a16="http://schemas.microsoft.com/office/drawing/2014/main" id="{C80AECE7-94F6-4CE4-9EC9-9A8F7575DDC2}"/>
              </a:ext>
            </a:extLst>
          </p:cNvPr>
          <p:cNvCxnSpPr>
            <a:cxnSpLocks/>
          </p:cNvCxnSpPr>
          <p:nvPr/>
        </p:nvCxnSpPr>
        <p:spPr>
          <a:xfrm>
            <a:off x="3023419" y="3989439"/>
            <a:ext cx="2964426" cy="272845"/>
          </a:xfrm>
          <a:prstGeom prst="straightConnector1">
            <a:avLst/>
          </a:prstGeom>
          <a:ln>
            <a:solidFill>
              <a:srgbClr val="FF0000"/>
            </a:solidFill>
            <a:tailEnd type="arrow" w="lg" len="lg"/>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2AF92896-EE44-48DB-A80F-B431A2A9E9A1}"/>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
        <p:nvSpPr>
          <p:cNvPr id="15" name="テキスト ボックス 14">
            <a:extLst>
              <a:ext uri="{FF2B5EF4-FFF2-40B4-BE49-F238E27FC236}">
                <a16:creationId xmlns:a16="http://schemas.microsoft.com/office/drawing/2014/main" id="{FE87EA1A-12F7-4A36-B42F-E45A3200C422}"/>
              </a:ext>
            </a:extLst>
          </p:cNvPr>
          <p:cNvSpPr txBox="1"/>
          <p:nvPr/>
        </p:nvSpPr>
        <p:spPr>
          <a:xfrm rot="280129">
            <a:off x="3342675" y="3810787"/>
            <a:ext cx="2566776" cy="338554"/>
          </a:xfrm>
          <a:prstGeom prst="rect">
            <a:avLst/>
          </a:prstGeom>
          <a:noFill/>
        </p:spPr>
        <p:txBody>
          <a:bodyPr wrap="square" rtlCol="0">
            <a:spAutoFit/>
          </a:bodyPr>
          <a:lstStyle/>
          <a:p>
            <a:pPr algn="ctr"/>
            <a:r>
              <a:rPr kumimoji="1" lang="en-US" altLang="ja-JP" sz="1600" dirty="0">
                <a:solidFill>
                  <a:srgbClr val="FF0000"/>
                </a:solidFill>
                <a:latin typeface="Arial" panose="020B0604020202020204" pitchFamily="34" charset="0"/>
                <a:cs typeface="Arial" panose="020B0604020202020204" pitchFamily="34" charset="0"/>
              </a:rPr>
              <a:t>Decreasing with distance</a:t>
            </a:r>
            <a:endParaRPr kumimoji="1" lang="ja-JP" alt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408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387865" y="1510277"/>
            <a:ext cx="8350950" cy="5024321"/>
          </a:xfrm>
          <a:prstGeom prst="rect">
            <a:avLst/>
          </a:prstGeom>
        </p:spPr>
      </p:pic>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New offshore wind resource map in Japan</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latin typeface="Arial" panose="020B0604020202020204" pitchFamily="34" charset="0"/>
                <a:cs typeface="Arial" panose="020B0604020202020204" pitchFamily="34" charset="0"/>
              </a:rPr>
              <a:t>2</a:t>
            </a:fld>
            <a:endParaRPr kumimoji="1" lang="ja-JP" altLang="en-US" dirty="0">
              <a:latin typeface="Arial" panose="020B0604020202020204" pitchFamily="34" charset="0"/>
              <a:cs typeface="Arial" panose="020B0604020202020204" pitchFamily="34" charset="0"/>
            </a:endParaRPr>
          </a:p>
        </p:txBody>
      </p:sp>
      <p:sp>
        <p:nvSpPr>
          <p:cNvPr id="7" name="Rectangle 1"/>
          <p:cNvSpPr>
            <a:spLocks noChangeArrowheads="1"/>
          </p:cNvSpPr>
          <p:nvPr/>
        </p:nvSpPr>
        <p:spPr bwMode="auto">
          <a:xfrm>
            <a:off x="251520" y="804953"/>
            <a:ext cx="8640960" cy="64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252000" lvl="0" indent="-252000" defTabSz="914400" fontAlgn="base">
              <a:spcBef>
                <a:spcPct val="0"/>
              </a:spcBef>
              <a:spcAft>
                <a:spcPct val="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Published by the New Energy and Industrial Technology Development Organization (NEDO) on March 23</a:t>
            </a:r>
            <a:r>
              <a:rPr lang="en-US" altLang="ja-JP" baseline="30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rd</a:t>
            </a: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 2017.</a:t>
            </a:r>
          </a:p>
        </p:txBody>
      </p:sp>
      <p:sp>
        <p:nvSpPr>
          <p:cNvPr id="6" name="正方形/長方形 5"/>
          <p:cNvSpPr/>
          <p:nvPr/>
        </p:nvSpPr>
        <p:spPr>
          <a:xfrm>
            <a:off x="2611624" y="3946005"/>
            <a:ext cx="5110843" cy="523220"/>
          </a:xfrm>
          <a:prstGeom prst="rect">
            <a:avLst/>
          </a:prstGeom>
          <a:solidFill>
            <a:srgbClr val="002060">
              <a:alpha val="60000"/>
            </a:srgbClr>
          </a:solidFill>
        </p:spPr>
        <p:txBody>
          <a:bodyPr wrap="square">
            <a:spAutoFit/>
          </a:bodyPr>
          <a:lstStyle/>
          <a:p>
            <a:pPr algn="ctr"/>
            <a:r>
              <a:rPr lang="en-US" altLang="ja-JP" sz="1400" u="sng" dirty="0">
                <a:solidFill>
                  <a:schemeClr val="bg1"/>
                </a:solidFill>
                <a:latin typeface="Arial" panose="020B0604020202020204" pitchFamily="34" charset="0"/>
                <a:ea typeface="Meiryo UI" panose="020B0604030504040204" pitchFamily="50" charset="-128"/>
                <a:cs typeface="Arial" panose="020B0604020202020204" pitchFamily="34" charset="0"/>
              </a:rPr>
              <a:t>NeoWins</a:t>
            </a:r>
          </a:p>
          <a:p>
            <a:pPr algn="ctr"/>
            <a:r>
              <a:rPr lang="en-US" altLang="ja-JP" sz="1400" dirty="0">
                <a:solidFill>
                  <a:schemeClr val="bg1"/>
                </a:solidFill>
                <a:latin typeface="Arial" panose="020B0604020202020204" pitchFamily="34" charset="0"/>
                <a:ea typeface="Meiryo UI" panose="020B0604030504040204" pitchFamily="50" charset="-128"/>
                <a:cs typeface="Arial" panose="020B0604020202020204" pitchFamily="34" charset="0"/>
              </a:rPr>
              <a:t>http://app10.infoc.nedo.go.jp/Nedo_Webgis/top.html</a:t>
            </a:r>
            <a:endParaRPr lang="ja-JP" altLang="en-US" sz="14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2" name="テキスト ボックス 1">
            <a:extLst>
              <a:ext uri="{FF2B5EF4-FFF2-40B4-BE49-F238E27FC236}">
                <a16:creationId xmlns:a16="http://schemas.microsoft.com/office/drawing/2014/main" id="{4B45BDD6-FF41-4B09-BE97-E08A6A109000}"/>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91625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Meiryo UI" panose="020B0604030504040204" pitchFamily="50" charset="-128"/>
                <a:ea typeface="Meiryo UI" panose="020B0604030504040204" pitchFamily="50" charset="-128"/>
              </a:rPr>
              <a:t>Relation between bias and fetch</a:t>
            </a: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20</a:t>
            </a:fld>
            <a:endParaRPr kumimoji="1" lang="ja-JP" altLang="en-US"/>
          </a:p>
        </p:txBody>
      </p:sp>
      <p:pic>
        <p:nvPicPr>
          <p:cNvPr id="2" name="図 1">
            <a:extLst>
              <a:ext uri="{FF2B5EF4-FFF2-40B4-BE49-F238E27FC236}">
                <a16:creationId xmlns:a16="http://schemas.microsoft.com/office/drawing/2014/main" id="{347BF01F-197D-427C-B2EA-35FDBDBB9163}"/>
              </a:ext>
            </a:extLst>
          </p:cNvPr>
          <p:cNvPicPr>
            <a:picLocks noChangeAspect="1"/>
          </p:cNvPicPr>
          <p:nvPr/>
        </p:nvPicPr>
        <p:blipFill>
          <a:blip r:embed="rId3"/>
          <a:stretch>
            <a:fillRect/>
          </a:stretch>
        </p:blipFill>
        <p:spPr>
          <a:xfrm>
            <a:off x="324414" y="1334730"/>
            <a:ext cx="2595766" cy="2394872"/>
          </a:xfrm>
          <a:prstGeom prst="rect">
            <a:avLst/>
          </a:prstGeom>
        </p:spPr>
      </p:pic>
      <p:sp>
        <p:nvSpPr>
          <p:cNvPr id="6" name="テキスト ボックス 5">
            <a:extLst>
              <a:ext uri="{FF2B5EF4-FFF2-40B4-BE49-F238E27FC236}">
                <a16:creationId xmlns:a16="http://schemas.microsoft.com/office/drawing/2014/main" id="{63F16F5E-11A7-4097-B6A1-DFA63759DC3F}"/>
              </a:ext>
            </a:extLst>
          </p:cNvPr>
          <p:cNvSpPr txBox="1"/>
          <p:nvPr/>
        </p:nvSpPr>
        <p:spPr>
          <a:xfrm>
            <a:off x="324414" y="864535"/>
            <a:ext cx="2422627" cy="369332"/>
          </a:xfrm>
          <a:prstGeom prst="rect">
            <a:avLst/>
          </a:prstGeom>
          <a:noFill/>
        </p:spPr>
        <p:txBody>
          <a:bodyPr wrap="square" rtlCol="0">
            <a:spAutoFit/>
          </a:bodyPr>
          <a:lstStyle/>
          <a:p>
            <a:pPr algn="ctr"/>
            <a:r>
              <a:rPr kumimoji="1" lang="en-US" altLang="ja-JP" u="sng" dirty="0">
                <a:solidFill>
                  <a:srgbClr val="C00000"/>
                </a:solidFill>
                <a:latin typeface="Arial" panose="020B0604020202020204" pitchFamily="34" charset="0"/>
                <a:cs typeface="Arial" panose="020B0604020202020204" pitchFamily="34" charset="0"/>
              </a:rPr>
              <a:t>Definition of fetch</a:t>
            </a:r>
            <a:endParaRPr kumimoji="1" lang="ja-JP" altLang="en-US" u="sng" dirty="0">
              <a:solidFill>
                <a:srgbClr val="C00000"/>
              </a:solidFill>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501EDD97-3120-4E84-8C7A-DDC3F07CFF9A}"/>
              </a:ext>
            </a:extLst>
          </p:cNvPr>
          <p:cNvSpPr txBox="1"/>
          <p:nvPr/>
        </p:nvSpPr>
        <p:spPr>
          <a:xfrm>
            <a:off x="209958" y="3908325"/>
            <a:ext cx="2820836" cy="1361911"/>
          </a:xfrm>
          <a:prstGeom prst="rect">
            <a:avLst/>
          </a:prstGeom>
          <a:noFill/>
          <a:ln>
            <a:noFill/>
          </a:ln>
        </p:spPr>
        <p:txBody>
          <a:bodyPr wrap="square" rtlCol="0">
            <a:spAutoFit/>
          </a:bodyPr>
          <a:lstStyle/>
          <a:p>
            <a:pPr marL="268288" indent="-268288">
              <a:spcAft>
                <a:spcPts val="300"/>
              </a:spcAft>
              <a:buFont typeface="Wingdings" pitchFamily="2" charset="2"/>
              <a:buChar char="Ø"/>
            </a:pPr>
            <a:r>
              <a:rPr lang="en-US" altLang="ja-JP" sz="1600" dirty="0">
                <a:solidFill>
                  <a:prstClr val="black"/>
                </a:solidFill>
                <a:latin typeface="Arial" panose="020B0604020202020204" pitchFamily="34" charset="0"/>
                <a:cs typeface="Arial" panose="020B0604020202020204" pitchFamily="34" charset="0"/>
              </a:rPr>
              <a:t>Wind direction is divided into 8.</a:t>
            </a:r>
          </a:p>
          <a:p>
            <a:pPr marL="268288" indent="-268288">
              <a:spcAft>
                <a:spcPts val="300"/>
              </a:spcAft>
              <a:buFont typeface="Wingdings" pitchFamily="2" charset="2"/>
              <a:buChar char="Ø"/>
            </a:pPr>
            <a:r>
              <a:rPr lang="en-US" altLang="ja-JP" sz="1600" dirty="0">
                <a:solidFill>
                  <a:prstClr val="black"/>
                </a:solidFill>
                <a:latin typeface="Arial" panose="020B0604020202020204" pitchFamily="34" charset="0"/>
                <a:cs typeface="Arial" panose="020B0604020202020204" pitchFamily="34" charset="0"/>
              </a:rPr>
              <a:t>The distance to the nearest coast is defined as fetch for the direction.</a:t>
            </a:r>
          </a:p>
        </p:txBody>
      </p:sp>
      <p:pic>
        <p:nvPicPr>
          <p:cNvPr id="9" name="図 8">
            <a:extLst>
              <a:ext uri="{FF2B5EF4-FFF2-40B4-BE49-F238E27FC236}">
                <a16:creationId xmlns:a16="http://schemas.microsoft.com/office/drawing/2014/main" id="{0B79EEE8-F2E2-4A0C-87CE-821E0323DC90}"/>
              </a:ext>
            </a:extLst>
          </p:cNvPr>
          <p:cNvPicPr>
            <a:picLocks noChangeAspect="1"/>
          </p:cNvPicPr>
          <p:nvPr/>
        </p:nvPicPr>
        <p:blipFill>
          <a:blip r:embed="rId4"/>
          <a:stretch>
            <a:fillRect/>
          </a:stretch>
        </p:blipFill>
        <p:spPr>
          <a:xfrm>
            <a:off x="3278491" y="3718883"/>
            <a:ext cx="5512046" cy="2822026"/>
          </a:xfrm>
          <a:prstGeom prst="rect">
            <a:avLst/>
          </a:prstGeom>
        </p:spPr>
      </p:pic>
      <p:sp>
        <p:nvSpPr>
          <p:cNvPr id="10" name="テキスト ボックス 9">
            <a:extLst>
              <a:ext uri="{FF2B5EF4-FFF2-40B4-BE49-F238E27FC236}">
                <a16:creationId xmlns:a16="http://schemas.microsoft.com/office/drawing/2014/main" id="{1F7D8DC4-61D9-46CD-9DCB-5DFFA59D2126}"/>
              </a:ext>
            </a:extLst>
          </p:cNvPr>
          <p:cNvSpPr txBox="1"/>
          <p:nvPr/>
        </p:nvSpPr>
        <p:spPr>
          <a:xfrm>
            <a:off x="3959750" y="3361463"/>
            <a:ext cx="4484535" cy="369332"/>
          </a:xfrm>
          <a:prstGeom prst="rect">
            <a:avLst/>
          </a:prstGeom>
          <a:noFill/>
        </p:spPr>
        <p:txBody>
          <a:bodyPr wrap="square" rtlCol="0">
            <a:spAutoFit/>
          </a:bodyPr>
          <a:lstStyle/>
          <a:p>
            <a:pPr algn="ctr"/>
            <a:r>
              <a:rPr kumimoji="1" lang="en-US" altLang="ja-JP" u="sng" dirty="0">
                <a:solidFill>
                  <a:srgbClr val="C00000"/>
                </a:solidFill>
                <a:latin typeface="Arial" panose="020B0604020202020204" pitchFamily="34" charset="0"/>
                <a:cs typeface="Arial" panose="020B0604020202020204" pitchFamily="34" charset="0"/>
              </a:rPr>
              <a:t>Fetch vs. bias (all plots)</a:t>
            </a:r>
            <a:endParaRPr kumimoji="1" lang="ja-JP" altLang="en-US" u="sng" dirty="0">
              <a:solidFill>
                <a:srgbClr val="C00000"/>
              </a:solidFill>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BD5915DF-9893-4B16-B7D3-F506EA7B2EFC}"/>
              </a:ext>
            </a:extLst>
          </p:cNvPr>
          <p:cNvSpPr txBox="1"/>
          <p:nvPr/>
        </p:nvSpPr>
        <p:spPr>
          <a:xfrm>
            <a:off x="4074145" y="789163"/>
            <a:ext cx="4255743" cy="369332"/>
          </a:xfrm>
          <a:prstGeom prst="rect">
            <a:avLst/>
          </a:prstGeom>
          <a:noFill/>
        </p:spPr>
        <p:txBody>
          <a:bodyPr wrap="square" rtlCol="0">
            <a:spAutoFit/>
          </a:bodyPr>
          <a:lstStyle/>
          <a:p>
            <a:pPr algn="ctr"/>
            <a:r>
              <a:rPr kumimoji="1" lang="en-US" altLang="ja-JP" u="sng" dirty="0">
                <a:solidFill>
                  <a:srgbClr val="C00000"/>
                </a:solidFill>
                <a:latin typeface="Arial" panose="020B0604020202020204" pitchFamily="34" charset="0"/>
                <a:cs typeface="Arial" panose="020B0604020202020204" pitchFamily="34" charset="0"/>
              </a:rPr>
              <a:t>Number of samples in each bin of fetch </a:t>
            </a:r>
            <a:endParaRPr kumimoji="1" lang="ja-JP" altLang="en-US" u="sng" dirty="0">
              <a:solidFill>
                <a:srgbClr val="C00000"/>
              </a:solidFill>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FCB5199E-95DD-4E37-9BE0-A8049CCFF9B3}"/>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
        <p:nvSpPr>
          <p:cNvPr id="16" name="正方形/長方形 15">
            <a:extLst>
              <a:ext uri="{FF2B5EF4-FFF2-40B4-BE49-F238E27FC236}">
                <a16:creationId xmlns:a16="http://schemas.microsoft.com/office/drawing/2014/main" id="{BB688082-352D-4785-940D-A8EB3D662F9A}"/>
              </a:ext>
            </a:extLst>
          </p:cNvPr>
          <p:cNvSpPr/>
          <p:nvPr/>
        </p:nvSpPr>
        <p:spPr>
          <a:xfrm>
            <a:off x="7780433" y="4416071"/>
            <a:ext cx="579176" cy="90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797F3483-A73E-445C-875F-21DEBF3DE3D1}"/>
              </a:ext>
            </a:extLst>
          </p:cNvPr>
          <p:cNvGrpSpPr/>
          <p:nvPr/>
        </p:nvGrpSpPr>
        <p:grpSpPr>
          <a:xfrm>
            <a:off x="3750439" y="1089533"/>
            <a:ext cx="4493909" cy="2309622"/>
            <a:chOff x="3750439" y="1089533"/>
            <a:chExt cx="4493909" cy="2309622"/>
          </a:xfrm>
        </p:grpSpPr>
        <p:grpSp>
          <p:nvGrpSpPr>
            <p:cNvPr id="15" name="グループ化 14">
              <a:extLst>
                <a:ext uri="{FF2B5EF4-FFF2-40B4-BE49-F238E27FC236}">
                  <a16:creationId xmlns:a16="http://schemas.microsoft.com/office/drawing/2014/main" id="{72D19242-13CB-44EF-AD5F-3782B0B7107A}"/>
                </a:ext>
              </a:extLst>
            </p:cNvPr>
            <p:cNvGrpSpPr/>
            <p:nvPr/>
          </p:nvGrpSpPr>
          <p:grpSpPr>
            <a:xfrm>
              <a:off x="3750439" y="1089533"/>
              <a:ext cx="4493909" cy="2160782"/>
              <a:chOff x="3750439" y="1089532"/>
              <a:chExt cx="4493909" cy="2208647"/>
            </a:xfrm>
          </p:grpSpPr>
          <p:pic>
            <p:nvPicPr>
              <p:cNvPr id="11" name="図 10">
                <a:extLst>
                  <a:ext uri="{FF2B5EF4-FFF2-40B4-BE49-F238E27FC236}">
                    <a16:creationId xmlns:a16="http://schemas.microsoft.com/office/drawing/2014/main" id="{8BB64893-B2B3-44B3-BB74-81AC2452A704}"/>
                  </a:ext>
                </a:extLst>
              </p:cNvPr>
              <p:cNvPicPr>
                <a:picLocks noChangeAspect="1"/>
              </p:cNvPicPr>
              <p:nvPr/>
            </p:nvPicPr>
            <p:blipFill>
              <a:blip r:embed="rId5"/>
              <a:stretch>
                <a:fillRect/>
              </a:stretch>
            </p:blipFill>
            <p:spPr>
              <a:xfrm>
                <a:off x="3750439" y="1089532"/>
                <a:ext cx="4493909" cy="2208647"/>
              </a:xfrm>
              <a:prstGeom prst="rect">
                <a:avLst/>
              </a:prstGeom>
            </p:spPr>
          </p:pic>
          <p:sp>
            <p:nvSpPr>
              <p:cNvPr id="14" name="正方形/長方形 13">
                <a:extLst>
                  <a:ext uri="{FF2B5EF4-FFF2-40B4-BE49-F238E27FC236}">
                    <a16:creationId xmlns:a16="http://schemas.microsoft.com/office/drawing/2014/main" id="{402E8A7F-7F11-4AE3-82B0-763979FBE34E}"/>
                  </a:ext>
                </a:extLst>
              </p:cNvPr>
              <p:cNvSpPr/>
              <p:nvPr/>
            </p:nvSpPr>
            <p:spPr>
              <a:xfrm>
                <a:off x="6969318" y="1932167"/>
                <a:ext cx="528762" cy="874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7" name="図 6">
              <a:extLst>
                <a:ext uri="{FF2B5EF4-FFF2-40B4-BE49-F238E27FC236}">
                  <a16:creationId xmlns:a16="http://schemas.microsoft.com/office/drawing/2014/main" id="{A24EEB4E-8382-4602-950E-9B1EC569668F}"/>
                </a:ext>
              </a:extLst>
            </p:cNvPr>
            <p:cNvPicPr>
              <a:picLocks noChangeAspect="1"/>
            </p:cNvPicPr>
            <p:nvPr/>
          </p:nvPicPr>
          <p:blipFill>
            <a:blip r:embed="rId6"/>
            <a:stretch>
              <a:fillRect/>
            </a:stretch>
          </p:blipFill>
          <p:spPr>
            <a:xfrm>
              <a:off x="5826524" y="3184588"/>
              <a:ext cx="750983" cy="214567"/>
            </a:xfrm>
            <a:prstGeom prst="rect">
              <a:avLst/>
            </a:prstGeom>
          </p:spPr>
        </p:pic>
      </p:grpSp>
    </p:spTree>
    <p:extLst>
      <p:ext uri="{BB962C8B-B14F-4D97-AF65-F5344CB8AC3E}">
        <p14:creationId xmlns:p14="http://schemas.microsoft.com/office/powerpoint/2010/main" val="714607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Meiryo UI" panose="020B0604030504040204" pitchFamily="50" charset="-128"/>
                <a:ea typeface="Meiryo UI" panose="020B0604030504040204" pitchFamily="50" charset="-128"/>
              </a:rPr>
              <a:t>Relation between bias and fetch</a:t>
            </a: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21</a:t>
            </a:fld>
            <a:endParaRPr kumimoji="1" lang="ja-JP" altLang="en-US"/>
          </a:p>
        </p:txBody>
      </p:sp>
      <p:sp>
        <p:nvSpPr>
          <p:cNvPr id="6" name="テキスト ボックス 5">
            <a:extLst>
              <a:ext uri="{FF2B5EF4-FFF2-40B4-BE49-F238E27FC236}">
                <a16:creationId xmlns:a16="http://schemas.microsoft.com/office/drawing/2014/main" id="{63F16F5E-11A7-4097-B6A1-DFA63759DC3F}"/>
              </a:ext>
            </a:extLst>
          </p:cNvPr>
          <p:cNvSpPr txBox="1"/>
          <p:nvPr/>
        </p:nvSpPr>
        <p:spPr>
          <a:xfrm>
            <a:off x="2076289" y="816837"/>
            <a:ext cx="3875345" cy="369332"/>
          </a:xfrm>
          <a:prstGeom prst="rect">
            <a:avLst/>
          </a:prstGeom>
          <a:noFill/>
        </p:spPr>
        <p:txBody>
          <a:bodyPr wrap="square" rtlCol="0">
            <a:spAutoFit/>
          </a:bodyPr>
          <a:lstStyle/>
          <a:p>
            <a:pPr algn="ctr"/>
            <a:r>
              <a:rPr lang="en-US" altLang="ja-JP" u="sng" dirty="0">
                <a:solidFill>
                  <a:srgbClr val="C00000"/>
                </a:solidFill>
                <a:latin typeface="Arial" panose="020B0604020202020204" pitchFamily="34" charset="0"/>
                <a:cs typeface="Arial" panose="020B0604020202020204" pitchFamily="34" charset="0"/>
              </a:rPr>
              <a:t>Fetch-bin averaged bias</a:t>
            </a:r>
            <a:endParaRPr kumimoji="1" lang="ja-JP" altLang="en-US" u="sng" dirty="0">
              <a:solidFill>
                <a:srgbClr val="C00000"/>
              </a:solidFill>
              <a:latin typeface="Arial" panose="020B0604020202020204" pitchFamily="34" charset="0"/>
              <a:cs typeface="Arial" panose="020B0604020202020204" pitchFamily="34" charset="0"/>
            </a:endParaRPr>
          </a:p>
        </p:txBody>
      </p:sp>
      <p:grpSp>
        <p:nvGrpSpPr>
          <p:cNvPr id="7" name="グループ化 6">
            <a:extLst>
              <a:ext uri="{FF2B5EF4-FFF2-40B4-BE49-F238E27FC236}">
                <a16:creationId xmlns:a16="http://schemas.microsoft.com/office/drawing/2014/main" id="{08ECD4C3-C1D8-4686-A8B2-48CC2C6AD1EB}"/>
              </a:ext>
            </a:extLst>
          </p:cNvPr>
          <p:cNvGrpSpPr/>
          <p:nvPr/>
        </p:nvGrpSpPr>
        <p:grpSpPr>
          <a:xfrm>
            <a:off x="246830" y="1062723"/>
            <a:ext cx="8675952" cy="4238865"/>
            <a:chOff x="276326" y="1137787"/>
            <a:chExt cx="8675952" cy="4238865"/>
          </a:xfrm>
        </p:grpSpPr>
        <p:pic>
          <p:nvPicPr>
            <p:cNvPr id="8" name="図 7">
              <a:extLst>
                <a:ext uri="{FF2B5EF4-FFF2-40B4-BE49-F238E27FC236}">
                  <a16:creationId xmlns:a16="http://schemas.microsoft.com/office/drawing/2014/main" id="{199B70C0-EE6A-4742-AC64-180F7D43E08E}"/>
                </a:ext>
              </a:extLst>
            </p:cNvPr>
            <p:cNvPicPr>
              <a:picLocks noChangeAspect="1"/>
            </p:cNvPicPr>
            <p:nvPr/>
          </p:nvPicPr>
          <p:blipFill rotWithShape="1">
            <a:blip r:embed="rId3"/>
            <a:srcRect l="2567" t="11217" r="8224" b="7950"/>
            <a:stretch/>
          </p:blipFill>
          <p:spPr>
            <a:xfrm>
              <a:off x="276326" y="1137787"/>
              <a:ext cx="7484806" cy="3930445"/>
            </a:xfrm>
            <a:prstGeom prst="rect">
              <a:avLst/>
            </a:prstGeom>
          </p:spPr>
        </p:pic>
        <p:pic>
          <p:nvPicPr>
            <p:cNvPr id="9" name="図 8">
              <a:extLst>
                <a:ext uri="{FF2B5EF4-FFF2-40B4-BE49-F238E27FC236}">
                  <a16:creationId xmlns:a16="http://schemas.microsoft.com/office/drawing/2014/main" id="{DFF447F8-E584-4FBC-81B2-535652C2AA8B}"/>
                </a:ext>
              </a:extLst>
            </p:cNvPr>
            <p:cNvPicPr>
              <a:picLocks noChangeAspect="1"/>
            </p:cNvPicPr>
            <p:nvPr/>
          </p:nvPicPr>
          <p:blipFill rotWithShape="1">
            <a:blip r:embed="rId4"/>
            <a:srcRect l="45892" t="94913" r="28606"/>
            <a:stretch/>
          </p:blipFill>
          <p:spPr>
            <a:xfrm>
              <a:off x="3464585" y="5143047"/>
              <a:ext cx="1098755" cy="233605"/>
            </a:xfrm>
            <a:prstGeom prst="rect">
              <a:avLst/>
            </a:prstGeom>
          </p:spPr>
        </p:pic>
        <p:sp>
          <p:nvSpPr>
            <p:cNvPr id="2" name="テキスト ボックス 1">
              <a:extLst>
                <a:ext uri="{FF2B5EF4-FFF2-40B4-BE49-F238E27FC236}">
                  <a16:creationId xmlns:a16="http://schemas.microsoft.com/office/drawing/2014/main" id="{61C0D1F4-08F4-4A26-A3EB-69F00485CBFA}"/>
                </a:ext>
              </a:extLst>
            </p:cNvPr>
            <p:cNvSpPr txBox="1"/>
            <p:nvPr/>
          </p:nvSpPr>
          <p:spPr>
            <a:xfrm>
              <a:off x="7761132" y="2367121"/>
              <a:ext cx="1032387"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All data</a:t>
              </a:r>
              <a:endParaRPr kumimoji="1" lang="ja-JP" altLang="en-US" sz="14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B20511F8-0C2D-4674-A55E-60F9F08A275D}"/>
                </a:ext>
              </a:extLst>
            </p:cNvPr>
            <p:cNvSpPr txBox="1"/>
            <p:nvPr/>
          </p:nvSpPr>
          <p:spPr>
            <a:xfrm>
              <a:off x="7766050" y="2674380"/>
              <a:ext cx="1171473"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Exc. </a:t>
              </a:r>
              <a:r>
                <a:rPr lang="en-US" altLang="ja-JP" sz="1400" dirty="0">
                  <a:latin typeface="Arial" panose="020B0604020202020204" pitchFamily="34" charset="0"/>
                  <a:cs typeface="Arial" panose="020B0604020202020204" pitchFamily="34" charset="0"/>
                </a:rPr>
                <a:t>&lt;1m/s</a:t>
              </a:r>
              <a:endParaRPr kumimoji="1" lang="ja-JP" altLang="en-US" sz="14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94023775-1AB0-42C9-9508-80B811C43A40}"/>
                </a:ext>
              </a:extLst>
            </p:cNvPr>
            <p:cNvSpPr txBox="1"/>
            <p:nvPr/>
          </p:nvSpPr>
          <p:spPr>
            <a:xfrm>
              <a:off x="7770969" y="2974260"/>
              <a:ext cx="1171473"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Exc. </a:t>
              </a:r>
              <a:r>
                <a:rPr lang="en-US" altLang="ja-JP" sz="1400" dirty="0">
                  <a:latin typeface="Arial" panose="020B0604020202020204" pitchFamily="34" charset="0"/>
                  <a:cs typeface="Arial" panose="020B0604020202020204" pitchFamily="34" charset="0"/>
                </a:rPr>
                <a:t>&lt;2m/s</a:t>
              </a:r>
              <a:endParaRPr kumimoji="1" lang="ja-JP" altLang="en-US" sz="14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30C47223-50C5-40B7-AFE0-EDA0EABA6E39}"/>
                </a:ext>
              </a:extLst>
            </p:cNvPr>
            <p:cNvSpPr txBox="1"/>
            <p:nvPr/>
          </p:nvSpPr>
          <p:spPr>
            <a:xfrm>
              <a:off x="7775888" y="3296266"/>
              <a:ext cx="1171473"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Exc. </a:t>
              </a:r>
              <a:r>
                <a:rPr lang="en-US" altLang="ja-JP" sz="1400" dirty="0">
                  <a:latin typeface="Arial" panose="020B0604020202020204" pitchFamily="34" charset="0"/>
                  <a:cs typeface="Arial" panose="020B0604020202020204" pitchFamily="34" charset="0"/>
                </a:rPr>
                <a:t>&lt;</a:t>
              </a:r>
              <a:r>
                <a:rPr lang="ja-JP" altLang="en-US" sz="1400" dirty="0">
                  <a:latin typeface="Arial" panose="020B0604020202020204" pitchFamily="34" charset="0"/>
                  <a:cs typeface="Arial" panose="020B0604020202020204" pitchFamily="34" charset="0"/>
                </a:rPr>
                <a:t>３</a:t>
              </a:r>
              <a:r>
                <a:rPr lang="en-US" altLang="ja-JP" sz="1400" dirty="0">
                  <a:latin typeface="Arial" panose="020B0604020202020204" pitchFamily="34" charset="0"/>
                  <a:cs typeface="Arial" panose="020B0604020202020204" pitchFamily="34" charset="0"/>
                </a:rPr>
                <a:t>m/s</a:t>
              </a:r>
              <a:endParaRPr kumimoji="1" lang="ja-JP" altLang="en-US" sz="14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A8317A07-6EAD-4BDA-9FFB-90E998EECCE1}"/>
                </a:ext>
              </a:extLst>
            </p:cNvPr>
            <p:cNvSpPr txBox="1"/>
            <p:nvPr/>
          </p:nvSpPr>
          <p:spPr>
            <a:xfrm>
              <a:off x="7775885" y="3576485"/>
              <a:ext cx="1171473"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Exc. </a:t>
              </a:r>
              <a:r>
                <a:rPr lang="en-US" altLang="ja-JP" sz="1400" dirty="0">
                  <a:latin typeface="Arial" panose="020B0604020202020204" pitchFamily="34" charset="0"/>
                  <a:cs typeface="Arial" panose="020B0604020202020204" pitchFamily="34" charset="0"/>
                </a:rPr>
                <a:t>&lt;</a:t>
              </a:r>
              <a:r>
                <a:rPr lang="ja-JP" altLang="en-US" sz="1400" dirty="0">
                  <a:latin typeface="Arial" panose="020B0604020202020204" pitchFamily="34" charset="0"/>
                  <a:cs typeface="Arial" panose="020B0604020202020204" pitchFamily="34" charset="0"/>
                </a:rPr>
                <a:t>４</a:t>
              </a:r>
              <a:r>
                <a:rPr lang="en-US" altLang="ja-JP" sz="1400" dirty="0">
                  <a:latin typeface="Arial" panose="020B0604020202020204" pitchFamily="34" charset="0"/>
                  <a:cs typeface="Arial" panose="020B0604020202020204" pitchFamily="34" charset="0"/>
                </a:rPr>
                <a:t>m/s</a:t>
              </a:r>
              <a:endParaRPr kumimoji="1" lang="ja-JP" altLang="en-US" sz="14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6DEF4F90-AB48-4B31-8061-620830EE424C}"/>
                </a:ext>
              </a:extLst>
            </p:cNvPr>
            <p:cNvSpPr txBox="1"/>
            <p:nvPr/>
          </p:nvSpPr>
          <p:spPr>
            <a:xfrm>
              <a:off x="7780805" y="3898490"/>
              <a:ext cx="1171473" cy="307777"/>
            </a:xfrm>
            <a:prstGeom prst="rect">
              <a:avLst/>
            </a:prstGeom>
            <a:noFill/>
          </p:spPr>
          <p:txBody>
            <a:bodyPr wrap="square" rtlCol="0">
              <a:spAutoFit/>
            </a:bodyPr>
            <a:lstStyle/>
            <a:p>
              <a:r>
                <a:rPr kumimoji="1" lang="en-US" altLang="ja-JP" sz="1400" dirty="0">
                  <a:latin typeface="Arial" panose="020B0604020202020204" pitchFamily="34" charset="0"/>
                  <a:cs typeface="Arial" panose="020B0604020202020204" pitchFamily="34" charset="0"/>
                </a:rPr>
                <a:t>Exc. </a:t>
              </a:r>
              <a:r>
                <a:rPr lang="en-US" altLang="ja-JP" sz="1400" dirty="0">
                  <a:latin typeface="Arial" panose="020B0604020202020204" pitchFamily="34" charset="0"/>
                  <a:cs typeface="Arial" panose="020B0604020202020204" pitchFamily="34" charset="0"/>
                </a:rPr>
                <a:t>&lt;</a:t>
              </a:r>
              <a:r>
                <a:rPr lang="ja-JP" altLang="en-US" sz="1400" dirty="0">
                  <a:latin typeface="Arial" panose="020B0604020202020204" pitchFamily="34" charset="0"/>
                  <a:cs typeface="Arial" panose="020B0604020202020204" pitchFamily="34" charset="0"/>
                </a:rPr>
                <a:t>５</a:t>
              </a:r>
              <a:r>
                <a:rPr lang="en-US" altLang="ja-JP" sz="1400" dirty="0">
                  <a:latin typeface="Arial" panose="020B0604020202020204" pitchFamily="34" charset="0"/>
                  <a:cs typeface="Arial" panose="020B0604020202020204" pitchFamily="34" charset="0"/>
                </a:rPr>
                <a:t>m/s</a:t>
              </a:r>
              <a:endParaRPr kumimoji="1" lang="ja-JP" altLang="en-US" sz="1400" dirty="0">
                <a:latin typeface="Arial" panose="020B0604020202020204" pitchFamily="34" charset="0"/>
                <a:cs typeface="Arial" panose="020B0604020202020204" pitchFamily="34" charset="0"/>
              </a:endParaRPr>
            </a:p>
          </p:txBody>
        </p:sp>
      </p:grpSp>
      <p:sp>
        <p:nvSpPr>
          <p:cNvPr id="15" name="テキスト ボックス 14">
            <a:extLst>
              <a:ext uri="{FF2B5EF4-FFF2-40B4-BE49-F238E27FC236}">
                <a16:creationId xmlns:a16="http://schemas.microsoft.com/office/drawing/2014/main" id="{68784897-8FE2-4DD5-80F7-A77B91F3E354}"/>
              </a:ext>
            </a:extLst>
          </p:cNvPr>
          <p:cNvSpPr txBox="1"/>
          <p:nvPr/>
        </p:nvSpPr>
        <p:spPr>
          <a:xfrm>
            <a:off x="506860" y="5502226"/>
            <a:ext cx="8159473" cy="961802"/>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Wind blowing over a shorter fetch (&lt; 40 km) exhibits a positive bias. </a:t>
            </a:r>
          </a:p>
          <a:p>
            <a:pPr marL="268288" indent="-268288">
              <a:spcAft>
                <a:spcPts val="300"/>
              </a:spcAft>
              <a:buFont typeface="Wingdings" pitchFamily="2" charset="2"/>
              <a:buChar char="Ø"/>
            </a:pPr>
            <a:r>
              <a:rPr lang="en-US" altLang="ja-JP" dirty="0">
                <a:solidFill>
                  <a:prstClr val="black"/>
                </a:solidFill>
                <a:latin typeface="Arial" panose="020B0604020202020204" pitchFamily="34" charset="0"/>
                <a:cs typeface="Arial" panose="020B0604020202020204" pitchFamily="34" charset="0"/>
              </a:rPr>
              <a:t>This indicates that the positive bias found in nearshore waters is attributed to the winds blowing from land sectors.</a:t>
            </a:r>
          </a:p>
        </p:txBody>
      </p:sp>
      <p:sp>
        <p:nvSpPr>
          <p:cNvPr id="16" name="テキスト ボックス 15">
            <a:extLst>
              <a:ext uri="{FF2B5EF4-FFF2-40B4-BE49-F238E27FC236}">
                <a16:creationId xmlns:a16="http://schemas.microsoft.com/office/drawing/2014/main" id="{57BBBC57-8D5E-4E2B-9DC9-FE4D43CCFA98}"/>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6733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Meiryo UI" panose="020B0604030504040204" pitchFamily="50" charset="-128"/>
                <a:ea typeface="Meiryo UI" panose="020B0604030504040204" pitchFamily="50" charset="-128"/>
              </a:rPr>
              <a:t>Conclusions</a:t>
            </a:r>
            <a:endParaRPr lang="ja-JP" altLang="en-US" sz="32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22</a:t>
            </a:fld>
            <a:endParaRPr kumimoji="1" lang="ja-JP" altLang="en-US"/>
          </a:p>
        </p:txBody>
      </p:sp>
      <p:sp>
        <p:nvSpPr>
          <p:cNvPr id="24" name="サブタイトル 2"/>
          <p:cNvSpPr>
            <a:spLocks noGrp="1"/>
          </p:cNvSpPr>
          <p:nvPr>
            <p:ph type="subTitle" idx="1"/>
          </p:nvPr>
        </p:nvSpPr>
        <p:spPr>
          <a:xfrm>
            <a:off x="320249" y="950111"/>
            <a:ext cx="8462414" cy="5288870"/>
          </a:xfrm>
        </p:spPr>
        <p:txBody>
          <a:bodyPr>
            <a:noAutofit/>
          </a:bodyPr>
          <a:lstStyle/>
          <a:p>
            <a:pPr algn="l">
              <a:spcBef>
                <a:spcPts val="0"/>
              </a:spcBef>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In this study, the accuracy of WRF simulations used for the Japanese offshore wind resource map NeoWins, using measurements from 41 offshore observation sites. Main results are summarized as follows. </a:t>
            </a:r>
          </a:p>
          <a:p>
            <a:pPr marL="342900" indent="-342900" algn="l">
              <a:spcBef>
                <a:spcPts val="1200"/>
              </a:spcBef>
              <a:buFont typeface="Wingdings" panose="05000000000000000000" pitchFamily="2" charset="2"/>
              <a:buChar char="Ø"/>
            </a:pPr>
            <a:r>
              <a:rPr lang="en-US" altLang="ja-JP" sz="2000" dirty="0">
                <a:solidFill>
                  <a:srgbClr val="0070C0"/>
                </a:solidFill>
                <a:latin typeface="Arial" panose="020B0604020202020204" pitchFamily="34" charset="0"/>
                <a:ea typeface="Meiryo UI" panose="020B0604030504040204" pitchFamily="50" charset="-128"/>
                <a:cs typeface="Arial" panose="020B0604020202020204" pitchFamily="34" charset="0"/>
              </a:rPr>
              <a:t>WRF-simulated wind speed at a hub height has an annual bias within ±5 %, which is the target accuracy of the NEDO project.</a:t>
            </a:r>
          </a:p>
          <a:p>
            <a:pPr marL="342900" indent="-342900" algn="l">
              <a:spcBef>
                <a:spcPts val="1200"/>
              </a:spcBef>
              <a:buFont typeface="Wingdings" panose="05000000000000000000" pitchFamily="2" charset="2"/>
              <a:buChar char="Ø"/>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At a lower height (&lt;30m) WRF has a positive bias of +2.8 % on average in coastal waters, while it is +0.8 % at a hub height. This indicates that the positive bias decreases with height.</a:t>
            </a:r>
          </a:p>
          <a:p>
            <a:pPr marL="342900" indent="-342900" algn="l">
              <a:spcBef>
                <a:spcPts val="1200"/>
              </a:spcBef>
              <a:buFont typeface="Wingdings" panose="05000000000000000000" pitchFamily="2" charset="2"/>
              <a:buChar char="Ø"/>
            </a:pPr>
            <a:r>
              <a:rPr lang="en-US" altLang="ja-JP" sz="2000" dirty="0">
                <a:solidFill>
                  <a:srgbClr val="0070C0"/>
                </a:solidFill>
                <a:latin typeface="Arial" panose="020B0604020202020204" pitchFamily="34" charset="0"/>
                <a:ea typeface="Meiryo UI" panose="020B0604030504040204" pitchFamily="50" charset="-128"/>
                <a:cs typeface="Arial" panose="020B0604020202020204" pitchFamily="34" charset="0"/>
              </a:rPr>
              <a:t>The large positive bias found in nearshore waters gradually decreases with the distance from coast, vanishing at around 30 km. </a:t>
            </a:r>
          </a:p>
          <a:p>
            <a:pPr marL="342900" indent="-342900" algn="l">
              <a:spcBef>
                <a:spcPts val="1200"/>
              </a:spcBef>
              <a:buFont typeface="Wingdings" panose="05000000000000000000" pitchFamily="2" charset="2"/>
              <a:buChar char="Ø"/>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The positive bias is primarily caused by winds blowing from land, though physical factors of this overestimation are still unknown. Further investigation is necessary to find them to solve this problem.</a:t>
            </a:r>
          </a:p>
          <a:p>
            <a:pPr marL="800100" lvl="1" indent="-342900" algn="l">
              <a:spcBef>
                <a:spcPts val="0"/>
              </a:spcBef>
              <a:buFont typeface="Arial" panose="020B0604020202020204" pitchFamily="34" charset="0"/>
              <a:buChar char="•"/>
            </a:pPr>
            <a:endParaRPr lang="en-US" altLang="ja-JP" sz="2000"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6D06CE56-F20F-413B-B9C2-70C8248FD082}"/>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48968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Meiryo UI" panose="020B0604030504040204" pitchFamily="50" charset="-128"/>
                <a:ea typeface="Meiryo UI" panose="020B0604030504040204" pitchFamily="50" charset="-128"/>
              </a:rPr>
              <a:t>Acknowledgement</a:t>
            </a:r>
            <a:endParaRPr lang="ja-JP" altLang="en-US" sz="3200" dirty="0">
              <a:solidFill>
                <a:schemeClr val="bg1"/>
              </a:solidFill>
              <a:latin typeface="Meiryo UI" panose="020B0604030504040204" pitchFamily="50" charset="-128"/>
              <a:ea typeface="Meiryo UI" panose="020B0604030504040204" pitchFamily="50" charset="-128"/>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23</a:t>
            </a:fld>
            <a:endParaRPr kumimoji="1" lang="ja-JP" altLang="en-US"/>
          </a:p>
        </p:txBody>
      </p:sp>
      <p:sp>
        <p:nvSpPr>
          <p:cNvPr id="24" name="サブタイトル 2"/>
          <p:cNvSpPr>
            <a:spLocks noGrp="1"/>
          </p:cNvSpPr>
          <p:nvPr>
            <p:ph type="subTitle" idx="1"/>
          </p:nvPr>
        </p:nvSpPr>
        <p:spPr>
          <a:xfrm>
            <a:off x="261257" y="857214"/>
            <a:ext cx="8621486" cy="1035601"/>
          </a:xfrm>
        </p:spPr>
        <p:txBody>
          <a:bodyPr>
            <a:noAutofit/>
          </a:bodyPr>
          <a:lstStyle/>
          <a:p>
            <a:pPr algn="l">
              <a:spcBef>
                <a:spcPts val="0"/>
              </a:spcBef>
            </a:pPr>
            <a:r>
              <a:rPr lang="en-US" altLang="ja-JP" sz="2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This work has been conducted under the NEDO project P07015 “Offshore Wind</a:t>
            </a:r>
            <a:r>
              <a:rPr lang="ja-JP" altLang="en-US" sz="2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 </a:t>
            </a:r>
            <a:r>
              <a:rPr lang="en-US" altLang="ja-JP" sz="2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Condition Observation System Proving Research (Offshore Wind Map)”.</a:t>
            </a:r>
          </a:p>
        </p:txBody>
      </p:sp>
      <p:pic>
        <p:nvPicPr>
          <p:cNvPr id="2" name="図 1">
            <a:extLst>
              <a:ext uri="{FF2B5EF4-FFF2-40B4-BE49-F238E27FC236}">
                <a16:creationId xmlns:a16="http://schemas.microsoft.com/office/drawing/2014/main" id="{E1480E21-BAEC-40E8-AD62-8FFAF934D2C3}"/>
              </a:ext>
            </a:extLst>
          </p:cNvPr>
          <p:cNvPicPr>
            <a:picLocks noChangeAspect="1"/>
          </p:cNvPicPr>
          <p:nvPr/>
        </p:nvPicPr>
        <p:blipFill>
          <a:blip r:embed="rId3"/>
          <a:stretch>
            <a:fillRect/>
          </a:stretch>
        </p:blipFill>
        <p:spPr>
          <a:xfrm>
            <a:off x="1738754" y="2207840"/>
            <a:ext cx="5834544" cy="4218982"/>
          </a:xfrm>
          <a:prstGeom prst="rect">
            <a:avLst/>
          </a:prstGeom>
          <a:ln>
            <a:solidFill>
              <a:schemeClr val="bg1">
                <a:lumMod val="50000"/>
              </a:schemeClr>
            </a:solidFill>
          </a:ln>
        </p:spPr>
      </p:pic>
      <p:sp>
        <p:nvSpPr>
          <p:cNvPr id="10" name="正方形/長方形 9">
            <a:extLst>
              <a:ext uri="{FF2B5EF4-FFF2-40B4-BE49-F238E27FC236}">
                <a16:creationId xmlns:a16="http://schemas.microsoft.com/office/drawing/2014/main" id="{C0873C57-9D83-49B1-8A62-5761C87D07D0}"/>
              </a:ext>
            </a:extLst>
          </p:cNvPr>
          <p:cNvSpPr/>
          <p:nvPr/>
        </p:nvSpPr>
        <p:spPr>
          <a:xfrm>
            <a:off x="1151533" y="4731095"/>
            <a:ext cx="6871590" cy="707886"/>
          </a:xfrm>
          <a:prstGeom prst="rect">
            <a:avLst/>
          </a:prstGeom>
          <a:solidFill>
            <a:srgbClr val="FFFF00">
              <a:alpha val="70000"/>
            </a:srgbClr>
          </a:solidFill>
        </p:spPr>
        <p:txBody>
          <a:bodyPr wrap="square">
            <a:spAutoFit/>
          </a:bodyPr>
          <a:lstStyle/>
          <a:p>
            <a:pPr algn="ctr"/>
            <a:r>
              <a:rPr lang="en-US" altLang="ja-JP" sz="2000" u="sng" dirty="0">
                <a:solidFill>
                  <a:srgbClr val="C00000"/>
                </a:solidFill>
                <a:latin typeface="Arial Black" panose="020B0A04020102020204" pitchFamily="34" charset="0"/>
                <a:ea typeface="Meiryo UI" panose="020B0604030504040204" pitchFamily="50" charset="-128"/>
                <a:cs typeface="Arial" panose="020B0604020202020204" pitchFamily="34" charset="0"/>
              </a:rPr>
              <a:t>Please visit here!</a:t>
            </a:r>
          </a:p>
          <a:p>
            <a:pPr algn="ctr"/>
            <a:r>
              <a:rPr lang="en-US" altLang="ja-JP" sz="2000" dirty="0">
                <a:solidFill>
                  <a:srgbClr val="C00000"/>
                </a:solidFill>
                <a:latin typeface="Arial" panose="020B0604020202020204" pitchFamily="34" charset="0"/>
                <a:ea typeface="Meiryo UI" panose="020B0604030504040204" pitchFamily="50" charset="-128"/>
                <a:cs typeface="Arial" panose="020B0604020202020204" pitchFamily="34" charset="0"/>
              </a:rPr>
              <a:t>http://app10.infoc.nedo.go.jp/Nedo_Webgis/</a:t>
            </a:r>
            <a:endParaRPr lang="ja-JP" altLang="en-US" sz="2000" dirty="0">
              <a:solidFill>
                <a:srgbClr val="C00000"/>
              </a:solidFill>
              <a:latin typeface="Arial" panose="020B0604020202020204" pitchFamily="34" charset="0"/>
              <a:ea typeface="Meiryo UI"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BC086666-2366-4C55-B483-6762AC99FC22}"/>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06286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71138" y="1635133"/>
            <a:ext cx="8574406" cy="4672929"/>
          </a:xfrm>
          <a:prstGeom prst="rect">
            <a:avLst/>
          </a:prstGeom>
        </p:spPr>
      </p:pic>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New offshore wind resource map in Japan</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latin typeface="Arial" panose="020B0604020202020204" pitchFamily="34" charset="0"/>
                <a:cs typeface="Arial" panose="020B0604020202020204" pitchFamily="34" charset="0"/>
              </a:rPr>
              <a:t>3</a:t>
            </a:fld>
            <a:endParaRPr kumimoji="1" lang="ja-JP" altLang="en-US">
              <a:latin typeface="Arial" panose="020B0604020202020204" pitchFamily="34" charset="0"/>
              <a:cs typeface="Arial" panose="020B0604020202020204" pitchFamily="34" charset="0"/>
            </a:endParaRPr>
          </a:p>
        </p:txBody>
      </p:sp>
      <p:sp>
        <p:nvSpPr>
          <p:cNvPr id="7" name="Rectangle 1"/>
          <p:cNvSpPr>
            <a:spLocks noChangeArrowheads="1"/>
          </p:cNvSpPr>
          <p:nvPr/>
        </p:nvSpPr>
        <p:spPr bwMode="auto">
          <a:xfrm>
            <a:off x="251520" y="837609"/>
            <a:ext cx="8640960" cy="64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252000" lvl="0" indent="-252000" defTabSz="914400" fontAlgn="base">
              <a:spcBef>
                <a:spcPct val="0"/>
              </a:spcBef>
              <a:spcAft>
                <a:spcPct val="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Integrating information on wind resources with that on social and natural environmental conditions </a:t>
            </a:r>
          </a:p>
        </p:txBody>
      </p:sp>
      <p:sp>
        <p:nvSpPr>
          <p:cNvPr id="6" name="正方形/長方形 5"/>
          <p:cNvSpPr/>
          <p:nvPr/>
        </p:nvSpPr>
        <p:spPr>
          <a:xfrm>
            <a:off x="2016578" y="2362774"/>
            <a:ext cx="5110843" cy="523220"/>
          </a:xfrm>
          <a:prstGeom prst="rect">
            <a:avLst/>
          </a:prstGeom>
          <a:solidFill>
            <a:srgbClr val="7030A0">
              <a:alpha val="70000"/>
            </a:srgbClr>
          </a:solidFill>
        </p:spPr>
        <p:txBody>
          <a:bodyPr wrap="square">
            <a:spAutoFit/>
          </a:bodyPr>
          <a:lstStyle/>
          <a:p>
            <a:pPr algn="ctr"/>
            <a:r>
              <a:rPr lang="en-US" altLang="ja-JP" sz="1400" u="sng" dirty="0">
                <a:solidFill>
                  <a:schemeClr val="bg1"/>
                </a:solidFill>
                <a:latin typeface="Arial" panose="020B0604020202020204" pitchFamily="34" charset="0"/>
                <a:ea typeface="Meiryo UI" panose="020B0604030504040204" pitchFamily="50" charset="-128"/>
                <a:cs typeface="Arial" panose="020B0604020202020204" pitchFamily="34" charset="0"/>
              </a:rPr>
              <a:t>NeoWins</a:t>
            </a:r>
          </a:p>
          <a:p>
            <a:pPr algn="ctr"/>
            <a:r>
              <a:rPr lang="en-US" altLang="ja-JP" sz="1400" dirty="0">
                <a:solidFill>
                  <a:schemeClr val="bg1"/>
                </a:solidFill>
                <a:latin typeface="Arial" panose="020B0604020202020204" pitchFamily="34" charset="0"/>
                <a:ea typeface="Meiryo UI" panose="020B0604030504040204" pitchFamily="50" charset="-128"/>
                <a:cs typeface="Arial" panose="020B0604020202020204" pitchFamily="34" charset="0"/>
              </a:rPr>
              <a:t>http://app10.infoc.nedo.go.jp/Nedo_Webgis/top.html</a:t>
            </a:r>
            <a:endParaRPr lang="ja-JP" altLang="en-US" sz="14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BF5BC3F2-B648-4B6B-B90F-57894A41AE96}"/>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1632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Purpose of the study</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latin typeface="Arial" panose="020B0604020202020204" pitchFamily="34" charset="0"/>
                <a:cs typeface="Arial" panose="020B0604020202020204" pitchFamily="34" charset="0"/>
              </a:rPr>
              <a:t>4</a:t>
            </a:fld>
            <a:endParaRPr kumimoji="1" lang="ja-JP" altLang="en-US">
              <a:latin typeface="Arial" panose="020B0604020202020204" pitchFamily="34" charset="0"/>
              <a:cs typeface="Arial" panose="020B0604020202020204" pitchFamily="34" charset="0"/>
            </a:endParaRPr>
          </a:p>
        </p:txBody>
      </p:sp>
      <p:sp>
        <p:nvSpPr>
          <p:cNvPr id="7" name="Rectangle 1"/>
          <p:cNvSpPr>
            <a:spLocks noChangeArrowheads="1"/>
          </p:cNvSpPr>
          <p:nvPr/>
        </p:nvSpPr>
        <p:spPr bwMode="auto">
          <a:xfrm>
            <a:off x="251520" y="837609"/>
            <a:ext cx="8640960" cy="369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252000" lvl="0" indent="-252000" defTabSz="914400" fontAlgn="base">
              <a:spcBef>
                <a:spcPct val="0"/>
              </a:spcBef>
              <a:spcAft>
                <a:spcPct val="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This NEDO project was conducted by 4 </a:t>
            </a:r>
            <a:r>
              <a:rPr lang="en-US" altLang="ja-JP" dirty="0" err="1">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pertners</a:t>
            </a: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 </a:t>
            </a:r>
          </a:p>
        </p:txBody>
      </p:sp>
      <p:sp>
        <p:nvSpPr>
          <p:cNvPr id="8" name="Rectangle 1"/>
          <p:cNvSpPr>
            <a:spLocks noChangeArrowheads="1"/>
          </p:cNvSpPr>
          <p:nvPr/>
        </p:nvSpPr>
        <p:spPr bwMode="auto">
          <a:xfrm>
            <a:off x="251520" y="4576762"/>
            <a:ext cx="8640960" cy="64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252000" lvl="0" indent="-252000" defTabSz="914400" fontAlgn="base">
              <a:spcBef>
                <a:spcPct val="0"/>
              </a:spcBef>
              <a:spcAft>
                <a:spcPct val="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Kobe University’s missions: </a:t>
            </a:r>
          </a:p>
          <a:p>
            <a:pPr lvl="0" defTabSz="914400" fontAlgn="base">
              <a:spcBef>
                <a:spcPct val="0"/>
              </a:spcBef>
              <a:spcAft>
                <a:spcPct val="0"/>
              </a:spcAft>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    Design of wind simulation for NeoWins and variation of the simulated winds</a:t>
            </a:r>
          </a:p>
        </p:txBody>
      </p:sp>
      <p:pic>
        <p:nvPicPr>
          <p:cNvPr id="9" name="図 8">
            <a:extLst>
              <a:ext uri="{FF2B5EF4-FFF2-40B4-BE49-F238E27FC236}">
                <a16:creationId xmlns:a16="http://schemas.microsoft.com/office/drawing/2014/main" id="{7A8DFC85-D959-4E87-A6AF-F52CB5885DF8}"/>
              </a:ext>
            </a:extLst>
          </p:cNvPr>
          <p:cNvPicPr>
            <a:picLocks noChangeAspect="1"/>
          </p:cNvPicPr>
          <p:nvPr/>
        </p:nvPicPr>
        <p:blipFill>
          <a:blip r:embed="rId3"/>
          <a:stretch>
            <a:fillRect/>
          </a:stretch>
        </p:blipFill>
        <p:spPr>
          <a:xfrm>
            <a:off x="2899325" y="2626908"/>
            <a:ext cx="1104862" cy="898937"/>
          </a:xfrm>
          <a:prstGeom prst="rect">
            <a:avLst/>
          </a:prstGeom>
        </p:spPr>
      </p:pic>
      <p:pic>
        <p:nvPicPr>
          <p:cNvPr id="10" name="Picture 2" descr="National Institute of Advanced Industrial Science and Technology (AIST)">
            <a:extLst>
              <a:ext uri="{FF2B5EF4-FFF2-40B4-BE49-F238E27FC236}">
                <a16:creationId xmlns:a16="http://schemas.microsoft.com/office/drawing/2014/main" id="{C83E3CED-3234-462B-BE54-FB701FB66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912" y="2765253"/>
            <a:ext cx="1736294" cy="4936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a:extLst>
              <a:ext uri="{FF2B5EF4-FFF2-40B4-BE49-F238E27FC236}">
                <a16:creationId xmlns:a16="http://schemas.microsoft.com/office/drawing/2014/main" id="{72619E3C-C69B-4F29-9670-5603C59DFCD7}"/>
              </a:ext>
            </a:extLst>
          </p:cNvPr>
          <p:cNvGrpSpPr/>
          <p:nvPr/>
        </p:nvGrpSpPr>
        <p:grpSpPr>
          <a:xfrm>
            <a:off x="1312596" y="2085397"/>
            <a:ext cx="6516000" cy="432000"/>
            <a:chOff x="966015" y="1650317"/>
            <a:chExt cx="6516000" cy="432000"/>
          </a:xfrm>
        </p:grpSpPr>
        <p:cxnSp>
          <p:nvCxnSpPr>
            <p:cNvPr id="6" name="直線コネクタ 5">
              <a:extLst>
                <a:ext uri="{FF2B5EF4-FFF2-40B4-BE49-F238E27FC236}">
                  <a16:creationId xmlns:a16="http://schemas.microsoft.com/office/drawing/2014/main" id="{6BF90EA0-A7A1-445B-B8BC-4632003CAD8A}"/>
                </a:ext>
              </a:extLst>
            </p:cNvPr>
            <p:cNvCxnSpPr/>
            <p:nvPr/>
          </p:nvCxnSpPr>
          <p:spPr>
            <a:xfrm>
              <a:off x="966015" y="1849420"/>
              <a:ext cx="6516000"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1" name="直線コネクタ 10">
              <a:extLst>
                <a:ext uri="{FF2B5EF4-FFF2-40B4-BE49-F238E27FC236}">
                  <a16:creationId xmlns:a16="http://schemas.microsoft.com/office/drawing/2014/main" id="{0D03ED08-E735-4D28-8F4E-3D7F163C9A73}"/>
                </a:ext>
              </a:extLst>
            </p:cNvPr>
            <p:cNvCxnSpPr>
              <a:cxnSpLocks/>
            </p:cNvCxnSpPr>
            <p:nvPr/>
          </p:nvCxnSpPr>
          <p:spPr>
            <a:xfrm flipV="1">
              <a:off x="4215584" y="1650317"/>
              <a:ext cx="0" cy="21600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直線コネクタ 12">
              <a:extLst>
                <a:ext uri="{FF2B5EF4-FFF2-40B4-BE49-F238E27FC236}">
                  <a16:creationId xmlns:a16="http://schemas.microsoft.com/office/drawing/2014/main" id="{6CCE2A86-B307-48CC-ABE0-70B5432050B4}"/>
                </a:ext>
              </a:extLst>
            </p:cNvPr>
            <p:cNvCxnSpPr>
              <a:cxnSpLocks/>
            </p:cNvCxnSpPr>
            <p:nvPr/>
          </p:nvCxnSpPr>
          <p:spPr>
            <a:xfrm flipV="1">
              <a:off x="968478" y="1840699"/>
              <a:ext cx="0" cy="216000"/>
            </a:xfrm>
            <a:prstGeom prst="line">
              <a:avLst/>
            </a:prstGeom>
            <a:effectLst/>
          </p:spPr>
          <p:style>
            <a:lnRef idx="2">
              <a:schemeClr val="dk1"/>
            </a:lnRef>
            <a:fillRef idx="0">
              <a:schemeClr val="dk1"/>
            </a:fillRef>
            <a:effectRef idx="1">
              <a:schemeClr val="dk1"/>
            </a:effectRef>
            <a:fontRef idx="minor">
              <a:schemeClr val="tx1"/>
            </a:fontRef>
          </p:style>
        </p:cxnSp>
        <p:cxnSp>
          <p:nvCxnSpPr>
            <p:cNvPr id="14" name="直線コネクタ 13">
              <a:extLst>
                <a:ext uri="{FF2B5EF4-FFF2-40B4-BE49-F238E27FC236}">
                  <a16:creationId xmlns:a16="http://schemas.microsoft.com/office/drawing/2014/main" id="{9D6EF4C7-22D9-4506-B021-C7B081655D4C}"/>
                </a:ext>
              </a:extLst>
            </p:cNvPr>
            <p:cNvCxnSpPr>
              <a:cxnSpLocks/>
            </p:cNvCxnSpPr>
            <p:nvPr/>
          </p:nvCxnSpPr>
          <p:spPr>
            <a:xfrm flipV="1">
              <a:off x="3104535" y="1866317"/>
              <a:ext cx="0" cy="216000"/>
            </a:xfrm>
            <a:prstGeom prst="line">
              <a:avLst/>
            </a:prstGeom>
            <a:effectLst/>
          </p:spPr>
          <p:style>
            <a:lnRef idx="2">
              <a:schemeClr val="dk1"/>
            </a:lnRef>
            <a:fillRef idx="0">
              <a:schemeClr val="dk1"/>
            </a:fillRef>
            <a:effectRef idx="1">
              <a:schemeClr val="dk1"/>
            </a:effectRef>
            <a:fontRef idx="minor">
              <a:schemeClr val="tx1"/>
            </a:fontRef>
          </p:style>
        </p:cxnSp>
        <p:cxnSp>
          <p:nvCxnSpPr>
            <p:cNvPr id="15" name="直線コネクタ 14">
              <a:extLst>
                <a:ext uri="{FF2B5EF4-FFF2-40B4-BE49-F238E27FC236}">
                  <a16:creationId xmlns:a16="http://schemas.microsoft.com/office/drawing/2014/main" id="{986C96A2-D264-4FC7-B951-67A1AF8D0B6D}"/>
                </a:ext>
              </a:extLst>
            </p:cNvPr>
            <p:cNvCxnSpPr>
              <a:cxnSpLocks/>
            </p:cNvCxnSpPr>
            <p:nvPr/>
          </p:nvCxnSpPr>
          <p:spPr>
            <a:xfrm flipV="1">
              <a:off x="5306960" y="1866317"/>
              <a:ext cx="0" cy="216000"/>
            </a:xfrm>
            <a:prstGeom prst="line">
              <a:avLst/>
            </a:prstGeom>
            <a:effectLst/>
          </p:spPr>
          <p:style>
            <a:lnRef idx="2">
              <a:schemeClr val="dk1"/>
            </a:lnRef>
            <a:fillRef idx="0">
              <a:schemeClr val="dk1"/>
            </a:fillRef>
            <a:effectRef idx="1">
              <a:schemeClr val="dk1"/>
            </a:effectRef>
            <a:fontRef idx="minor">
              <a:schemeClr val="tx1"/>
            </a:fontRef>
          </p:style>
        </p:cxnSp>
        <p:cxnSp>
          <p:nvCxnSpPr>
            <p:cNvPr id="16" name="直線コネクタ 15">
              <a:extLst>
                <a:ext uri="{FF2B5EF4-FFF2-40B4-BE49-F238E27FC236}">
                  <a16:creationId xmlns:a16="http://schemas.microsoft.com/office/drawing/2014/main" id="{6FD3FBB4-2EE8-4AE0-9F1B-E066B6B3EFD9}"/>
                </a:ext>
              </a:extLst>
            </p:cNvPr>
            <p:cNvCxnSpPr>
              <a:cxnSpLocks/>
            </p:cNvCxnSpPr>
            <p:nvPr/>
          </p:nvCxnSpPr>
          <p:spPr>
            <a:xfrm flipV="1">
              <a:off x="7462684" y="1840699"/>
              <a:ext cx="0" cy="216000"/>
            </a:xfrm>
            <a:prstGeom prst="line">
              <a:avLst/>
            </a:prstGeom>
            <a:effectLst/>
          </p:spPr>
          <p:style>
            <a:lnRef idx="2">
              <a:schemeClr val="dk1"/>
            </a:lnRef>
            <a:fillRef idx="0">
              <a:schemeClr val="dk1"/>
            </a:fillRef>
            <a:effectRef idx="1">
              <a:schemeClr val="dk1"/>
            </a:effectRef>
            <a:fontRef idx="minor">
              <a:schemeClr val="tx1"/>
            </a:fontRef>
          </p:style>
        </p:cxnSp>
      </p:grpSp>
      <p:pic>
        <p:nvPicPr>
          <p:cNvPr id="1026" name="Picture 2" descr="NEDOシンボルマーク">
            <a:extLst>
              <a:ext uri="{FF2B5EF4-FFF2-40B4-BE49-F238E27FC236}">
                <a16:creationId xmlns:a16="http://schemas.microsoft.com/office/drawing/2014/main" id="{42773C19-1DDC-48F8-9BBF-A69C769DF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9021" y="1349066"/>
            <a:ext cx="1261294" cy="620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アジア航測　ロゴ」の画像検索結果">
            <a:extLst>
              <a:ext uri="{FF2B5EF4-FFF2-40B4-BE49-F238E27FC236}">
                <a16:creationId xmlns:a16="http://schemas.microsoft.com/office/drawing/2014/main" id="{EBF5743E-2BA5-44C0-8314-3A6583517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6955" y="2590521"/>
            <a:ext cx="913171" cy="913171"/>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descr="ロゴ青.jpg">
            <a:extLst>
              <a:ext uri="{FF2B5EF4-FFF2-40B4-BE49-F238E27FC236}">
                <a16:creationId xmlns:a16="http://schemas.microsoft.com/office/drawing/2014/main" id="{7549F090-7851-402D-BD9C-E06100E5AA5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223647" y="2643804"/>
            <a:ext cx="1009015" cy="555625"/>
          </a:xfrm>
          <a:prstGeom prst="rect">
            <a:avLst/>
          </a:prstGeom>
        </p:spPr>
      </p:pic>
      <p:sp>
        <p:nvSpPr>
          <p:cNvPr id="23" name="Rectangle 1">
            <a:extLst>
              <a:ext uri="{FF2B5EF4-FFF2-40B4-BE49-F238E27FC236}">
                <a16:creationId xmlns:a16="http://schemas.microsoft.com/office/drawing/2014/main" id="{32CA4B70-9BB5-439E-91A1-CF5247DCFD19}"/>
              </a:ext>
            </a:extLst>
          </p:cNvPr>
          <p:cNvSpPr>
            <a:spLocks noChangeArrowheads="1"/>
          </p:cNvSpPr>
          <p:nvPr/>
        </p:nvSpPr>
        <p:spPr bwMode="auto">
          <a:xfrm>
            <a:off x="256440" y="5444461"/>
            <a:ext cx="8570470"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252000" lvl="0" indent="-252000" defTabSz="914400" fontAlgn="base">
              <a:spcBef>
                <a:spcPct val="0"/>
              </a:spcBef>
              <a:spcAft>
                <a:spcPct val="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In this presentation, we present </a:t>
            </a:r>
          </a:p>
          <a:p>
            <a:pPr marL="742950" lvl="1" indent="-285750" defTabSz="914400" fontAlgn="base">
              <a:spcBef>
                <a:spcPct val="0"/>
              </a:spcBef>
              <a:spcAft>
                <a:spcPct val="0"/>
              </a:spcAft>
              <a:buFont typeface="Arial" panose="020B0604020202020204" pitchFamily="34" charset="0"/>
              <a:buChar char="•"/>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Outline of the wind simulation in NeoWins</a:t>
            </a:r>
          </a:p>
          <a:p>
            <a:pPr marL="742950" lvl="1" indent="-285750" defTabSz="914400" fontAlgn="base">
              <a:spcBef>
                <a:spcPct val="0"/>
              </a:spcBef>
              <a:spcAft>
                <a:spcPct val="0"/>
              </a:spcAft>
              <a:buFont typeface="Arial" panose="020B0604020202020204" pitchFamily="34" charset="0"/>
              <a:buChar char="•"/>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Accuracy of the simulation based on validation at 41 offshore sites      </a:t>
            </a:r>
          </a:p>
        </p:txBody>
      </p:sp>
      <p:sp>
        <p:nvSpPr>
          <p:cNvPr id="24" name="Rectangle 1">
            <a:extLst>
              <a:ext uri="{FF2B5EF4-FFF2-40B4-BE49-F238E27FC236}">
                <a16:creationId xmlns:a16="http://schemas.microsoft.com/office/drawing/2014/main" id="{716E287E-C329-439D-A6F7-DCAB9B0B94DA}"/>
              </a:ext>
            </a:extLst>
          </p:cNvPr>
          <p:cNvSpPr>
            <a:spLocks noChangeArrowheads="1"/>
          </p:cNvSpPr>
          <p:nvPr/>
        </p:nvSpPr>
        <p:spPr bwMode="auto">
          <a:xfrm>
            <a:off x="446912" y="3629566"/>
            <a:ext cx="1879841" cy="64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en-US" altLang="ja-JP" sz="1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National Institute of Advanced Industrial science and technology</a:t>
            </a:r>
          </a:p>
        </p:txBody>
      </p:sp>
      <p:sp>
        <p:nvSpPr>
          <p:cNvPr id="25" name="Rectangle 1">
            <a:extLst>
              <a:ext uri="{FF2B5EF4-FFF2-40B4-BE49-F238E27FC236}">
                <a16:creationId xmlns:a16="http://schemas.microsoft.com/office/drawing/2014/main" id="{73A893D7-6517-48F3-8270-48147A21FEE6}"/>
              </a:ext>
            </a:extLst>
          </p:cNvPr>
          <p:cNvSpPr>
            <a:spLocks noChangeArrowheads="1"/>
          </p:cNvSpPr>
          <p:nvPr/>
        </p:nvSpPr>
        <p:spPr bwMode="auto">
          <a:xfrm>
            <a:off x="2519918" y="3631403"/>
            <a:ext cx="1879841" cy="2769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en-US" altLang="ja-JP" sz="1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Kobe University</a:t>
            </a:r>
          </a:p>
        </p:txBody>
      </p:sp>
      <p:sp>
        <p:nvSpPr>
          <p:cNvPr id="26" name="Rectangle 1">
            <a:extLst>
              <a:ext uri="{FF2B5EF4-FFF2-40B4-BE49-F238E27FC236}">
                <a16:creationId xmlns:a16="http://schemas.microsoft.com/office/drawing/2014/main" id="{3368ABC1-9814-4C8B-9EBD-59AAA0597909}"/>
              </a:ext>
            </a:extLst>
          </p:cNvPr>
          <p:cNvSpPr>
            <a:spLocks noChangeArrowheads="1"/>
          </p:cNvSpPr>
          <p:nvPr/>
        </p:nvSpPr>
        <p:spPr bwMode="auto">
          <a:xfrm>
            <a:off x="4695750" y="3629570"/>
            <a:ext cx="1879841"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en-US" altLang="ja-JP" sz="1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Asia Air Survey</a:t>
            </a:r>
          </a:p>
          <a:p>
            <a:pPr lvl="0" algn="ctr" defTabSz="914400" fontAlgn="base">
              <a:spcBef>
                <a:spcPct val="0"/>
              </a:spcBef>
              <a:spcAft>
                <a:spcPct val="0"/>
              </a:spcAft>
            </a:pPr>
            <a:r>
              <a:rPr lang="en-US" altLang="ja-JP" sz="1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Co., LTD.</a:t>
            </a:r>
          </a:p>
        </p:txBody>
      </p:sp>
      <p:sp>
        <p:nvSpPr>
          <p:cNvPr id="27" name="Rectangle 1">
            <a:extLst>
              <a:ext uri="{FF2B5EF4-FFF2-40B4-BE49-F238E27FC236}">
                <a16:creationId xmlns:a16="http://schemas.microsoft.com/office/drawing/2014/main" id="{FBD42C76-2D9E-4FFA-9766-ECA4B771C935}"/>
              </a:ext>
            </a:extLst>
          </p:cNvPr>
          <p:cNvSpPr>
            <a:spLocks noChangeArrowheads="1"/>
          </p:cNvSpPr>
          <p:nvPr/>
        </p:nvSpPr>
        <p:spPr bwMode="auto">
          <a:xfrm>
            <a:off x="6788233" y="3626500"/>
            <a:ext cx="1879841" cy="4616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defTabSz="914400" fontAlgn="base">
              <a:spcBef>
                <a:spcPct val="0"/>
              </a:spcBef>
              <a:spcAft>
                <a:spcPct val="0"/>
              </a:spcAft>
            </a:pPr>
            <a:r>
              <a:rPr lang="en-US" altLang="ja-JP" sz="1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Wind Energy Institute </a:t>
            </a:r>
          </a:p>
          <a:p>
            <a:pPr lvl="0" algn="ctr" defTabSz="914400" fontAlgn="base">
              <a:spcBef>
                <a:spcPct val="0"/>
              </a:spcBef>
              <a:spcAft>
                <a:spcPct val="0"/>
              </a:spcAft>
            </a:pPr>
            <a:r>
              <a:rPr lang="en-US" altLang="ja-JP" sz="12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of Tokyo, Inc. </a:t>
            </a:r>
          </a:p>
        </p:txBody>
      </p:sp>
      <p:sp>
        <p:nvSpPr>
          <p:cNvPr id="28" name="テキスト ボックス 27">
            <a:extLst>
              <a:ext uri="{FF2B5EF4-FFF2-40B4-BE49-F238E27FC236}">
                <a16:creationId xmlns:a16="http://schemas.microsoft.com/office/drawing/2014/main" id="{A210629E-379A-47CA-873F-690BE1A66855}"/>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0661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Outline of wind simulations for NeoWins</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ea typeface="メイリオ" panose="020B0604030504040204" pitchFamily="50" charset="-128"/>
              <a:cs typeface="Arial" panose="020B0604020202020204" pitchFamily="34" charset="0"/>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5</a:t>
            </a:fld>
            <a:endParaRPr kumimoji="1" lang="ja-JP" altLang="en-US"/>
          </a:p>
        </p:txBody>
      </p:sp>
      <p:pic>
        <p:nvPicPr>
          <p:cNvPr id="6" name="図 5"/>
          <p:cNvPicPr>
            <a:picLocks noChangeAspect="1"/>
          </p:cNvPicPr>
          <p:nvPr/>
        </p:nvPicPr>
        <p:blipFill rotWithShape="1">
          <a:blip r:embed="rId3" cstate="print"/>
          <a:srcRect t="16270" r="14078" b="8398"/>
          <a:stretch/>
        </p:blipFill>
        <p:spPr>
          <a:xfrm>
            <a:off x="538842" y="3375937"/>
            <a:ext cx="3112477" cy="3073097"/>
          </a:xfrm>
          <a:prstGeom prst="rect">
            <a:avLst/>
          </a:prstGeom>
          <a:ln w="12700">
            <a:solidFill>
              <a:schemeClr val="tx1">
                <a:lumMod val="50000"/>
                <a:lumOff val="50000"/>
              </a:schemeClr>
            </a:solidFill>
          </a:ln>
        </p:spPr>
      </p:pic>
      <p:sp>
        <p:nvSpPr>
          <p:cNvPr id="7" name="テキスト ボックス 6"/>
          <p:cNvSpPr txBox="1"/>
          <p:nvPr/>
        </p:nvSpPr>
        <p:spPr>
          <a:xfrm>
            <a:off x="435543" y="2971376"/>
            <a:ext cx="3215776" cy="338554"/>
          </a:xfrm>
          <a:prstGeom prst="rect">
            <a:avLst/>
          </a:prstGeom>
          <a:noFill/>
        </p:spPr>
        <p:txBody>
          <a:bodyPr wrap="square" rtlCol="0">
            <a:spAutoFit/>
          </a:bodyPr>
          <a:lstStyle/>
          <a:p>
            <a:pPr algn="ctr"/>
            <a:r>
              <a:rPr lang="en-US" altLang="ja-JP" sz="1600" u="sng" dirty="0">
                <a:solidFill>
                  <a:srgbClr val="C00000"/>
                </a:solidFill>
                <a:latin typeface="Arial" panose="020B0604020202020204" pitchFamily="34" charset="0"/>
                <a:ea typeface="Meiryo UI" panose="020B0604030504040204" pitchFamily="50" charset="-128"/>
                <a:cs typeface="Arial" panose="020B0604020202020204" pitchFamily="34" charset="0"/>
              </a:rPr>
              <a:t>160 1º×1º areas</a:t>
            </a:r>
            <a:endParaRPr kumimoji="1" lang="ja-JP" altLang="en-US" sz="1600" dirty="0">
              <a:solidFill>
                <a:srgbClr val="C00000"/>
              </a:solidFill>
              <a:latin typeface="Arial" panose="020B0604020202020204" pitchFamily="34" charset="0"/>
              <a:ea typeface="Meiryo UI" panose="020B0604030504040204" pitchFamily="50" charset="-128"/>
              <a:cs typeface="Arial" panose="020B0604020202020204" pitchFamily="34" charset="0"/>
            </a:endParaRPr>
          </a:p>
        </p:txBody>
      </p:sp>
      <p:sp>
        <p:nvSpPr>
          <p:cNvPr id="8" name="テキスト ボックス 7"/>
          <p:cNvSpPr txBox="1"/>
          <p:nvPr/>
        </p:nvSpPr>
        <p:spPr>
          <a:xfrm>
            <a:off x="236764" y="792840"/>
            <a:ext cx="8717313" cy="2062103"/>
          </a:xfrm>
          <a:prstGeom prst="rect">
            <a:avLst/>
          </a:prstGeom>
          <a:noFill/>
        </p:spPr>
        <p:txBody>
          <a:bodyPr wrap="square" rtlCol="0">
            <a:spAutoFit/>
          </a:bodyPr>
          <a:lstStyle/>
          <a:p>
            <a:pPr marL="288000" indent="-288000">
              <a:spcAft>
                <a:spcPts val="60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Mesoscale model WRF was used to obtain wind information for NeoWins.</a:t>
            </a:r>
          </a:p>
          <a:p>
            <a:pPr marL="288000" indent="-288000">
              <a:spcAft>
                <a:spcPts val="60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Japanese waters within 30 km from the coast were divided into 160 areas.</a:t>
            </a:r>
          </a:p>
          <a:p>
            <a:pPr marL="288000" indent="-288000">
              <a:spcAft>
                <a:spcPts val="60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WRF simulations with 2.5km and 500m domains were carried out for each area.</a:t>
            </a:r>
          </a:p>
          <a:p>
            <a:pPr marL="288000" indent="-288000">
              <a:spcAft>
                <a:spcPts val="60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The simulations were conducted for three years (2009, 2012 and 2014).</a:t>
            </a:r>
          </a:p>
          <a:p>
            <a:pPr marL="288000" indent="-288000">
              <a:spcAft>
                <a:spcPts val="600"/>
              </a:spcAft>
              <a:buFont typeface="Wingdings" pitchFamily="2" charset="2"/>
              <a:buChar char="Ø"/>
            </a:pPr>
            <a:r>
              <a:rPr lang="en-US" altLang="ja-JP"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It took about a half year to complete all the simulations using super computers with more than 4,000 CPU cores.</a:t>
            </a:r>
          </a:p>
        </p:txBody>
      </p:sp>
      <p:sp>
        <p:nvSpPr>
          <p:cNvPr id="10" name="テキスト ボックス 9"/>
          <p:cNvSpPr txBox="1"/>
          <p:nvPr/>
        </p:nvSpPr>
        <p:spPr>
          <a:xfrm>
            <a:off x="3923004" y="3141941"/>
            <a:ext cx="4887057" cy="338554"/>
          </a:xfrm>
          <a:prstGeom prst="rect">
            <a:avLst/>
          </a:prstGeom>
          <a:noFill/>
        </p:spPr>
        <p:txBody>
          <a:bodyPr wrap="square" rtlCol="0">
            <a:spAutoFit/>
          </a:bodyPr>
          <a:lstStyle/>
          <a:p>
            <a:pPr algn="ctr"/>
            <a:r>
              <a:rPr lang="en-US" altLang="ja-JP" sz="1600" u="sng" dirty="0">
                <a:solidFill>
                  <a:srgbClr val="C00000"/>
                </a:solidFill>
                <a:latin typeface="Arial" panose="020B0604020202020204" pitchFamily="34" charset="0"/>
                <a:ea typeface="Meiryo UI" panose="020B0604030504040204" pitchFamily="50" charset="-128"/>
                <a:cs typeface="Arial" panose="020B0604020202020204" pitchFamily="34" charset="0"/>
              </a:rPr>
              <a:t>An example of WRF domains for an 1º×1º area</a:t>
            </a:r>
            <a:endParaRPr kumimoji="1" lang="ja-JP" altLang="en-US" sz="1600" dirty="0">
              <a:solidFill>
                <a:srgbClr val="C00000"/>
              </a:solidFill>
              <a:latin typeface="Arial" panose="020B0604020202020204" pitchFamily="34" charset="0"/>
              <a:ea typeface="Meiryo UI" panose="020B0604030504040204" pitchFamily="50" charset="-128"/>
              <a:cs typeface="Arial" panose="020B0604020202020204" pitchFamily="34" charset="0"/>
            </a:endParaRPr>
          </a:p>
        </p:txBody>
      </p:sp>
      <p:sp>
        <p:nvSpPr>
          <p:cNvPr id="11" name="テキスト ボックス 10"/>
          <p:cNvSpPr txBox="1"/>
          <p:nvPr/>
        </p:nvSpPr>
        <p:spPr>
          <a:xfrm>
            <a:off x="4066768" y="3513540"/>
            <a:ext cx="2171201" cy="461665"/>
          </a:xfrm>
          <a:prstGeom prst="rect">
            <a:avLst/>
          </a:prstGeom>
          <a:noFill/>
        </p:spPr>
        <p:txBody>
          <a:bodyPr wrap="square" rtlCol="0">
            <a:spAutoFit/>
          </a:bodyPr>
          <a:lstStyle/>
          <a:p>
            <a:pPr algn="ctr"/>
            <a:r>
              <a:rPr lang="en-US" altLang="ja-JP" sz="1200" dirty="0">
                <a:latin typeface="Arial" panose="020B0604020202020204" pitchFamily="34" charset="0"/>
                <a:ea typeface="Meiryo UI" panose="020B0604030504040204" pitchFamily="50" charset="-128"/>
                <a:cs typeface="Arial" panose="020B0604020202020204" pitchFamily="34" charset="0"/>
              </a:rPr>
              <a:t>Domain 1</a:t>
            </a:r>
          </a:p>
          <a:p>
            <a:pPr algn="ctr"/>
            <a:r>
              <a:rPr lang="ja-JP" altLang="en-US" sz="1200" dirty="0">
                <a:latin typeface="Arial" panose="020B0604020202020204" pitchFamily="34" charset="0"/>
                <a:ea typeface="Meiryo UI" panose="020B0604030504040204" pitchFamily="50" charset="-128"/>
                <a:cs typeface="Arial" panose="020B0604020202020204" pitchFamily="34" charset="0"/>
              </a:rPr>
              <a:t>（</a:t>
            </a:r>
            <a:r>
              <a:rPr lang="en-US" altLang="ja-JP" sz="1200" dirty="0">
                <a:latin typeface="Arial" panose="020B0604020202020204" pitchFamily="34" charset="0"/>
                <a:ea typeface="Meiryo UI" panose="020B0604030504040204" pitchFamily="50" charset="-128"/>
                <a:cs typeface="Arial" panose="020B0604020202020204" pitchFamily="34" charset="0"/>
              </a:rPr>
              <a:t>100 x</a:t>
            </a:r>
            <a:r>
              <a:rPr lang="ja-JP" altLang="en-US" sz="1200" dirty="0">
                <a:latin typeface="Arial" panose="020B0604020202020204" pitchFamily="34" charset="0"/>
                <a:ea typeface="Meiryo UI" panose="020B0604030504040204" pitchFamily="50" charset="-128"/>
                <a:cs typeface="Arial" panose="020B0604020202020204" pitchFamily="34" charset="0"/>
              </a:rPr>
              <a:t> </a:t>
            </a:r>
            <a:r>
              <a:rPr lang="en-US" altLang="ja-JP" sz="1200" dirty="0">
                <a:latin typeface="Arial" panose="020B0604020202020204" pitchFamily="34" charset="0"/>
                <a:ea typeface="Meiryo UI" panose="020B0604030504040204" pitchFamily="50" charset="-128"/>
                <a:cs typeface="Arial" panose="020B0604020202020204" pitchFamily="34" charset="0"/>
              </a:rPr>
              <a:t>100 2.5km-grids)</a:t>
            </a:r>
            <a:endParaRPr kumimoji="1" lang="ja-JP" altLang="en-US" sz="1200" dirty="0">
              <a:latin typeface="Arial" panose="020B0604020202020204" pitchFamily="34" charset="0"/>
              <a:ea typeface="Meiryo UI" panose="020B0604030504040204" pitchFamily="50" charset="-128"/>
              <a:cs typeface="Arial" panose="020B0604020202020204" pitchFamily="34" charset="0"/>
            </a:endParaRPr>
          </a:p>
        </p:txBody>
      </p:sp>
      <p:sp>
        <p:nvSpPr>
          <p:cNvPr id="13" name="テキスト ボックス 12"/>
          <p:cNvSpPr txBox="1"/>
          <p:nvPr/>
        </p:nvSpPr>
        <p:spPr>
          <a:xfrm>
            <a:off x="6653418" y="3513540"/>
            <a:ext cx="2171201" cy="461665"/>
          </a:xfrm>
          <a:prstGeom prst="rect">
            <a:avLst/>
          </a:prstGeom>
          <a:noFill/>
        </p:spPr>
        <p:txBody>
          <a:bodyPr wrap="square" rtlCol="0">
            <a:spAutoFit/>
          </a:bodyPr>
          <a:lstStyle/>
          <a:p>
            <a:pPr algn="ctr"/>
            <a:r>
              <a:rPr lang="en-US" altLang="ja-JP" sz="1200" dirty="0">
                <a:latin typeface="Arial" panose="020B0604020202020204" pitchFamily="34" charset="0"/>
                <a:ea typeface="Meiryo UI" panose="020B0604030504040204" pitchFamily="50" charset="-128"/>
                <a:cs typeface="Arial" panose="020B0604020202020204" pitchFamily="34" charset="0"/>
              </a:rPr>
              <a:t>Domain 2</a:t>
            </a:r>
          </a:p>
          <a:p>
            <a:pPr algn="ctr"/>
            <a:r>
              <a:rPr lang="ja-JP" altLang="en-US" sz="1200" dirty="0">
                <a:latin typeface="Arial" panose="020B0604020202020204" pitchFamily="34" charset="0"/>
                <a:ea typeface="Meiryo UI" panose="020B0604030504040204" pitchFamily="50" charset="-128"/>
                <a:cs typeface="Arial" panose="020B0604020202020204" pitchFamily="34" charset="0"/>
              </a:rPr>
              <a:t>（</a:t>
            </a:r>
            <a:r>
              <a:rPr lang="en-US" altLang="ja-JP" sz="1200" dirty="0">
                <a:latin typeface="Arial" panose="020B0604020202020204" pitchFamily="34" charset="0"/>
                <a:ea typeface="Meiryo UI" panose="020B0604030504040204" pitchFamily="50" charset="-128"/>
                <a:cs typeface="Arial" panose="020B0604020202020204" pitchFamily="34" charset="0"/>
              </a:rPr>
              <a:t>216 x</a:t>
            </a:r>
            <a:r>
              <a:rPr lang="ja-JP" altLang="en-US" sz="1200" dirty="0">
                <a:latin typeface="Arial" panose="020B0604020202020204" pitchFamily="34" charset="0"/>
                <a:ea typeface="Meiryo UI" panose="020B0604030504040204" pitchFamily="50" charset="-128"/>
                <a:cs typeface="Arial" panose="020B0604020202020204" pitchFamily="34" charset="0"/>
              </a:rPr>
              <a:t> </a:t>
            </a:r>
            <a:r>
              <a:rPr lang="en-US" altLang="ja-JP" sz="1200" dirty="0">
                <a:latin typeface="Arial" panose="020B0604020202020204" pitchFamily="34" charset="0"/>
                <a:ea typeface="Meiryo UI" panose="020B0604030504040204" pitchFamily="50" charset="-128"/>
                <a:cs typeface="Arial" panose="020B0604020202020204" pitchFamily="34" charset="0"/>
              </a:rPr>
              <a:t>251 500m-grids)</a:t>
            </a:r>
            <a:endParaRPr kumimoji="1" lang="ja-JP" altLang="en-US" sz="1200" dirty="0">
              <a:latin typeface="Arial" panose="020B0604020202020204" pitchFamily="34" charset="0"/>
              <a:ea typeface="Meiryo UI" panose="020B0604030504040204" pitchFamily="50" charset="-128"/>
              <a:cs typeface="Arial" panose="020B0604020202020204" pitchFamily="34" charset="0"/>
            </a:endParaRPr>
          </a:p>
        </p:txBody>
      </p:sp>
      <p:grpSp>
        <p:nvGrpSpPr>
          <p:cNvPr id="2" name="グループ化 1"/>
          <p:cNvGrpSpPr/>
          <p:nvPr/>
        </p:nvGrpSpPr>
        <p:grpSpPr>
          <a:xfrm>
            <a:off x="3887952" y="3934029"/>
            <a:ext cx="4922109" cy="2587912"/>
            <a:chOff x="3887952" y="4015143"/>
            <a:chExt cx="4922109" cy="2587912"/>
          </a:xfrm>
        </p:grpSpPr>
        <p:pic>
          <p:nvPicPr>
            <p:cNvPr id="9" name="図 8"/>
            <p:cNvPicPr>
              <a:picLocks noChangeAspect="1"/>
            </p:cNvPicPr>
            <p:nvPr/>
          </p:nvPicPr>
          <p:blipFill rotWithShape="1">
            <a:blip r:embed="rId4" cstate="print"/>
            <a:srcRect r="8941"/>
            <a:stretch/>
          </p:blipFill>
          <p:spPr>
            <a:xfrm>
              <a:off x="3887952" y="4015143"/>
              <a:ext cx="4922109" cy="2587912"/>
            </a:xfrm>
            <a:prstGeom prst="rect">
              <a:avLst/>
            </a:prstGeom>
          </p:spPr>
        </p:pic>
        <p:sp>
          <p:nvSpPr>
            <p:cNvPr id="14" name="テキスト ボックス 13"/>
            <p:cNvSpPr txBox="1"/>
            <p:nvPr/>
          </p:nvSpPr>
          <p:spPr>
            <a:xfrm>
              <a:off x="7439931" y="4088574"/>
              <a:ext cx="1040061" cy="221018"/>
            </a:xfrm>
            <a:prstGeom prst="rect">
              <a:avLst/>
            </a:prstGeom>
            <a:solidFill>
              <a:schemeClr val="bg1"/>
            </a:solidFill>
          </p:spPr>
          <p:txBody>
            <a:bodyPr wrap="square" lIns="18000" tIns="18000" rIns="18000" bIns="18000" rtlCol="0">
              <a:spAutoFit/>
            </a:bodyPr>
            <a:lstStyle/>
            <a:p>
              <a:pPr algn="ctr"/>
              <a:r>
                <a:rPr lang="en-US" altLang="ja-JP" sz="1200" dirty="0">
                  <a:solidFill>
                    <a:srgbClr val="FF0000"/>
                  </a:solidFill>
                  <a:latin typeface="Arial" panose="020B0604020202020204" pitchFamily="34" charset="0"/>
                  <a:ea typeface="Meiryo UI" panose="020B0604030504040204" pitchFamily="50" charset="-128"/>
                  <a:cs typeface="Arial" panose="020B0604020202020204" pitchFamily="34" charset="0"/>
                </a:rPr>
                <a:t>Kitakyushu</a:t>
              </a:r>
              <a:endParaRPr kumimoji="1" lang="ja-JP" altLang="en-US" sz="1200" dirty="0">
                <a:solidFill>
                  <a:srgbClr val="FF0000"/>
                </a:solidFill>
                <a:latin typeface="Arial" panose="020B0604020202020204" pitchFamily="34" charset="0"/>
                <a:ea typeface="Meiryo UI" panose="020B0604030504040204" pitchFamily="50" charset="-128"/>
                <a:cs typeface="Arial" panose="020B0604020202020204" pitchFamily="34" charset="0"/>
              </a:endParaRPr>
            </a:p>
          </p:txBody>
        </p:sp>
      </p:grpSp>
      <p:sp>
        <p:nvSpPr>
          <p:cNvPr id="15" name="テキスト ボックス 14">
            <a:extLst>
              <a:ext uri="{FF2B5EF4-FFF2-40B4-BE49-F238E27FC236}">
                <a16:creationId xmlns:a16="http://schemas.microsoft.com/office/drawing/2014/main" id="{BF785B1C-1AE0-49DA-976A-16F2883D6E71}"/>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3244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Model configuration and input data</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6</a:t>
            </a:fld>
            <a:endParaRPr kumimoji="1" lang="ja-JP" altLang="en-US"/>
          </a:p>
        </p:txBody>
      </p:sp>
      <p:graphicFrame>
        <p:nvGraphicFramePr>
          <p:cNvPr id="12" name="表 11"/>
          <p:cNvGraphicFramePr>
            <a:graphicFrameLocks noGrp="1"/>
          </p:cNvGraphicFramePr>
          <p:nvPr>
            <p:extLst>
              <p:ext uri="{D42A27DB-BD31-4B8C-83A1-F6EECF244321}">
                <p14:modId xmlns:p14="http://schemas.microsoft.com/office/powerpoint/2010/main" val="1014142660"/>
              </p:ext>
            </p:extLst>
          </p:nvPr>
        </p:nvGraphicFramePr>
        <p:xfrm>
          <a:off x="382774" y="857611"/>
          <a:ext cx="8378454" cy="5638766"/>
        </p:xfrm>
        <a:graphic>
          <a:graphicData uri="http://schemas.openxmlformats.org/drawingml/2006/table">
            <a:tbl>
              <a:tblPr/>
              <a:tblGrid>
                <a:gridCol w="58320">
                  <a:extLst>
                    <a:ext uri="{9D8B030D-6E8A-4147-A177-3AD203B41FA5}">
                      <a16:colId xmlns:a16="http://schemas.microsoft.com/office/drawing/2014/main" val="2937735461"/>
                    </a:ext>
                  </a:extLst>
                </a:gridCol>
                <a:gridCol w="1570255">
                  <a:extLst>
                    <a:ext uri="{9D8B030D-6E8A-4147-A177-3AD203B41FA5}">
                      <a16:colId xmlns:a16="http://schemas.microsoft.com/office/drawing/2014/main" val="2489968492"/>
                    </a:ext>
                  </a:extLst>
                </a:gridCol>
                <a:gridCol w="6691559">
                  <a:extLst>
                    <a:ext uri="{9D8B030D-6E8A-4147-A177-3AD203B41FA5}">
                      <a16:colId xmlns:a16="http://schemas.microsoft.com/office/drawing/2014/main" val="2406124449"/>
                    </a:ext>
                  </a:extLst>
                </a:gridCol>
                <a:gridCol w="58320">
                  <a:extLst>
                    <a:ext uri="{9D8B030D-6E8A-4147-A177-3AD203B41FA5}">
                      <a16:colId xmlns:a16="http://schemas.microsoft.com/office/drawing/2014/main" val="2678139861"/>
                    </a:ext>
                  </a:extLst>
                </a:gridCol>
              </a:tblGrid>
              <a:tr h="216508">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000" b="1"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3711357762"/>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Model</a:t>
                      </a:r>
                    </a:p>
                  </a:txBody>
                  <a:tcPr marL="9484" marR="9484" marT="948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Advanced Research WRF (ARW) ver 3.6.1</a:t>
                      </a:r>
                    </a:p>
                  </a:txBody>
                  <a:tcPr marL="9484" marR="9484" marT="9484"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1825204078"/>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Period</a:t>
                      </a:r>
                    </a:p>
                  </a:txBody>
                  <a:tcPr marL="9484" marR="9484" marT="94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3 years (2009, 2012 and 2014)</a:t>
                      </a:r>
                    </a:p>
                  </a:txBody>
                  <a:tcPr marL="9484" marR="9484" marT="94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4097471338"/>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rowSpan="3">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Input data</a:t>
                      </a:r>
                    </a:p>
                  </a:txBody>
                  <a:tcPr marL="9484" marR="9484" marT="94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Met: JMA </a:t>
                      </a:r>
                      <a:r>
                        <a:rPr lang="en-US" sz="1600" b="0" i="0" u="none" strike="noStrike" dirty="0" err="1">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Meso</a:t>
                      </a:r>
                      <a:r>
                        <a:rPr lang="en-US" sz="1600" b="0" i="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 Analysis MANAL (3-hourly, 5 km×5 km)</a:t>
                      </a:r>
                    </a:p>
                  </a:txBody>
                  <a:tcPr marL="9484" marR="9484" marT="948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152389272"/>
                  </a:ext>
                </a:extLst>
              </a:tr>
              <a:tr h="179196">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Soil: NCEP Final Analysis FNL (6-houlry, 1º×1º)</a:t>
                      </a:r>
                    </a:p>
                  </a:txBody>
                  <a:tcPr marL="9484" marR="9484" marT="9484" marB="0" anchor="ctr">
                    <a:lnL>
                      <a:noFill/>
                    </a:lnL>
                    <a:lnR>
                      <a:noFill/>
                    </a:lnR>
                    <a:lnT>
                      <a:noFill/>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4006399835"/>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SST: AIST-Kobe Univ. MOSST (daily, 0.02º×0.02º) </a:t>
                      </a:r>
                    </a:p>
                  </a:txBody>
                  <a:tcPr marL="9484" marR="9484" marT="94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2358580552"/>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rowSpan="2">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Terrain data</a:t>
                      </a:r>
                    </a:p>
                  </a:txBody>
                  <a:tcPr marL="9484" marR="9484" marT="94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i-FI"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Elevation:  METI-NASA ASTER-GDEM (30 m)</a:t>
                      </a:r>
                    </a:p>
                  </a:txBody>
                  <a:tcPr marL="9484" marR="9484" marT="948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1051002352"/>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Land use:  MLIT National Land Numerical Information (100 m)</a:t>
                      </a:r>
                    </a:p>
                  </a:txBody>
                  <a:tcPr marL="9484" marR="9484" marT="94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2604458822"/>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rowSpan="2">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Grids</a:t>
                      </a:r>
                    </a:p>
                  </a:txBody>
                  <a:tcPr marL="9484" marR="9484" marT="94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Domain 1:  2.5 km×2.5 km (100×100 grids)</a:t>
                      </a:r>
                    </a:p>
                  </a:txBody>
                  <a:tcPr marL="9484" marR="9484" marT="948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2978941717"/>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Domain 2:  0.5 km×0.5 km (adjusted to the size of a 1º×1º area)</a:t>
                      </a:r>
                    </a:p>
                  </a:txBody>
                  <a:tcPr marL="9484" marR="9484" marT="94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2337563377"/>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Vertical</a:t>
                      </a:r>
                    </a:p>
                  </a:txBody>
                  <a:tcPr marL="9484" marR="9484" marT="948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40 levels (Surface to 100 hPa) </a:t>
                      </a:r>
                    </a:p>
                  </a:txBody>
                  <a:tcPr marL="9484" marR="9484" marT="948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3533011149"/>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levels</a:t>
                      </a:r>
                    </a:p>
                  </a:txBody>
                  <a:tcPr marL="9484" marR="9484" marT="94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Lowest half levels: 23m, 73m, 130m, 199m, 287m, </a:t>
                      </a:r>
                      <a:r>
                        <a:rPr lang="ja-JP" alt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a:t>
                      </a:r>
                      <a:endPar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endParaRPr>
                    </a:p>
                  </a:txBody>
                  <a:tcPr marL="9484" marR="9484" marT="94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2066677454"/>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rowSpan="2">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FDDA </a:t>
                      </a:r>
                    </a:p>
                  </a:txBody>
                  <a:tcPr marL="9484" marR="9484" marT="948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fr-FR"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Domain 1:  Enabled (U, V, T, Q)</a:t>
                      </a:r>
                    </a:p>
                  </a:txBody>
                  <a:tcPr marL="9484" marR="9484" marT="948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3840149636"/>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Domain 2:  Enabled (U, V, T, Q), excluding the interior of PBL</a:t>
                      </a:r>
                    </a:p>
                  </a:txBody>
                  <a:tcPr marL="9484" marR="9484" marT="948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775984015"/>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rowSpan="7">
                  <a:txBody>
                    <a:bodyPr/>
                    <a:lstStyle/>
                    <a:p>
                      <a:pPr algn="l" fontAlgn="ct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Physics </a:t>
                      </a:r>
                      <a:b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br>
                      <a:r>
                        <a:rPr lang="en-US" sz="1600" b="1" i="0" u="none" strike="noStrike">
                          <a:effectLst/>
                          <a:latin typeface="Arial" panose="020B0604020202020204" pitchFamily="34" charset="0"/>
                          <a:ea typeface="ＭＳ Ｐゴシック" panose="020B0600070205080204" pitchFamily="50" charset="-128"/>
                          <a:cs typeface="Arial" panose="020B0604020202020204" pitchFamily="34" charset="0"/>
                        </a:rPr>
                        <a:t>options </a:t>
                      </a:r>
                    </a:p>
                  </a:txBody>
                  <a:tcPr marL="9484" marR="9484" marT="9484"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Shortwave process:  Dudhia scheme</a:t>
                      </a:r>
                    </a:p>
                  </a:txBody>
                  <a:tcPr marL="9484" marR="9484" marT="948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3676115810"/>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Longwave process:  RRTM (Rapid Radiative Transfer Model) scheme</a:t>
                      </a:r>
                    </a:p>
                  </a:txBody>
                  <a:tcPr marL="9484" marR="9484" marT="9484" marB="0" anchor="ctr">
                    <a:lnL>
                      <a:noFill/>
                    </a:lnL>
                    <a:lnR>
                      <a:noFill/>
                    </a:lnR>
                    <a:lnT>
                      <a:noFill/>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802449762"/>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Cloud microphysics process:　Ferrier (new Eta) scheme</a:t>
                      </a:r>
                    </a:p>
                  </a:txBody>
                  <a:tcPr marL="9484" marR="9484" marT="9484" marB="0" anchor="ctr">
                    <a:lnL>
                      <a:noFill/>
                    </a:lnL>
                    <a:lnR>
                      <a:noFill/>
                    </a:lnR>
                    <a:lnT>
                      <a:noFill/>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760499637"/>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PBL Process:  Mellor-Yamada-</a:t>
                      </a:r>
                      <a:r>
                        <a:rPr lang="en-US" sz="1600" b="0" i="0" u="none" strike="noStrike" dirty="0" err="1">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Janjic</a:t>
                      </a:r>
                      <a:r>
                        <a:rPr lang="en-US" sz="1600" b="0" i="0" u="none" strike="noStrike" dirty="0">
                          <a:solidFill>
                            <a:srgbClr val="FF0000"/>
                          </a:solidFill>
                          <a:effectLst/>
                          <a:latin typeface="Arial" panose="020B0604020202020204" pitchFamily="34" charset="0"/>
                          <a:ea typeface="ＭＳ Ｐゴシック" panose="020B0600070205080204" pitchFamily="50" charset="-128"/>
                          <a:cs typeface="Arial" panose="020B0604020202020204" pitchFamily="34" charset="0"/>
                        </a:rPr>
                        <a:t> (Eta operational) scheme</a:t>
                      </a:r>
                    </a:p>
                  </a:txBody>
                  <a:tcPr marL="9484" marR="9484" marT="9484" marB="0" anchor="ctr">
                    <a:lnL>
                      <a:noFill/>
                    </a:lnL>
                    <a:lnR>
                      <a:noFill/>
                    </a:lnR>
                    <a:lnT>
                      <a:noFill/>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398555315"/>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Surface layer process:  </a:t>
                      </a:r>
                      <a:r>
                        <a:rPr lang="en-US" sz="1600" b="0" i="0" u="none" strike="noStrike" dirty="0" err="1">
                          <a:effectLst/>
                          <a:latin typeface="Arial" panose="020B0604020202020204" pitchFamily="34" charset="0"/>
                          <a:ea typeface="ＭＳ Ｐゴシック" panose="020B0600070205080204" pitchFamily="50" charset="-128"/>
                          <a:cs typeface="Arial" panose="020B0604020202020204" pitchFamily="34" charset="0"/>
                        </a:rPr>
                        <a:t>Monin-Obukhov</a:t>
                      </a: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 (</a:t>
                      </a:r>
                      <a:r>
                        <a:rPr lang="en-US" sz="1600" b="0" i="0" u="none" strike="noStrike" dirty="0" err="1">
                          <a:effectLst/>
                          <a:latin typeface="Arial" panose="020B0604020202020204" pitchFamily="34" charset="0"/>
                          <a:ea typeface="ＭＳ Ｐゴシック" panose="020B0600070205080204" pitchFamily="50" charset="-128"/>
                          <a:cs typeface="Arial" panose="020B0604020202020204" pitchFamily="34" charset="0"/>
                        </a:rPr>
                        <a:t>Janjic</a:t>
                      </a: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 Eta) scheme</a:t>
                      </a:r>
                    </a:p>
                  </a:txBody>
                  <a:tcPr marL="9484" marR="9484" marT="9484" marB="0" anchor="ctr">
                    <a:lnL>
                      <a:noFill/>
                    </a:lnL>
                    <a:lnR>
                      <a:noFill/>
                    </a:lnR>
                    <a:lnT>
                      <a:noFill/>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2985963656"/>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Land-surface process:  Noah land surface model scheme</a:t>
                      </a:r>
                    </a:p>
                  </a:txBody>
                  <a:tcPr marL="9484" marR="9484" marT="9484" marB="0" anchor="ctr">
                    <a:lnL>
                      <a:noFill/>
                    </a:lnL>
                    <a:lnR>
                      <a:noFill/>
                    </a:lnR>
                    <a:lnT>
                      <a:noFill/>
                    </a:lnT>
                    <a:lnB>
                      <a:noFill/>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3088413142"/>
                  </a:ext>
                </a:extLst>
              </a:tr>
              <a:tr h="260654">
                <a:tc>
                  <a:txBody>
                    <a:bodyPr/>
                    <a:lstStyle/>
                    <a:p>
                      <a:pPr algn="l" fontAlgn="ctr"/>
                      <a:r>
                        <a:rPr lang="ja-JP" altLang="en-US" sz="1600" b="0" i="0" u="none" strike="noStrike">
                          <a:effectLst/>
                          <a:latin typeface="Arial" panose="020B0604020202020204" pitchFamily="34" charset="0"/>
                          <a:ea typeface="ＭＳ Ｐゴシック" panose="020B0600070205080204" pitchFamily="50" charset="-128"/>
                          <a:cs typeface="Arial" panose="020B0604020202020204" pitchFamily="34" charset="0"/>
                        </a:rPr>
                        <a:t>　</a:t>
                      </a:r>
                    </a:p>
                  </a:txBody>
                  <a:tcPr marL="9484" marR="9484" marT="948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US" sz="1600" b="0" i="0" u="none" strike="noStrike" dirty="0">
                          <a:effectLst/>
                          <a:latin typeface="Arial" panose="020B0604020202020204" pitchFamily="34" charset="0"/>
                          <a:ea typeface="ＭＳ Ｐゴシック" panose="020B0600070205080204" pitchFamily="50" charset="-128"/>
                          <a:cs typeface="Arial" panose="020B0604020202020204" pitchFamily="34" charset="0"/>
                        </a:rPr>
                        <a:t>Cumulus parameterization:  None</a:t>
                      </a:r>
                    </a:p>
                  </a:txBody>
                  <a:tcPr marL="9484" marR="9484" marT="9484"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3729561325"/>
                  </a:ext>
                </a:extLst>
              </a:tr>
              <a:tr h="216508">
                <a:tc>
                  <a:txBody>
                    <a:bodyPr/>
                    <a:lstStyle/>
                    <a:p>
                      <a:pPr algn="l"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tc gridSpan="2">
                  <a:txBody>
                    <a:bodyPr/>
                    <a:lstStyle/>
                    <a:p>
                      <a:pPr algn="ctr" fontAlgn="ctr"/>
                      <a:r>
                        <a:rPr lang="ja-JP" altLang="en-US" sz="1100" b="0" i="0" u="none" strike="noStrike">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1100" b="0" i="0" u="none" strike="noStrike" dirty="0">
                          <a:effectLst/>
                          <a:latin typeface="Arial" panose="020B0604020202020204" pitchFamily="34" charset="0"/>
                          <a:ea typeface="ＭＳ Ｐゴシック" panose="020B0600070205080204" pitchFamily="50" charset="-128"/>
                        </a:rPr>
                        <a:t>　</a:t>
                      </a:r>
                    </a:p>
                  </a:txBody>
                  <a:tcPr marL="9484" marR="9484" marT="9484" marB="0" anchor="ctr">
                    <a:lnL>
                      <a:noFill/>
                    </a:lnL>
                    <a:lnR>
                      <a:noFill/>
                    </a:lnR>
                    <a:lnT>
                      <a:noFill/>
                    </a:lnT>
                    <a:lnB>
                      <a:noFill/>
                    </a:lnB>
                    <a:solidFill>
                      <a:srgbClr val="FFFFFF"/>
                    </a:solidFill>
                  </a:tcPr>
                </a:tc>
                <a:extLst>
                  <a:ext uri="{0D108BD9-81ED-4DB2-BD59-A6C34878D82A}">
                    <a16:rowId xmlns:a16="http://schemas.microsoft.com/office/drawing/2014/main" val="4168223562"/>
                  </a:ext>
                </a:extLst>
              </a:tr>
            </a:tbl>
          </a:graphicData>
        </a:graphic>
      </p:graphicFrame>
      <p:sp>
        <p:nvSpPr>
          <p:cNvPr id="6" name="テキスト ボックス 5">
            <a:extLst>
              <a:ext uri="{FF2B5EF4-FFF2-40B4-BE49-F238E27FC236}">
                <a16:creationId xmlns:a16="http://schemas.microsoft.com/office/drawing/2014/main" id="{CF036977-3B83-4806-921A-F7DA1FE9B6A7}"/>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8021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2800" dirty="0">
                <a:solidFill>
                  <a:schemeClr val="bg1"/>
                </a:solidFill>
                <a:latin typeface="Arial" panose="020B0604020202020204" pitchFamily="34" charset="0"/>
                <a:ea typeface="Meiryo UI" panose="020B0604030504040204" pitchFamily="50" charset="-128"/>
                <a:cs typeface="Arial" panose="020B0604020202020204" pitchFamily="34" charset="0"/>
              </a:rPr>
              <a:t>Annual mean wind speed from 160 domains</a:t>
            </a:r>
            <a:endParaRPr lang="ja-JP" altLang="en-US" sz="28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7</a:t>
            </a:fld>
            <a:endParaRPr kumimoji="1" lang="ja-JP" altLang="en-US"/>
          </a:p>
        </p:txBody>
      </p:sp>
      <p:pic>
        <p:nvPicPr>
          <p:cNvPr id="6" name="図 5">
            <a:extLst>
              <a:ext uri="{FF2B5EF4-FFF2-40B4-BE49-F238E27FC236}">
                <a16:creationId xmlns:a16="http://schemas.microsoft.com/office/drawing/2014/main" id="{94C81646-A2BD-4D40-AB23-4CBC2DA608C8}"/>
              </a:ext>
            </a:extLst>
          </p:cNvPr>
          <p:cNvPicPr>
            <a:picLocks noChangeAspect="1"/>
          </p:cNvPicPr>
          <p:nvPr/>
        </p:nvPicPr>
        <p:blipFill>
          <a:blip r:embed="rId3"/>
          <a:stretch>
            <a:fillRect/>
          </a:stretch>
        </p:blipFill>
        <p:spPr>
          <a:xfrm>
            <a:off x="2050026" y="796290"/>
            <a:ext cx="5707626" cy="5722805"/>
          </a:xfrm>
          <a:prstGeom prst="rect">
            <a:avLst/>
          </a:prstGeom>
          <a:ln>
            <a:solidFill>
              <a:schemeClr val="tx1">
                <a:lumMod val="50000"/>
                <a:lumOff val="50000"/>
              </a:schemeClr>
            </a:solidFill>
          </a:ln>
        </p:spPr>
      </p:pic>
      <p:sp>
        <p:nvSpPr>
          <p:cNvPr id="7" name="テキスト ボックス 6">
            <a:extLst>
              <a:ext uri="{FF2B5EF4-FFF2-40B4-BE49-F238E27FC236}">
                <a16:creationId xmlns:a16="http://schemas.microsoft.com/office/drawing/2014/main" id="{570A79FD-CEDE-4226-8F91-AA28A6F2801A}"/>
              </a:ext>
            </a:extLst>
          </p:cNvPr>
          <p:cNvSpPr txBox="1"/>
          <p:nvPr/>
        </p:nvSpPr>
        <p:spPr>
          <a:xfrm>
            <a:off x="6309789" y="6144388"/>
            <a:ext cx="1350414" cy="276999"/>
          </a:xfrm>
          <a:prstGeom prst="rect">
            <a:avLst/>
          </a:prstGeom>
          <a:noFill/>
        </p:spPr>
        <p:txBody>
          <a:bodyPr wrap="square" rtlCol="0">
            <a:spAutoFit/>
          </a:bodyPr>
          <a:lstStyle/>
          <a:p>
            <a:pPr algn="ctr"/>
            <a:r>
              <a:rPr kumimoji="1" lang="ja-JP" altLang="en-US" sz="1200" dirty="0">
                <a:solidFill>
                  <a:schemeClr val="tx1">
                    <a:lumMod val="50000"/>
                    <a:lumOff val="50000"/>
                  </a:schemeClr>
                </a:solidFill>
                <a:latin typeface="+mn-ea"/>
              </a:rPr>
              <a:t>（</a:t>
            </a:r>
            <a:r>
              <a:rPr lang="en-US" altLang="ja-JP" sz="1200" dirty="0">
                <a:solidFill>
                  <a:schemeClr val="tx1">
                    <a:lumMod val="50000"/>
                    <a:lumOff val="50000"/>
                  </a:schemeClr>
                </a:solidFill>
                <a:latin typeface="+mn-ea"/>
              </a:rPr>
              <a:t>made by </a:t>
            </a:r>
            <a:r>
              <a:rPr kumimoji="1" lang="en-US" altLang="ja-JP" sz="1200" dirty="0">
                <a:solidFill>
                  <a:schemeClr val="tx1">
                    <a:lumMod val="50000"/>
                    <a:lumOff val="50000"/>
                  </a:schemeClr>
                </a:solidFill>
                <a:latin typeface="+mn-ea"/>
              </a:rPr>
              <a:t>WEIT</a:t>
            </a:r>
            <a:r>
              <a:rPr kumimoji="1" lang="ja-JP" altLang="en-US" sz="1200" dirty="0">
                <a:solidFill>
                  <a:schemeClr val="tx1">
                    <a:lumMod val="50000"/>
                    <a:lumOff val="50000"/>
                  </a:schemeClr>
                </a:solidFill>
                <a:latin typeface="+mn-ea"/>
              </a:rPr>
              <a:t>）</a:t>
            </a:r>
          </a:p>
        </p:txBody>
      </p:sp>
      <p:sp>
        <p:nvSpPr>
          <p:cNvPr id="8" name="テキスト ボックス 7">
            <a:extLst>
              <a:ext uri="{FF2B5EF4-FFF2-40B4-BE49-F238E27FC236}">
                <a16:creationId xmlns:a16="http://schemas.microsoft.com/office/drawing/2014/main" id="{7E0195CD-956E-4CC0-9C8B-24E8A972CCA4}"/>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1134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Method of validation</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8</a:t>
            </a:fld>
            <a:endParaRPr kumimoji="1" lang="ja-JP" altLang="en-US"/>
          </a:p>
        </p:txBody>
      </p:sp>
      <p:sp>
        <p:nvSpPr>
          <p:cNvPr id="16" name="サブタイトル 2">
            <a:extLst>
              <a:ext uri="{FF2B5EF4-FFF2-40B4-BE49-F238E27FC236}">
                <a16:creationId xmlns:a16="http://schemas.microsoft.com/office/drawing/2014/main" id="{3CE01D78-40C3-4824-8DCC-B4F26B8CB85C}"/>
              </a:ext>
            </a:extLst>
          </p:cNvPr>
          <p:cNvSpPr>
            <a:spLocks noGrp="1"/>
          </p:cNvSpPr>
          <p:nvPr>
            <p:ph type="subTitle" idx="1"/>
          </p:nvPr>
        </p:nvSpPr>
        <p:spPr>
          <a:xfrm>
            <a:off x="412957" y="916781"/>
            <a:ext cx="8366549" cy="2861469"/>
          </a:xfrm>
        </p:spPr>
        <p:txBody>
          <a:bodyPr>
            <a:noAutofit/>
          </a:bodyPr>
          <a:lstStyle/>
          <a:p>
            <a:pPr algn="l">
              <a:spcBef>
                <a:spcPts val="0"/>
              </a:spcBef>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WRF-simulated winds are evaluated as follows.</a:t>
            </a:r>
          </a:p>
          <a:p>
            <a:pPr marL="342900" indent="-342900" algn="l">
              <a:spcBef>
                <a:spcPts val="1200"/>
              </a:spcBef>
              <a:buFont typeface="Wingdings" panose="05000000000000000000" pitchFamily="2" charset="2"/>
              <a:buChar char="Ø"/>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Hourly values of WRFOUT (max. 8,760 data for a year)</a:t>
            </a:r>
          </a:p>
          <a:p>
            <a:pPr marL="342900" indent="-342900" algn="l">
              <a:spcBef>
                <a:spcPts val="1200"/>
              </a:spcBef>
              <a:buFont typeface="Wingdings" panose="05000000000000000000" pitchFamily="2" charset="2"/>
              <a:buChar char="Ø"/>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Nearest grid value to an observation site</a:t>
            </a:r>
          </a:p>
          <a:p>
            <a:pPr marL="342900" indent="-342900" algn="l">
              <a:spcBef>
                <a:spcPts val="1200"/>
              </a:spcBef>
              <a:buFont typeface="Wingdings" panose="05000000000000000000" pitchFamily="2" charset="2"/>
              <a:buChar char="Ø"/>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Vertical interpolation (liner(U)–logarithmic(log Z))</a:t>
            </a:r>
          </a:p>
          <a:p>
            <a:pPr marL="342900" indent="-342900" algn="l">
              <a:spcBef>
                <a:spcPts val="1200"/>
              </a:spcBef>
              <a:buFont typeface="Wingdings" panose="05000000000000000000" pitchFamily="2" charset="2"/>
              <a:buChar char="Ø"/>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For 3 years (depending on data availability at an observation site)</a:t>
            </a:r>
          </a:p>
          <a:p>
            <a:pPr marL="342900" indent="-342900" algn="l">
              <a:spcBef>
                <a:spcPts val="1200"/>
              </a:spcBef>
              <a:buFont typeface="Wingdings" panose="05000000000000000000" pitchFamily="2" charset="2"/>
              <a:buChar char="Ø"/>
            </a:pPr>
            <a:r>
              <a:rPr lang="en-US" altLang="ja-JP" sz="2000" dirty="0">
                <a:solidFill>
                  <a:schemeClr val="tx1">
                    <a:lumMod val="75000"/>
                    <a:lumOff val="25000"/>
                  </a:schemeClr>
                </a:solidFill>
                <a:latin typeface="Arial" panose="020B0604020202020204" pitchFamily="34" charset="0"/>
                <a:ea typeface="Meiryo UI" panose="020B0604030504040204" pitchFamily="50" charset="-128"/>
                <a:cs typeface="Arial" panose="020B0604020202020204" pitchFamily="34" charset="0"/>
              </a:rPr>
              <a:t>This presentation is focusing on annual and monthly wind speeds.</a:t>
            </a:r>
          </a:p>
        </p:txBody>
      </p:sp>
      <p:sp>
        <p:nvSpPr>
          <p:cNvPr id="6" name="テキスト ボックス 5">
            <a:extLst>
              <a:ext uri="{FF2B5EF4-FFF2-40B4-BE49-F238E27FC236}">
                <a16:creationId xmlns:a16="http://schemas.microsoft.com/office/drawing/2014/main" id="{430CDC32-537C-4C0B-BB77-FAC565EEAFFE}"/>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30357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p:cNvSpPr>
          <p:nvPr/>
        </p:nvSpPr>
        <p:spPr>
          <a:xfrm>
            <a:off x="0" y="0"/>
            <a:ext cx="9144000" cy="576000"/>
          </a:xfrm>
          <a:prstGeom prst="rect">
            <a:avLst/>
          </a:prstGeom>
          <a:solidFill>
            <a:srgbClr val="000090"/>
          </a:solidFill>
        </p:spPr>
        <p:txBody>
          <a:bodyPr vert="horz" lIns="91440" tIns="45720" rIns="91440" bIns="45720" rtlCol="0" anchor="ctr">
            <a:noAutofit/>
          </a:bodyPr>
          <a:lstStyle/>
          <a:p>
            <a:pPr algn="ctr"/>
            <a:r>
              <a:rPr lang="en-US" altLang="ja-JP" sz="3200" dirty="0">
                <a:solidFill>
                  <a:schemeClr val="bg1"/>
                </a:solidFill>
                <a:latin typeface="Arial" panose="020B0604020202020204" pitchFamily="34" charset="0"/>
                <a:ea typeface="Meiryo UI" panose="020B0604030504040204" pitchFamily="50" charset="-128"/>
                <a:cs typeface="Arial" panose="020B0604020202020204" pitchFamily="34" charset="0"/>
              </a:rPr>
              <a:t>In-situ observation sites for validation </a:t>
            </a:r>
            <a:endParaRPr lang="ja-JP" altLang="en-US" sz="3200" dirty="0">
              <a:solidFill>
                <a:schemeClr val="bg1"/>
              </a:solidFill>
              <a:latin typeface="Arial" panose="020B0604020202020204" pitchFamily="34" charset="0"/>
              <a:ea typeface="Meiryo UI" panose="020B0604030504040204" pitchFamily="50" charset="-128"/>
              <a:cs typeface="Arial" panose="020B0604020202020204" pitchFamily="34" charset="0"/>
            </a:endParaRPr>
          </a:p>
        </p:txBody>
      </p:sp>
      <p:sp>
        <p:nvSpPr>
          <p:cNvPr id="5" name="正方形/長方形 4"/>
          <p:cNvSpPr/>
          <p:nvPr/>
        </p:nvSpPr>
        <p:spPr>
          <a:xfrm>
            <a:off x="99340" y="687149"/>
            <a:ext cx="8928000" cy="5940000"/>
          </a:xfrm>
          <a:prstGeom prst="rect">
            <a:avLst/>
          </a:prstGeom>
          <a:no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9A4F1CA7-80A8-744C-973E-C0CCE2785EF4}" type="slidenum">
              <a:rPr kumimoji="1" lang="ja-JP" altLang="en-US" smtClean="0"/>
              <a:t>9</a:t>
            </a:fld>
            <a:endParaRPr kumimoji="1" lang="ja-JP" altLang="en-US"/>
          </a:p>
        </p:txBody>
      </p:sp>
      <p:sp>
        <p:nvSpPr>
          <p:cNvPr id="9" name="テキスト ボックス 8"/>
          <p:cNvSpPr txBox="1"/>
          <p:nvPr/>
        </p:nvSpPr>
        <p:spPr>
          <a:xfrm>
            <a:off x="5409001" y="750903"/>
            <a:ext cx="2143140" cy="5586145"/>
          </a:xfrm>
          <a:prstGeom prst="rect">
            <a:avLst/>
          </a:prstGeom>
          <a:noFill/>
        </p:spPr>
        <p:txBody>
          <a:bodyPr wrap="square" rtlCol="0">
            <a:spAutoFit/>
          </a:bodyPr>
          <a:lstStyle/>
          <a:p>
            <a:r>
              <a:rPr lang="en-US" altLang="zh-TW" sz="850" dirty="0">
                <a:latin typeface="ＭＳ Ｐゴシック" pitchFamily="50" charset="-128"/>
                <a:ea typeface="ＭＳ Ｐゴシック" pitchFamily="50" charset="-128"/>
              </a:rPr>
              <a:t>  1.  </a:t>
            </a:r>
            <a:r>
              <a:rPr lang="zh-TW" altLang="en-US" sz="850" dirty="0">
                <a:latin typeface="ＭＳ Ｐゴシック" pitchFamily="50" charset="-128"/>
                <a:ea typeface="ＭＳ Ｐゴシック" pitchFamily="50" charset="-128"/>
              </a:rPr>
              <a:t>青森東岸沖（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2.  </a:t>
            </a:r>
            <a:r>
              <a:rPr lang="zh-TW" altLang="en-US" sz="850" dirty="0">
                <a:latin typeface="ＭＳ Ｐゴシック" pitchFamily="50" charset="-128"/>
                <a:ea typeface="ＭＳ Ｐゴシック" pitchFamily="50" charset="-128"/>
              </a:rPr>
              <a:t>岩手北部沖（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3.  </a:t>
            </a:r>
            <a:r>
              <a:rPr lang="zh-TW" altLang="en-US" sz="850" dirty="0">
                <a:latin typeface="ＭＳ Ｐゴシック" pitchFamily="50" charset="-128"/>
                <a:ea typeface="ＭＳ Ｐゴシック" pitchFamily="50" charset="-128"/>
              </a:rPr>
              <a:t>岩手中部沖（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4.  </a:t>
            </a:r>
            <a:r>
              <a:rPr lang="zh-TW" altLang="en-US" sz="850" dirty="0">
                <a:latin typeface="ＭＳ Ｐゴシック" pitchFamily="50" charset="-128"/>
                <a:ea typeface="ＭＳ Ｐゴシック" pitchFamily="50" charset="-128"/>
              </a:rPr>
              <a:t>岩手南部沖（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5.  </a:t>
            </a:r>
            <a:r>
              <a:rPr lang="zh-TW" altLang="en-US" sz="850" dirty="0">
                <a:latin typeface="ＭＳ Ｐゴシック" pitchFamily="50" charset="-128"/>
                <a:ea typeface="ＭＳ Ｐゴシック" pitchFamily="50" charset="-128"/>
              </a:rPr>
              <a:t>宮城北部沖（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6.  </a:t>
            </a:r>
            <a:r>
              <a:rPr lang="zh-TW" altLang="en-US" sz="850" dirty="0">
                <a:latin typeface="ＭＳ Ｐゴシック" pitchFamily="50" charset="-128"/>
                <a:ea typeface="ＭＳ Ｐゴシック" pitchFamily="50" charset="-128"/>
              </a:rPr>
              <a:t>宮城中部沖（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7.  </a:t>
            </a:r>
            <a:r>
              <a:rPr lang="zh-TW" altLang="en-US" sz="850" dirty="0">
                <a:latin typeface="ＭＳ Ｐゴシック" pitchFamily="50" charset="-128"/>
                <a:ea typeface="ＭＳ Ｐゴシック" pitchFamily="50" charset="-128"/>
              </a:rPr>
              <a:t>福島県沖（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8.  </a:t>
            </a:r>
            <a:r>
              <a:rPr lang="zh-TW" altLang="en-US" sz="850" dirty="0">
                <a:latin typeface="ＭＳ Ｐゴシック" pitchFamily="50" charset="-128"/>
                <a:ea typeface="ＭＳ Ｐゴシック" pitchFamily="50" charset="-128"/>
              </a:rPr>
              <a:t>青森西岸沖（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p>
          <a:p>
            <a:r>
              <a:rPr lang="en-US" altLang="zh-TW" sz="850" dirty="0">
                <a:latin typeface="ＭＳ Ｐゴシック" pitchFamily="50" charset="-128"/>
                <a:ea typeface="ＭＳ Ｐゴシック" pitchFamily="50" charset="-128"/>
              </a:rPr>
              <a:t>  9. </a:t>
            </a:r>
            <a:r>
              <a:rPr lang="ja-JP" altLang="en-US" sz="850" dirty="0">
                <a:latin typeface="ＭＳ Ｐゴシック" pitchFamily="50" charset="-128"/>
                <a:ea typeface="ＭＳ Ｐゴシック" pitchFamily="50" charset="-128"/>
              </a:rPr>
              <a:t> </a:t>
            </a:r>
            <a:r>
              <a:rPr lang="zh-TW" altLang="en-US" sz="850" dirty="0">
                <a:latin typeface="ＭＳ Ｐゴシック" pitchFamily="50" charset="-128"/>
                <a:ea typeface="ＭＳ Ｐゴシック" pitchFamily="50" charset="-128"/>
              </a:rPr>
              <a:t>秋田県沖（</a:t>
            </a:r>
            <a:r>
              <a:rPr lang="en-US" altLang="zh-TW" sz="850" dirty="0">
                <a:latin typeface="ＭＳ Ｐゴシック" pitchFamily="50" charset="-128"/>
                <a:ea typeface="ＭＳ Ｐゴシック" pitchFamily="50" charset="-128"/>
              </a:rPr>
              <a:t>GPS</a:t>
            </a:r>
            <a:r>
              <a:rPr lang="zh-TW" altLang="en-US" sz="850" dirty="0">
                <a:latin typeface="ＭＳ Ｐゴシック" pitchFamily="50" charset="-128"/>
                <a:ea typeface="ＭＳ Ｐゴシック" pitchFamily="50" charset="-128"/>
              </a:rPr>
              <a:t>波浪計）</a:t>
            </a:r>
            <a:endParaRPr lang="en-US" altLang="ja-JP" sz="850" dirty="0">
              <a:latin typeface="ＭＳ Ｐゴシック" pitchFamily="50" charset="-128"/>
              <a:ea typeface="ＭＳ Ｐゴシック" pitchFamily="50" charset="-128"/>
            </a:endParaRPr>
          </a:p>
          <a:p>
            <a:r>
              <a:rPr lang="en-US" altLang="ja-JP" sz="850" dirty="0">
                <a:solidFill>
                  <a:srgbClr val="FF0000"/>
                </a:solidFill>
                <a:latin typeface="ＭＳ Ｐゴシック" pitchFamily="50" charset="-128"/>
                <a:ea typeface="ＭＳ Ｐゴシック" pitchFamily="50" charset="-128"/>
              </a:rPr>
              <a:t>10.  </a:t>
            </a:r>
            <a:r>
              <a:rPr lang="ja-JP" altLang="en-US" sz="850" dirty="0">
                <a:solidFill>
                  <a:srgbClr val="FF0000"/>
                </a:solidFill>
                <a:latin typeface="ＭＳ Ｐゴシック" pitchFamily="50" charset="-128"/>
                <a:ea typeface="ＭＳ Ｐゴシック" pitchFamily="50" charset="-128"/>
              </a:rPr>
              <a:t>能代港風況観測タワー</a:t>
            </a:r>
            <a:endParaRPr lang="en-US" altLang="ja-JP" sz="850" dirty="0">
              <a:solidFill>
                <a:srgbClr val="FF0000"/>
              </a:solidFill>
              <a:latin typeface="ＭＳ Ｐゴシック" pitchFamily="50" charset="-128"/>
              <a:ea typeface="ＭＳ Ｐゴシック" pitchFamily="50" charset="-128"/>
            </a:endParaRPr>
          </a:p>
          <a:p>
            <a:r>
              <a:rPr lang="en-US" altLang="ja-JP" sz="850" dirty="0">
                <a:latin typeface="ＭＳ Ｐゴシック" pitchFamily="50" charset="-128"/>
                <a:ea typeface="ＭＳ Ｐゴシック" pitchFamily="50" charset="-128"/>
              </a:rPr>
              <a:t>11.  </a:t>
            </a:r>
            <a:r>
              <a:rPr lang="ja-JP" altLang="en-US" sz="850" dirty="0">
                <a:latin typeface="ＭＳ Ｐゴシック" pitchFamily="50" charset="-128"/>
                <a:ea typeface="ＭＳ Ｐゴシック" pitchFamily="50" charset="-128"/>
              </a:rPr>
              <a:t>山形県沖（</a:t>
            </a:r>
            <a:r>
              <a:rPr lang="en-US" altLang="ja-JP" sz="850" dirty="0">
                <a:latin typeface="ＭＳ Ｐゴシック" pitchFamily="50" charset="-128"/>
                <a:ea typeface="ＭＳ Ｐゴシック" pitchFamily="50" charset="-128"/>
              </a:rPr>
              <a:t>GPS</a:t>
            </a:r>
            <a:r>
              <a:rPr lang="ja-JP" altLang="en-US" sz="850" dirty="0">
                <a:latin typeface="ＭＳ Ｐゴシック" pitchFamily="50" charset="-128"/>
                <a:ea typeface="ＭＳ Ｐゴシック" pitchFamily="50" charset="-128"/>
              </a:rPr>
              <a:t>波浪計）</a:t>
            </a:r>
            <a:endParaRPr lang="en-US" altLang="ja-JP" sz="850" dirty="0">
              <a:latin typeface="ＭＳ Ｐゴシック" pitchFamily="50" charset="-128"/>
              <a:ea typeface="ＭＳ Ｐゴシック" pitchFamily="50" charset="-128"/>
            </a:endParaRPr>
          </a:p>
          <a:p>
            <a:r>
              <a:rPr lang="en-US" altLang="ja-JP" sz="850" dirty="0">
                <a:solidFill>
                  <a:srgbClr val="FF0000"/>
                </a:solidFill>
                <a:latin typeface="ＭＳ Ｐゴシック" pitchFamily="50" charset="-128"/>
                <a:ea typeface="ＭＳ Ｐゴシック" pitchFamily="50" charset="-128"/>
              </a:rPr>
              <a:t>12.  </a:t>
            </a:r>
            <a:r>
              <a:rPr lang="ja-JP" altLang="en-US" sz="850" dirty="0">
                <a:solidFill>
                  <a:srgbClr val="FF0000"/>
                </a:solidFill>
                <a:latin typeface="ＭＳ Ｐゴシック" pitchFamily="50" charset="-128"/>
                <a:ea typeface="ＭＳ Ｐゴシック" pitchFamily="50" charset="-128"/>
              </a:rPr>
              <a:t>波崎桟橋ライダー</a:t>
            </a:r>
            <a:r>
              <a:rPr lang="en-US" altLang="ja-JP" sz="850" dirty="0">
                <a:latin typeface="ＭＳ Ｐゴシック" pitchFamily="50" charset="-128"/>
                <a:ea typeface="ＭＳ Ｐゴシック" pitchFamily="50" charset="-128"/>
              </a:rPr>
              <a:t>/</a:t>
            </a:r>
            <a:r>
              <a:rPr lang="ja-JP" altLang="en-US" sz="850" dirty="0">
                <a:latin typeface="ＭＳ Ｐゴシック" pitchFamily="50" charset="-128"/>
                <a:ea typeface="ＭＳ Ｐゴシック" pitchFamily="50" charset="-128"/>
              </a:rPr>
              <a:t>桟橋上風速計</a:t>
            </a:r>
            <a:endParaRPr lang="en-US" altLang="ja-JP" sz="850" dirty="0">
              <a:latin typeface="ＭＳ Ｐゴシック" pitchFamily="50" charset="-128"/>
              <a:ea typeface="ＭＳ Ｐゴシック" pitchFamily="50" charset="-128"/>
            </a:endParaRPr>
          </a:p>
          <a:p>
            <a:r>
              <a:rPr lang="en-US" altLang="ja-JP" sz="850" dirty="0">
                <a:solidFill>
                  <a:srgbClr val="FF0000"/>
                </a:solidFill>
                <a:latin typeface="ＭＳ Ｐゴシック" pitchFamily="50" charset="-128"/>
                <a:ea typeface="ＭＳ Ｐゴシック" pitchFamily="50" charset="-128"/>
              </a:rPr>
              <a:t>13.  </a:t>
            </a:r>
            <a:r>
              <a:rPr lang="ja-JP" altLang="en-US" sz="850" dirty="0">
                <a:solidFill>
                  <a:srgbClr val="FF0000"/>
                </a:solidFill>
                <a:latin typeface="ＭＳ Ｐゴシック" pitchFamily="50" charset="-128"/>
                <a:ea typeface="ＭＳ Ｐゴシック" pitchFamily="50" charset="-128"/>
              </a:rPr>
              <a:t>銚子沖洋上風況観測タワー</a:t>
            </a:r>
            <a:endParaRPr lang="en-US" altLang="ja-JP" sz="850" dirty="0">
              <a:solidFill>
                <a:srgbClr val="FF0000"/>
              </a:solidFill>
              <a:latin typeface="ＭＳ Ｐゴシック" pitchFamily="50" charset="-128"/>
              <a:ea typeface="ＭＳ Ｐゴシック" pitchFamily="50" charset="-128"/>
            </a:endParaRPr>
          </a:p>
          <a:p>
            <a:r>
              <a:rPr lang="en-US" altLang="ja-JP" sz="850" dirty="0">
                <a:latin typeface="ＭＳ Ｐゴシック" pitchFamily="50" charset="-128"/>
                <a:ea typeface="ＭＳ Ｐゴシック" pitchFamily="50" charset="-128"/>
              </a:rPr>
              <a:t>14.</a:t>
            </a:r>
            <a:r>
              <a:rPr lang="ja-JP" altLang="en-US" sz="850" dirty="0">
                <a:latin typeface="ＭＳ Ｐゴシック" pitchFamily="50" charset="-128"/>
                <a:ea typeface="ＭＳ Ｐゴシック" pitchFamily="50" charset="-128"/>
              </a:rPr>
              <a:t>  浦安沖</a:t>
            </a:r>
            <a:endParaRPr lang="en-US" altLang="ja-JP" sz="850" dirty="0">
              <a:latin typeface="ＭＳ Ｐゴシック" pitchFamily="50" charset="-128"/>
              <a:ea typeface="ＭＳ Ｐゴシック" pitchFamily="50" charset="-128"/>
            </a:endParaRPr>
          </a:p>
          <a:p>
            <a:r>
              <a:rPr lang="en-US" altLang="ja-JP" sz="850" dirty="0">
                <a:latin typeface="ＭＳ Ｐゴシック" pitchFamily="50" charset="-128"/>
                <a:ea typeface="ＭＳ Ｐゴシック" pitchFamily="50" charset="-128"/>
              </a:rPr>
              <a:t>15.  </a:t>
            </a:r>
            <a:r>
              <a:rPr lang="zh-TW" altLang="en-US" sz="850" dirty="0">
                <a:latin typeface="ＭＳ Ｐゴシック" pitchFamily="50" charset="-128"/>
                <a:ea typeface="ＭＳ Ｐゴシック" pitchFamily="50" charset="-128"/>
              </a:rPr>
              <a:t>千葉港波浪観測塔</a:t>
            </a:r>
            <a:endParaRPr lang="en-US" altLang="ja-JP" sz="850" dirty="0">
              <a:latin typeface="ＭＳ Ｐゴシック" pitchFamily="50" charset="-128"/>
              <a:ea typeface="ＭＳ Ｐゴシック" pitchFamily="50" charset="-128"/>
            </a:endParaRPr>
          </a:p>
          <a:p>
            <a:r>
              <a:rPr lang="en-US" altLang="ja-JP" sz="850" dirty="0">
                <a:latin typeface="ＭＳ Ｐゴシック" pitchFamily="50" charset="-128"/>
                <a:ea typeface="ＭＳ Ｐゴシック" pitchFamily="50" charset="-128"/>
              </a:rPr>
              <a:t>16.  </a:t>
            </a:r>
            <a:r>
              <a:rPr lang="ja-JP" altLang="en-US" sz="850" dirty="0">
                <a:latin typeface="ＭＳ Ｐゴシック" pitchFamily="50" charset="-128"/>
                <a:ea typeface="ＭＳ Ｐゴシック" pitchFamily="50" charset="-128"/>
              </a:rPr>
              <a:t>千葉港口第一号灯標</a:t>
            </a:r>
            <a:endParaRPr lang="en-US" altLang="ja-JP" sz="850" dirty="0">
              <a:latin typeface="ＭＳ Ｐゴシック" pitchFamily="50" charset="-128"/>
              <a:ea typeface="ＭＳ Ｐゴシック" pitchFamily="50" charset="-128"/>
            </a:endParaRPr>
          </a:p>
          <a:p>
            <a:r>
              <a:rPr lang="en-US" altLang="ja-JP" sz="850" dirty="0">
                <a:latin typeface="ＭＳ Ｐゴシック" pitchFamily="50" charset="-128"/>
                <a:ea typeface="ＭＳ Ｐゴシック" pitchFamily="50" charset="-128"/>
              </a:rPr>
              <a:t>17.  </a:t>
            </a:r>
            <a:r>
              <a:rPr lang="ja-JP" altLang="en-US" sz="850" dirty="0">
                <a:latin typeface="ＭＳ Ｐゴシック" pitchFamily="50" charset="-128"/>
                <a:ea typeface="ＭＳ Ｐゴシック" pitchFamily="50" charset="-128"/>
              </a:rPr>
              <a:t>川崎人工島</a:t>
            </a:r>
            <a:endParaRPr lang="en-US" altLang="ja-JP" sz="850" dirty="0">
              <a:latin typeface="ＭＳ Ｐゴシック" pitchFamily="50" charset="-128"/>
              <a:ea typeface="ＭＳ Ｐゴシック" pitchFamily="50" charset="-128"/>
            </a:endParaRPr>
          </a:p>
          <a:p>
            <a:r>
              <a:rPr lang="en-US" altLang="ja-JP" sz="850" dirty="0">
                <a:latin typeface="ＭＳ Ｐゴシック" pitchFamily="50" charset="-128"/>
                <a:ea typeface="ＭＳ Ｐゴシック" pitchFamily="50" charset="-128"/>
              </a:rPr>
              <a:t>18.  </a:t>
            </a:r>
            <a:r>
              <a:rPr lang="ja-JP" altLang="en-US" sz="850" dirty="0">
                <a:latin typeface="ＭＳ Ｐゴシック" pitchFamily="50" charset="-128"/>
                <a:ea typeface="ＭＳ Ｐゴシック" pitchFamily="50" charset="-128"/>
              </a:rPr>
              <a:t>平塚沖総合実験タワー</a:t>
            </a:r>
            <a:endParaRPr lang="en-US" altLang="ja-JP" sz="850" dirty="0">
              <a:latin typeface="ＭＳ Ｐゴシック" pitchFamily="50" charset="-128"/>
              <a:ea typeface="ＭＳ Ｐゴシック" pitchFamily="50" charset="-128"/>
            </a:endParaRPr>
          </a:p>
          <a:p>
            <a:r>
              <a:rPr lang="en-US" altLang="ja-JP" sz="850" dirty="0">
                <a:latin typeface="ＭＳ Ｐゴシック" pitchFamily="50" charset="-128"/>
                <a:ea typeface="ＭＳ Ｐゴシック" pitchFamily="50" charset="-128"/>
              </a:rPr>
              <a:t>19.  </a:t>
            </a:r>
            <a:r>
              <a:rPr lang="zh-TW" altLang="en-US" sz="850" dirty="0">
                <a:latin typeface="ＭＳ Ｐゴシック" pitchFamily="50" charset="-128"/>
                <a:ea typeface="ＭＳ Ｐゴシック" pitchFamily="50" charset="-128"/>
              </a:rPr>
              <a:t>静岡御前崎沖</a:t>
            </a:r>
            <a:r>
              <a:rPr lang="ja-JP" altLang="en-US" sz="850" dirty="0">
                <a:latin typeface="ＭＳ Ｐゴシック" pitchFamily="50" charset="-128"/>
                <a:ea typeface="ＭＳ Ｐゴシック" pitchFamily="50" charset="-128"/>
              </a:rPr>
              <a:t>（</a:t>
            </a:r>
            <a:r>
              <a:rPr lang="en-US" altLang="ja-JP" sz="850" dirty="0">
                <a:latin typeface="ＭＳ Ｐゴシック" pitchFamily="50" charset="-128"/>
                <a:ea typeface="ＭＳ Ｐゴシック" pitchFamily="50" charset="-128"/>
              </a:rPr>
              <a:t>GPS</a:t>
            </a:r>
            <a:r>
              <a:rPr lang="ja-JP" altLang="en-US" sz="850" dirty="0">
                <a:latin typeface="ＭＳ Ｐゴシック" pitchFamily="50" charset="-128"/>
                <a:ea typeface="ＭＳ Ｐゴシック" pitchFamily="50" charset="-128"/>
              </a:rPr>
              <a:t>波浪計）</a:t>
            </a:r>
            <a:endParaRPr lang="en-US" altLang="ja-JP" sz="850" dirty="0">
              <a:latin typeface="ＭＳ Ｐゴシック" pitchFamily="50" charset="-128"/>
              <a:ea typeface="ＭＳ Ｐゴシック" pitchFamily="50" charset="-128"/>
            </a:endParaRPr>
          </a:p>
          <a:p>
            <a:pPr marL="228600" indent="-228600"/>
            <a:r>
              <a:rPr lang="en-US" altLang="ja-JP" sz="850" dirty="0">
                <a:latin typeface="ＭＳ Ｐゴシック" pitchFamily="50" charset="-128"/>
                <a:ea typeface="ＭＳ Ｐゴシック" pitchFamily="50" charset="-128"/>
              </a:rPr>
              <a:t>20.  </a:t>
            </a:r>
            <a:r>
              <a:rPr lang="ja-JP" altLang="en-US" sz="850" dirty="0">
                <a:latin typeface="ＭＳ Ｐゴシック" pitchFamily="50" charset="-128"/>
                <a:ea typeface="ＭＳ Ｐゴシック" pitchFamily="50" charset="-128"/>
              </a:rPr>
              <a:t>伊勢</a:t>
            </a:r>
            <a:r>
              <a:rPr lang="ja-JP" altLang="en-US" sz="850" dirty="0" err="1">
                <a:latin typeface="ＭＳ Ｐゴシック" pitchFamily="50" charset="-128"/>
                <a:ea typeface="ＭＳ Ｐゴシック" pitchFamily="50" charset="-128"/>
              </a:rPr>
              <a:t>湾湾</a:t>
            </a:r>
            <a:r>
              <a:rPr lang="ja-JP" altLang="en-US" sz="850" dirty="0">
                <a:latin typeface="ＭＳ Ｐゴシック" pitchFamily="50" charset="-128"/>
                <a:ea typeface="ＭＳ Ｐゴシック" pitchFamily="50" charset="-128"/>
              </a:rPr>
              <a:t>奥</a:t>
            </a:r>
            <a:endParaRPr lang="en-US" altLang="ja-JP" sz="850" dirty="0">
              <a:latin typeface="ＭＳ Ｐゴシック" pitchFamily="50" charset="-128"/>
              <a:ea typeface="ＭＳ Ｐゴシック" pitchFamily="50" charset="-128"/>
            </a:endParaRPr>
          </a:p>
          <a:p>
            <a:pPr marL="228600" indent="-228600"/>
            <a:r>
              <a:rPr lang="en-US" altLang="ja-JP" sz="850" dirty="0">
                <a:latin typeface="ＭＳ Ｐゴシック" pitchFamily="50" charset="-128"/>
                <a:ea typeface="ＭＳ Ｐゴシック" pitchFamily="50" charset="-128"/>
              </a:rPr>
              <a:t>21.  </a:t>
            </a:r>
            <a:r>
              <a:rPr lang="ja-JP" altLang="en-US" sz="850" dirty="0">
                <a:latin typeface="ＭＳ Ｐゴシック" pitchFamily="50" charset="-128"/>
                <a:ea typeface="ＭＳ Ｐゴシック" pitchFamily="50" charset="-128"/>
              </a:rPr>
              <a:t>伊勢</a:t>
            </a:r>
            <a:r>
              <a:rPr lang="ja-JP" altLang="en-US" sz="850" dirty="0" err="1">
                <a:latin typeface="ＭＳ Ｐゴシック" pitchFamily="50" charset="-128"/>
                <a:ea typeface="ＭＳ Ｐゴシック" pitchFamily="50" charset="-128"/>
              </a:rPr>
              <a:t>湾湾</a:t>
            </a:r>
            <a:r>
              <a:rPr lang="ja-JP" altLang="en-US" sz="850" dirty="0">
                <a:latin typeface="ＭＳ Ｐゴシック" pitchFamily="50" charset="-128"/>
                <a:ea typeface="ＭＳ Ｐゴシック" pitchFamily="50" charset="-128"/>
              </a:rPr>
              <a:t>央</a:t>
            </a:r>
          </a:p>
          <a:p>
            <a:pPr marL="228600" indent="-228600"/>
            <a:r>
              <a:rPr lang="en-US" altLang="ja-JP" sz="850" dirty="0">
                <a:latin typeface="ＭＳ Ｐゴシック" pitchFamily="50" charset="-128"/>
                <a:ea typeface="ＭＳ Ｐゴシック" pitchFamily="50" charset="-128"/>
              </a:rPr>
              <a:t>22.  </a:t>
            </a:r>
            <a:r>
              <a:rPr lang="ja-JP" altLang="en-US" sz="850" dirty="0">
                <a:latin typeface="ＭＳ Ｐゴシック" pitchFamily="50" charset="-128"/>
                <a:ea typeface="ＭＳ Ｐゴシック" pitchFamily="50" charset="-128"/>
              </a:rPr>
              <a:t>中山水道</a:t>
            </a:r>
            <a:r>
              <a:rPr lang="en-US" altLang="ja-JP" sz="850" dirty="0">
                <a:latin typeface="ＭＳ Ｐゴシック" pitchFamily="50" charset="-128"/>
                <a:ea typeface="ＭＳ Ｐゴシック" pitchFamily="50" charset="-128"/>
              </a:rPr>
              <a:t>(2</a:t>
            </a:r>
            <a:r>
              <a:rPr lang="ja-JP" altLang="en-US" sz="850" dirty="0">
                <a:latin typeface="ＭＳ Ｐゴシック" pitchFamily="50" charset="-128"/>
                <a:ea typeface="ＭＳ Ｐゴシック" pitchFamily="50" charset="-128"/>
              </a:rPr>
              <a:t>号灯標</a:t>
            </a:r>
            <a:r>
              <a:rPr lang="en-US" altLang="ja-JP" sz="850" dirty="0">
                <a:latin typeface="ＭＳ Ｐゴシック" pitchFamily="50" charset="-128"/>
                <a:ea typeface="ＭＳ Ｐゴシック" pitchFamily="50" charset="-128"/>
              </a:rPr>
              <a:t>)</a:t>
            </a:r>
          </a:p>
          <a:p>
            <a:pPr marL="228600" indent="-228600"/>
            <a:r>
              <a:rPr lang="en-US" altLang="ja-JP" sz="850" dirty="0">
                <a:latin typeface="ＭＳ Ｐゴシック" pitchFamily="50" charset="-128"/>
                <a:ea typeface="ＭＳ Ｐゴシック" pitchFamily="50" charset="-128"/>
              </a:rPr>
              <a:t>23.  </a:t>
            </a:r>
            <a:r>
              <a:rPr lang="ja-JP" altLang="en-US" sz="850" dirty="0">
                <a:latin typeface="ＭＳ Ｐゴシック" pitchFamily="50" charset="-128"/>
                <a:ea typeface="ＭＳ Ｐゴシック" pitchFamily="50" charset="-128"/>
              </a:rPr>
              <a:t>伊勢湾湾口</a:t>
            </a:r>
          </a:p>
          <a:p>
            <a:pPr marL="228600" indent="-228600"/>
            <a:r>
              <a:rPr lang="en-US" altLang="ja-JP" sz="850" dirty="0">
                <a:latin typeface="ＭＳ Ｐゴシック" pitchFamily="50" charset="-128"/>
                <a:ea typeface="ＭＳ Ｐゴシック" pitchFamily="50" charset="-128"/>
              </a:rPr>
              <a:t>24.  </a:t>
            </a:r>
            <a:r>
              <a:rPr lang="ja-JP" altLang="en-US" sz="850" dirty="0">
                <a:latin typeface="ＭＳ Ｐゴシック" pitchFamily="50" charset="-128"/>
                <a:ea typeface="ＭＳ Ｐゴシック" pitchFamily="50" charset="-128"/>
              </a:rPr>
              <a:t>伊勢湾口沖（</a:t>
            </a:r>
            <a:r>
              <a:rPr lang="en-US" altLang="ja-JP" sz="850" dirty="0">
                <a:latin typeface="ＭＳ Ｐゴシック" pitchFamily="50" charset="-128"/>
                <a:ea typeface="ＭＳ Ｐゴシック" pitchFamily="50" charset="-128"/>
              </a:rPr>
              <a:t>GPS</a:t>
            </a:r>
            <a:r>
              <a:rPr lang="ja-JP" altLang="en-US" sz="850" dirty="0">
                <a:latin typeface="ＭＳ Ｐゴシック" pitchFamily="50" charset="-128"/>
                <a:ea typeface="ＭＳ Ｐゴシック" pitchFamily="50" charset="-128"/>
              </a:rPr>
              <a:t>波浪計）</a:t>
            </a:r>
          </a:p>
          <a:p>
            <a:pPr marL="228600" indent="-228600"/>
            <a:r>
              <a:rPr lang="en-US" altLang="ja-JP" sz="850" dirty="0">
                <a:latin typeface="ＭＳ Ｐゴシック" pitchFamily="50" charset="-128"/>
                <a:ea typeface="ＭＳ Ｐゴシック" pitchFamily="50" charset="-128"/>
              </a:rPr>
              <a:t>25.  </a:t>
            </a:r>
            <a:r>
              <a:rPr lang="ja-JP" altLang="en-US" sz="850" dirty="0">
                <a:latin typeface="ＭＳ Ｐゴシック" pitchFamily="50" charset="-128"/>
                <a:ea typeface="ＭＳ Ｐゴシック" pitchFamily="50" charset="-128"/>
              </a:rPr>
              <a:t>三重尾鷲沖（</a:t>
            </a:r>
            <a:r>
              <a:rPr lang="en-US" altLang="ja-JP" sz="850" dirty="0">
                <a:latin typeface="ＭＳ Ｐゴシック" pitchFamily="50" charset="-128"/>
                <a:ea typeface="ＭＳ Ｐゴシック" pitchFamily="50" charset="-128"/>
              </a:rPr>
              <a:t>GPS</a:t>
            </a:r>
            <a:r>
              <a:rPr lang="ja-JP" altLang="en-US" sz="850" dirty="0">
                <a:latin typeface="ＭＳ Ｐゴシック" pitchFamily="50" charset="-128"/>
                <a:ea typeface="ＭＳ Ｐゴシック" pitchFamily="50" charset="-128"/>
              </a:rPr>
              <a:t>波浪計）</a:t>
            </a:r>
          </a:p>
          <a:p>
            <a:pPr marL="228600" indent="-228600"/>
            <a:r>
              <a:rPr lang="en-US" altLang="ja-JP" sz="850" dirty="0">
                <a:latin typeface="ＭＳ Ｐゴシック" pitchFamily="50" charset="-128"/>
                <a:ea typeface="ＭＳ Ｐゴシック" pitchFamily="50" charset="-128"/>
              </a:rPr>
              <a:t>26.  </a:t>
            </a:r>
            <a:r>
              <a:rPr lang="ja-JP" altLang="en-US" sz="850" dirty="0">
                <a:latin typeface="ＭＳ Ｐゴシック" pitchFamily="50" charset="-128"/>
                <a:ea typeface="ＭＳ Ｐゴシック" pitchFamily="50" charset="-128"/>
              </a:rPr>
              <a:t>淀川河口</a:t>
            </a:r>
          </a:p>
          <a:p>
            <a:pPr marL="228600" indent="-228600"/>
            <a:r>
              <a:rPr lang="en-US" altLang="ja-JP" sz="850" dirty="0">
                <a:latin typeface="ＭＳ Ｐゴシック" pitchFamily="50" charset="-128"/>
                <a:ea typeface="ＭＳ Ｐゴシック" pitchFamily="50" charset="-128"/>
              </a:rPr>
              <a:t>27.  </a:t>
            </a:r>
            <a:r>
              <a:rPr lang="ja-JP" altLang="en-US" sz="850" dirty="0">
                <a:latin typeface="ＭＳ Ｐゴシック" pitchFamily="50" charset="-128"/>
                <a:ea typeface="ＭＳ Ｐゴシック" pitchFamily="50" charset="-128"/>
              </a:rPr>
              <a:t>大阪湾波浪観測塔</a:t>
            </a:r>
          </a:p>
          <a:p>
            <a:pPr marL="228600" indent="-228600"/>
            <a:r>
              <a:rPr lang="en-US" altLang="ja-JP" sz="850" dirty="0">
                <a:latin typeface="ＭＳ Ｐゴシック" pitchFamily="50" charset="-128"/>
                <a:ea typeface="ＭＳ Ｐゴシック" pitchFamily="50" charset="-128"/>
              </a:rPr>
              <a:t>28.  </a:t>
            </a:r>
            <a:r>
              <a:rPr lang="ja-JP" altLang="en-US" sz="850" dirty="0">
                <a:latin typeface="ＭＳ Ｐゴシック" pitchFamily="50" charset="-128"/>
                <a:ea typeface="ＭＳ Ｐゴシック" pitchFamily="50" charset="-128"/>
              </a:rPr>
              <a:t>阪南沖窪地</a:t>
            </a:r>
          </a:p>
          <a:p>
            <a:pPr marL="228600" indent="-228600"/>
            <a:r>
              <a:rPr lang="en-US" altLang="ja-JP" sz="850" dirty="0">
                <a:latin typeface="ＭＳ Ｐゴシック" pitchFamily="50" charset="-128"/>
                <a:ea typeface="ＭＳ Ｐゴシック" pitchFamily="50" charset="-128"/>
              </a:rPr>
              <a:t>29.  </a:t>
            </a:r>
            <a:r>
              <a:rPr lang="ja-JP" altLang="en-US" sz="850" dirty="0">
                <a:latin typeface="ＭＳ Ｐゴシック" pitchFamily="50" charset="-128"/>
                <a:ea typeface="ＭＳ Ｐゴシック" pitchFamily="50" charset="-128"/>
              </a:rPr>
              <a:t>関空</a:t>
            </a:r>
            <a:r>
              <a:rPr lang="en-US" altLang="ja-JP" sz="850" dirty="0">
                <a:latin typeface="ＭＳ Ｐゴシック" pitchFamily="50" charset="-128"/>
                <a:ea typeface="ＭＳ Ｐゴシック" pitchFamily="50" charset="-128"/>
              </a:rPr>
              <a:t>MT</a:t>
            </a:r>
          </a:p>
          <a:p>
            <a:pPr marL="228600" indent="-228600"/>
            <a:r>
              <a:rPr lang="en-US" altLang="ja-JP" sz="850" dirty="0">
                <a:latin typeface="ＭＳ Ｐゴシック" pitchFamily="50" charset="-128"/>
                <a:ea typeface="ＭＳ Ｐゴシック" pitchFamily="50" charset="-128"/>
              </a:rPr>
              <a:t>30.  </a:t>
            </a:r>
            <a:r>
              <a:rPr lang="ja-JP" altLang="en-US" sz="850" dirty="0">
                <a:latin typeface="ＭＳ Ｐゴシック" pitchFamily="50" charset="-128"/>
                <a:ea typeface="ＭＳ Ｐゴシック" pitchFamily="50" charset="-128"/>
              </a:rPr>
              <a:t>田辺中島高潮観測塔</a:t>
            </a:r>
          </a:p>
          <a:p>
            <a:pPr marL="228600" indent="-228600"/>
            <a:r>
              <a:rPr lang="en-US" altLang="ja-JP" sz="850" dirty="0">
                <a:latin typeface="ＭＳ Ｐゴシック" pitchFamily="50" charset="-128"/>
                <a:ea typeface="ＭＳ Ｐゴシック" pitchFamily="50" charset="-128"/>
              </a:rPr>
              <a:t>31.  </a:t>
            </a:r>
            <a:r>
              <a:rPr lang="ja-JP" altLang="en-US" sz="850" dirty="0">
                <a:latin typeface="ＭＳ Ｐゴシック" pitchFamily="50" charset="-128"/>
                <a:ea typeface="ＭＳ Ｐゴシック" pitchFamily="50" charset="-128"/>
              </a:rPr>
              <a:t>和歌山南西沖（</a:t>
            </a:r>
            <a:r>
              <a:rPr lang="en-US" altLang="ja-JP" sz="850" dirty="0">
                <a:latin typeface="ＭＳ Ｐゴシック" pitchFamily="50" charset="-128"/>
                <a:ea typeface="ＭＳ Ｐゴシック" pitchFamily="50" charset="-128"/>
              </a:rPr>
              <a:t>GPS</a:t>
            </a:r>
            <a:r>
              <a:rPr lang="ja-JP" altLang="en-US" sz="850" dirty="0">
                <a:latin typeface="ＭＳ Ｐゴシック" pitchFamily="50" charset="-128"/>
                <a:ea typeface="ＭＳ Ｐゴシック" pitchFamily="50" charset="-128"/>
              </a:rPr>
              <a:t>波浪計）</a:t>
            </a:r>
          </a:p>
          <a:p>
            <a:pPr marL="228600" indent="-228600"/>
            <a:r>
              <a:rPr lang="en-US" altLang="ja-JP" sz="850" dirty="0">
                <a:latin typeface="ＭＳ Ｐゴシック" pitchFamily="50" charset="-128"/>
                <a:ea typeface="ＭＳ Ｐゴシック" pitchFamily="50" charset="-128"/>
              </a:rPr>
              <a:t>32.  </a:t>
            </a:r>
            <a:r>
              <a:rPr lang="ja-JP" altLang="en-US" sz="850" dirty="0">
                <a:latin typeface="ＭＳ Ｐゴシック" pitchFamily="50" charset="-128"/>
                <a:ea typeface="ＭＳ Ｐゴシック" pitchFamily="50" charset="-128"/>
              </a:rPr>
              <a:t>徳島海陽沖（</a:t>
            </a:r>
            <a:r>
              <a:rPr lang="en-US" altLang="ja-JP" sz="850" dirty="0">
                <a:latin typeface="ＭＳ Ｐゴシック" pitchFamily="50" charset="-128"/>
                <a:ea typeface="ＭＳ Ｐゴシック" pitchFamily="50" charset="-128"/>
              </a:rPr>
              <a:t>GPS</a:t>
            </a:r>
            <a:r>
              <a:rPr lang="ja-JP" altLang="en-US" sz="850" dirty="0">
                <a:latin typeface="ＭＳ Ｐゴシック" pitchFamily="50" charset="-128"/>
                <a:ea typeface="ＭＳ Ｐゴシック" pitchFamily="50" charset="-128"/>
              </a:rPr>
              <a:t>波浪計）</a:t>
            </a:r>
          </a:p>
          <a:p>
            <a:pPr marL="228600" indent="-228600"/>
            <a:r>
              <a:rPr lang="en-US" altLang="ja-JP" sz="850" dirty="0">
                <a:latin typeface="ＭＳ Ｐゴシック" pitchFamily="50" charset="-128"/>
                <a:ea typeface="ＭＳ Ｐゴシック" pitchFamily="50" charset="-128"/>
              </a:rPr>
              <a:t>33.  </a:t>
            </a:r>
            <a:r>
              <a:rPr lang="ja-JP" altLang="en-US" sz="850" dirty="0">
                <a:latin typeface="ＭＳ Ｐゴシック" pitchFamily="50" charset="-128"/>
                <a:ea typeface="ＭＳ Ｐゴシック" pitchFamily="50" charset="-128"/>
              </a:rPr>
              <a:t>黒潮牧場</a:t>
            </a:r>
            <a:r>
              <a:rPr lang="en-US" altLang="ja-JP" sz="850" dirty="0">
                <a:latin typeface="ＭＳ Ｐゴシック" pitchFamily="50" charset="-128"/>
                <a:ea typeface="ＭＳ Ｐゴシック" pitchFamily="50" charset="-128"/>
              </a:rPr>
              <a:t>10</a:t>
            </a:r>
            <a:r>
              <a:rPr lang="ja-JP" altLang="en-US" sz="850" dirty="0">
                <a:latin typeface="ＭＳ Ｐゴシック" pitchFamily="50" charset="-128"/>
                <a:ea typeface="ＭＳ Ｐゴシック" pitchFamily="50" charset="-128"/>
              </a:rPr>
              <a:t>号ブイ</a:t>
            </a:r>
            <a:r>
              <a:rPr lang="en-US" altLang="ja-JP" sz="850" dirty="0">
                <a:latin typeface="ＭＳ Ｐゴシック" pitchFamily="50" charset="-128"/>
                <a:ea typeface="ＭＳ Ｐゴシック" pitchFamily="50" charset="-128"/>
              </a:rPr>
              <a:t>(</a:t>
            </a:r>
            <a:r>
              <a:rPr lang="ja-JP" altLang="en-US" sz="850" dirty="0">
                <a:latin typeface="ＭＳ Ｐゴシック" pitchFamily="50" charset="-128"/>
                <a:ea typeface="ＭＳ Ｐゴシック" pitchFamily="50" charset="-128"/>
              </a:rPr>
              <a:t>室戸沖</a:t>
            </a:r>
            <a:r>
              <a:rPr lang="en-US" altLang="ja-JP" sz="850" dirty="0">
                <a:latin typeface="ＭＳ Ｐゴシック" pitchFamily="50" charset="-128"/>
                <a:ea typeface="ＭＳ Ｐゴシック" pitchFamily="50" charset="-128"/>
              </a:rPr>
              <a:t>)</a:t>
            </a:r>
          </a:p>
          <a:p>
            <a:pPr marL="228600" indent="-228600"/>
            <a:r>
              <a:rPr lang="en-US" altLang="ja-JP" sz="850" dirty="0">
                <a:latin typeface="ＭＳ Ｐゴシック" pitchFamily="50" charset="-128"/>
                <a:ea typeface="ＭＳ Ｐゴシック" pitchFamily="50" charset="-128"/>
              </a:rPr>
              <a:t>34.  </a:t>
            </a:r>
            <a:r>
              <a:rPr lang="ja-JP" altLang="en-US" sz="850" dirty="0">
                <a:latin typeface="ＭＳ Ｐゴシック" pitchFamily="50" charset="-128"/>
                <a:ea typeface="ＭＳ Ｐゴシック" pitchFamily="50" charset="-128"/>
              </a:rPr>
              <a:t>黒潮牧場</a:t>
            </a:r>
            <a:r>
              <a:rPr lang="en-US" altLang="ja-JP" sz="850" dirty="0">
                <a:latin typeface="ＭＳ Ｐゴシック" pitchFamily="50" charset="-128"/>
                <a:ea typeface="ＭＳ Ｐゴシック" pitchFamily="50" charset="-128"/>
              </a:rPr>
              <a:t>12</a:t>
            </a:r>
            <a:r>
              <a:rPr lang="ja-JP" altLang="en-US" sz="850" dirty="0">
                <a:latin typeface="ＭＳ Ｐゴシック" pitchFamily="50" charset="-128"/>
                <a:ea typeface="ＭＳ Ｐゴシック" pitchFamily="50" charset="-128"/>
              </a:rPr>
              <a:t>号ブイ</a:t>
            </a:r>
            <a:r>
              <a:rPr lang="en-US" altLang="ja-JP" sz="850" dirty="0">
                <a:latin typeface="ＭＳ Ｐゴシック" pitchFamily="50" charset="-128"/>
                <a:ea typeface="ＭＳ Ｐゴシック" pitchFamily="50" charset="-128"/>
              </a:rPr>
              <a:t>(</a:t>
            </a:r>
            <a:r>
              <a:rPr lang="ja-JP" altLang="en-US" sz="850" dirty="0">
                <a:latin typeface="ＭＳ Ｐゴシック" pitchFamily="50" charset="-128"/>
                <a:ea typeface="ＭＳ Ｐゴシック" pitchFamily="50" charset="-128"/>
              </a:rPr>
              <a:t>高知沖）</a:t>
            </a:r>
          </a:p>
          <a:p>
            <a:pPr marL="228600" indent="-228600"/>
            <a:r>
              <a:rPr lang="en-US" altLang="ja-JP" sz="850" dirty="0">
                <a:latin typeface="ＭＳ Ｐゴシック" pitchFamily="50" charset="-128"/>
                <a:ea typeface="ＭＳ Ｐゴシック" pitchFamily="50" charset="-128"/>
              </a:rPr>
              <a:t>35.  </a:t>
            </a:r>
            <a:r>
              <a:rPr lang="ja-JP" altLang="en-US" sz="850" dirty="0">
                <a:latin typeface="ＭＳ Ｐゴシック" pitchFamily="50" charset="-128"/>
                <a:ea typeface="ＭＳ Ｐゴシック" pitchFamily="50" charset="-128"/>
              </a:rPr>
              <a:t>高知西部沖（</a:t>
            </a:r>
            <a:r>
              <a:rPr lang="en-US" altLang="ja-JP" sz="850" dirty="0">
                <a:latin typeface="ＭＳ Ｐゴシック" pitchFamily="50" charset="-128"/>
                <a:ea typeface="ＭＳ Ｐゴシック" pitchFamily="50" charset="-128"/>
              </a:rPr>
              <a:t>GPS</a:t>
            </a:r>
            <a:r>
              <a:rPr lang="ja-JP" altLang="en-US" sz="850" dirty="0">
                <a:latin typeface="ＭＳ Ｐゴシック" pitchFamily="50" charset="-128"/>
                <a:ea typeface="ＭＳ Ｐゴシック" pitchFamily="50" charset="-128"/>
              </a:rPr>
              <a:t>波浪計）</a:t>
            </a:r>
          </a:p>
          <a:p>
            <a:pPr marL="228600" indent="-228600"/>
            <a:r>
              <a:rPr lang="en-US" altLang="ja-JP" sz="850" dirty="0">
                <a:latin typeface="ＭＳ Ｐゴシック" pitchFamily="50" charset="-128"/>
                <a:ea typeface="ＭＳ Ｐゴシック" pitchFamily="50" charset="-128"/>
              </a:rPr>
              <a:t>36.  </a:t>
            </a:r>
            <a:r>
              <a:rPr lang="ja-JP" altLang="en-US" sz="850" dirty="0">
                <a:latin typeface="ＭＳ Ｐゴシック" pitchFamily="50" charset="-128"/>
                <a:ea typeface="ＭＳ Ｐゴシック" pitchFamily="50" charset="-128"/>
              </a:rPr>
              <a:t>黒潮牧場</a:t>
            </a:r>
            <a:r>
              <a:rPr lang="en-US" altLang="ja-JP" sz="850" dirty="0">
                <a:latin typeface="ＭＳ Ｐゴシック" pitchFamily="50" charset="-128"/>
                <a:ea typeface="ＭＳ Ｐゴシック" pitchFamily="50" charset="-128"/>
              </a:rPr>
              <a:t>13</a:t>
            </a:r>
            <a:r>
              <a:rPr lang="ja-JP" altLang="en-US" sz="850" dirty="0">
                <a:latin typeface="ＭＳ Ｐゴシック" pitchFamily="50" charset="-128"/>
                <a:ea typeface="ＭＳ Ｐゴシック" pitchFamily="50" charset="-128"/>
              </a:rPr>
              <a:t>号ブイ</a:t>
            </a:r>
            <a:r>
              <a:rPr lang="en-US" altLang="ja-JP" sz="850" dirty="0">
                <a:latin typeface="ＭＳ Ｐゴシック" pitchFamily="50" charset="-128"/>
                <a:ea typeface="ＭＳ Ｐゴシック" pitchFamily="50" charset="-128"/>
              </a:rPr>
              <a:t>(</a:t>
            </a:r>
            <a:r>
              <a:rPr lang="ja-JP" altLang="en-US" sz="850" dirty="0">
                <a:latin typeface="ＭＳ Ｐゴシック" pitchFamily="50" charset="-128"/>
                <a:ea typeface="ＭＳ Ｐゴシック" pitchFamily="50" charset="-128"/>
              </a:rPr>
              <a:t>足摺沖）</a:t>
            </a:r>
          </a:p>
          <a:p>
            <a:pPr marL="228600" indent="-228600"/>
            <a:r>
              <a:rPr lang="en-US" altLang="ja-JP" sz="850" dirty="0">
                <a:solidFill>
                  <a:srgbClr val="FF0000"/>
                </a:solidFill>
                <a:latin typeface="ＭＳ Ｐゴシック" pitchFamily="50" charset="-128"/>
                <a:ea typeface="ＭＳ Ｐゴシック" pitchFamily="50" charset="-128"/>
              </a:rPr>
              <a:t>37.  </a:t>
            </a:r>
            <a:r>
              <a:rPr lang="ja-JP" altLang="en-US" sz="850" dirty="0">
                <a:solidFill>
                  <a:srgbClr val="FF0000"/>
                </a:solidFill>
                <a:latin typeface="ＭＳ Ｐゴシック" pitchFamily="50" charset="-128"/>
                <a:ea typeface="ＭＳ Ｐゴシック" pitchFamily="50" charset="-128"/>
              </a:rPr>
              <a:t>北九州沖洋上風況観測タワー</a:t>
            </a:r>
          </a:p>
          <a:p>
            <a:pPr marL="228600" indent="-228600"/>
            <a:r>
              <a:rPr lang="en-US" altLang="ja-JP" sz="850" dirty="0">
                <a:latin typeface="ＭＳ Ｐゴシック" pitchFamily="50" charset="-128"/>
                <a:ea typeface="ＭＳ Ｐゴシック" pitchFamily="50" charset="-128"/>
              </a:rPr>
              <a:t>38.  </a:t>
            </a:r>
            <a:r>
              <a:rPr lang="ja-JP" altLang="en-US" sz="850" dirty="0">
                <a:latin typeface="ＭＳ Ｐゴシック" pitchFamily="50" charset="-128"/>
                <a:ea typeface="ＭＳ Ｐゴシック" pitchFamily="50" charset="-128"/>
              </a:rPr>
              <a:t>椛島沖浮体式洋上タワー</a:t>
            </a:r>
          </a:p>
          <a:p>
            <a:pPr marL="228600" indent="-228600">
              <a:buAutoNum type="arabicPeriod" startAt="39"/>
            </a:pPr>
            <a:r>
              <a:rPr lang="ja-JP" altLang="en-US" sz="850" dirty="0">
                <a:latin typeface="ＭＳ Ｐゴシック" pitchFamily="50" charset="-128"/>
                <a:ea typeface="ＭＳ Ｐゴシック" pitchFamily="50" charset="-128"/>
              </a:rPr>
              <a:t>沖の鳥島</a:t>
            </a:r>
            <a:endParaRPr lang="en-US" altLang="ja-JP" sz="850" dirty="0">
              <a:latin typeface="ＭＳ Ｐゴシック" pitchFamily="50" charset="-128"/>
              <a:ea typeface="ＭＳ Ｐゴシック" pitchFamily="50" charset="-128"/>
            </a:endParaRPr>
          </a:p>
          <a:p>
            <a:pPr marL="228600" indent="-228600">
              <a:buAutoNum type="arabicPeriod" startAt="40"/>
            </a:pPr>
            <a:r>
              <a:rPr lang="en-US" altLang="ja-JP" sz="850" dirty="0">
                <a:latin typeface="ＭＳ Ｐゴシック" pitchFamily="50" charset="-128"/>
                <a:ea typeface="ＭＳ Ｐゴシック" pitchFamily="50" charset="-128"/>
              </a:rPr>
              <a:t>JKEO</a:t>
            </a:r>
            <a:r>
              <a:rPr lang="ja-JP" altLang="en-US" sz="850" dirty="0">
                <a:latin typeface="ＭＳ Ｐゴシック" panose="020B0600070205080204" pitchFamily="50" charset="-128"/>
                <a:ea typeface="ＭＳ Ｐゴシック" panose="020B0600070205080204" pitchFamily="50" charset="-128"/>
              </a:rPr>
              <a:t>ブイ</a:t>
            </a:r>
            <a:endParaRPr lang="en-US" altLang="ja-JP" sz="850" dirty="0">
              <a:latin typeface="ＭＳ Ｐゴシック" panose="020B0600070205080204" pitchFamily="50" charset="-128"/>
              <a:ea typeface="ＭＳ Ｐゴシック" panose="020B0600070205080204" pitchFamily="50" charset="-128"/>
            </a:endParaRPr>
          </a:p>
          <a:p>
            <a:r>
              <a:rPr lang="en-US" altLang="ja-JP" sz="850" dirty="0">
                <a:latin typeface="ＭＳ Ｐゴシック" panose="020B0600070205080204" pitchFamily="50" charset="-128"/>
                <a:ea typeface="ＭＳ Ｐゴシック" panose="020B0600070205080204" pitchFamily="50" charset="-128"/>
              </a:rPr>
              <a:t>41.   KEO</a:t>
            </a:r>
            <a:r>
              <a:rPr lang="ja-JP" altLang="en-US" sz="850" dirty="0">
                <a:latin typeface="ＭＳ Ｐゴシック" panose="020B0600070205080204" pitchFamily="50" charset="-128"/>
                <a:ea typeface="ＭＳ Ｐゴシック" panose="020B0600070205080204" pitchFamily="50" charset="-128"/>
              </a:rPr>
              <a:t>ブイ</a:t>
            </a:r>
            <a:endParaRPr lang="en-US" altLang="ja-JP" sz="850" dirty="0">
              <a:latin typeface="ＭＳ Ｐゴシック" pitchFamily="50" charset="-128"/>
              <a:ea typeface="ＭＳ Ｐゴシック" pitchFamily="50" charset="-128"/>
            </a:endParaRPr>
          </a:p>
        </p:txBody>
      </p:sp>
      <p:pic>
        <p:nvPicPr>
          <p:cNvPr id="10" name="図 9"/>
          <p:cNvPicPr>
            <a:picLocks noChangeAspect="1"/>
          </p:cNvPicPr>
          <p:nvPr/>
        </p:nvPicPr>
        <p:blipFill rotWithShape="1">
          <a:blip r:embed="rId3"/>
          <a:srcRect t="-139" r="3988" b="2439"/>
          <a:stretch/>
        </p:blipFill>
        <p:spPr>
          <a:xfrm>
            <a:off x="291119" y="834518"/>
            <a:ext cx="5015668" cy="5280532"/>
          </a:xfrm>
          <a:prstGeom prst="rect">
            <a:avLst/>
          </a:prstGeom>
        </p:spPr>
      </p:pic>
      <p:sp>
        <p:nvSpPr>
          <p:cNvPr id="11" name="テキスト ボックス 10"/>
          <p:cNvSpPr txBox="1"/>
          <p:nvPr/>
        </p:nvSpPr>
        <p:spPr>
          <a:xfrm>
            <a:off x="7307826" y="834518"/>
            <a:ext cx="1591244" cy="1600438"/>
          </a:xfrm>
          <a:prstGeom prst="rect">
            <a:avLst/>
          </a:prstGeom>
          <a:solidFill>
            <a:schemeClr val="accent5">
              <a:lumMod val="20000"/>
              <a:lumOff val="80000"/>
            </a:schemeClr>
          </a:solidFill>
          <a:ln>
            <a:solidFill>
              <a:schemeClr val="tx1">
                <a:lumMod val="50000"/>
                <a:lumOff val="50000"/>
              </a:schemeClr>
            </a:solidFill>
          </a:ln>
        </p:spPr>
        <p:txBody>
          <a:bodyPr wrap="square" rtlCol="0">
            <a:spAutoFit/>
          </a:bodyPr>
          <a:lstStyle/>
          <a:p>
            <a:r>
              <a:rPr lang="en-US" altLang="ja-JP" sz="1400" dirty="0">
                <a:solidFill>
                  <a:srgbClr val="FF0000"/>
                </a:solidFill>
                <a:latin typeface="Arial" panose="020B0604020202020204" pitchFamily="34" charset="0"/>
                <a:ea typeface="ＭＳ Ｐゴシック" pitchFamily="50" charset="-128"/>
                <a:cs typeface="Arial" panose="020B0604020202020204" pitchFamily="34" charset="0"/>
              </a:rPr>
              <a:t>Red: Hub-height ( &gt; 50m) measurements</a:t>
            </a:r>
          </a:p>
          <a:p>
            <a:endParaRPr lang="en-US" altLang="ja-JP" sz="1400" dirty="0">
              <a:latin typeface="Arial" panose="020B0604020202020204" pitchFamily="34" charset="0"/>
              <a:ea typeface="ＭＳ Ｐゴシック" pitchFamily="50" charset="-128"/>
              <a:cs typeface="Arial" panose="020B0604020202020204" pitchFamily="34" charset="0"/>
            </a:endParaRPr>
          </a:p>
          <a:p>
            <a:r>
              <a:rPr lang="en-US" altLang="ja-JP" sz="1400" dirty="0">
                <a:latin typeface="Arial" panose="020B0604020202020204" pitchFamily="34" charset="0"/>
                <a:ea typeface="ＭＳ Ｐゴシック" pitchFamily="50" charset="-128"/>
                <a:cs typeface="Arial" panose="020B0604020202020204" pitchFamily="34" charset="0"/>
              </a:rPr>
              <a:t>Black: Lower-height (&lt; 30m) measurements</a:t>
            </a:r>
          </a:p>
        </p:txBody>
      </p:sp>
      <p:sp>
        <p:nvSpPr>
          <p:cNvPr id="8" name="テキスト ボックス 7"/>
          <p:cNvSpPr txBox="1"/>
          <p:nvPr/>
        </p:nvSpPr>
        <p:spPr>
          <a:xfrm>
            <a:off x="225998" y="6183690"/>
            <a:ext cx="8673071" cy="353943"/>
          </a:xfrm>
          <a:prstGeom prst="rect">
            <a:avLst/>
          </a:prstGeom>
          <a:solidFill>
            <a:schemeClr val="accent6">
              <a:lumMod val="20000"/>
              <a:lumOff val="80000"/>
            </a:schemeClr>
          </a:solidFill>
          <a:ln>
            <a:solidFill>
              <a:schemeClr val="tx1">
                <a:lumMod val="50000"/>
                <a:lumOff val="50000"/>
              </a:schemeClr>
            </a:solidFill>
          </a:ln>
        </p:spPr>
        <p:txBody>
          <a:bodyPr wrap="square" rtlCol="0">
            <a:spAutoFit/>
          </a:bodyPr>
          <a:lstStyle/>
          <a:p>
            <a:pPr marL="268288" indent="-268288">
              <a:spcAft>
                <a:spcPts val="600"/>
              </a:spcAft>
              <a:buFont typeface="Wingdings" pitchFamily="2" charset="2"/>
              <a:buChar char="Ø"/>
            </a:pPr>
            <a:r>
              <a:rPr lang="en-US" altLang="ja-JP" sz="1700" dirty="0">
                <a:solidFill>
                  <a:prstClr val="black"/>
                </a:solidFill>
                <a:latin typeface="Arial" panose="020B0604020202020204" pitchFamily="34" charset="0"/>
                <a:cs typeface="Arial" panose="020B0604020202020204" pitchFamily="34" charset="0"/>
              </a:rPr>
              <a:t>In-situ measurements were collected from 41 offshore sites and used for validation. </a:t>
            </a:r>
            <a:r>
              <a:rPr lang="ja-JP" altLang="en-US" sz="1700" dirty="0">
                <a:solidFill>
                  <a:prstClr val="black"/>
                </a:solidFill>
                <a:latin typeface="Arial" panose="020B0604020202020204" pitchFamily="34" charset="0"/>
                <a:cs typeface="Arial" panose="020B0604020202020204" pitchFamily="34" charset="0"/>
              </a:rPr>
              <a:t>　</a:t>
            </a:r>
            <a:endParaRPr lang="en-US" altLang="ja-JP" sz="1700" dirty="0">
              <a:solidFill>
                <a:prstClr val="black"/>
              </a:solidFill>
              <a:latin typeface="Arial" panose="020B0604020202020204" pitchFamily="34" charset="0"/>
              <a:cs typeface="Arial" panose="020B0604020202020204" pitchFamily="34" charset="0"/>
            </a:endParaRPr>
          </a:p>
        </p:txBody>
      </p:sp>
      <p:sp>
        <p:nvSpPr>
          <p:cNvPr id="2" name="楕円 1">
            <a:extLst>
              <a:ext uri="{FF2B5EF4-FFF2-40B4-BE49-F238E27FC236}">
                <a16:creationId xmlns:a16="http://schemas.microsoft.com/office/drawing/2014/main" id="{10D4E2E8-4ED1-448B-9170-B08611D33D84}"/>
              </a:ext>
            </a:extLst>
          </p:cNvPr>
          <p:cNvSpPr>
            <a:spLocks noChangeAspect="1"/>
          </p:cNvSpPr>
          <p:nvPr/>
        </p:nvSpPr>
        <p:spPr>
          <a:xfrm>
            <a:off x="3605981" y="2706328"/>
            <a:ext cx="18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799A6D65-DC14-4158-A525-D4763B949A2E}"/>
              </a:ext>
            </a:extLst>
          </p:cNvPr>
          <p:cNvSpPr>
            <a:spLocks noChangeAspect="1"/>
          </p:cNvSpPr>
          <p:nvPr/>
        </p:nvSpPr>
        <p:spPr>
          <a:xfrm>
            <a:off x="3802625" y="3950103"/>
            <a:ext cx="18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67F87B75-CBD3-4E1F-B90D-0218F22489E7}"/>
              </a:ext>
            </a:extLst>
          </p:cNvPr>
          <p:cNvSpPr>
            <a:spLocks noChangeAspect="1"/>
          </p:cNvSpPr>
          <p:nvPr/>
        </p:nvSpPr>
        <p:spPr>
          <a:xfrm>
            <a:off x="3839495" y="4149213"/>
            <a:ext cx="18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55428CB6-3C2C-41BF-AAF9-47407E6DE98E}"/>
              </a:ext>
            </a:extLst>
          </p:cNvPr>
          <p:cNvSpPr>
            <a:spLocks noChangeAspect="1"/>
          </p:cNvSpPr>
          <p:nvPr/>
        </p:nvSpPr>
        <p:spPr>
          <a:xfrm>
            <a:off x="1103667" y="4510553"/>
            <a:ext cx="180000" cy="180000"/>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23FF010-00B7-4E57-90E9-A321CFF4F5AB}"/>
              </a:ext>
            </a:extLst>
          </p:cNvPr>
          <p:cNvSpPr txBox="1"/>
          <p:nvPr/>
        </p:nvSpPr>
        <p:spPr>
          <a:xfrm>
            <a:off x="8620779" y="6581132"/>
            <a:ext cx="470000" cy="338554"/>
          </a:xfrm>
          <a:prstGeom prst="rect">
            <a:avLst/>
          </a:prstGeom>
          <a:noFill/>
        </p:spPr>
        <p:txBody>
          <a:bodyPr wrap="none" rtlCol="0">
            <a:spAutoFit/>
          </a:bodyPr>
          <a:lstStyle/>
          <a:p>
            <a:r>
              <a:rPr kumimoji="1" lang="en-US" altLang="ja-JP" sz="1600" dirty="0">
                <a:latin typeface="Arial" panose="020B0604020202020204" pitchFamily="34" charset="0"/>
                <a:ea typeface="+mj-ea"/>
                <a:cs typeface="Arial" panose="020B0604020202020204" pitchFamily="34" charset="0"/>
              </a:rPr>
              <a:t>/23</a:t>
            </a:r>
            <a:endParaRPr kumimoji="1" lang="ja-JP" altLang="en-US"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88427329"/>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9889</TotalTime>
  <Words>1982</Words>
  <Application>Microsoft Office PowerPoint</Application>
  <PresentationFormat>画面に合わせる (4:3)</PresentationFormat>
  <Paragraphs>361</Paragraphs>
  <Slides>23</Slides>
  <Notes>23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23</vt:i4>
      </vt:variant>
    </vt:vector>
  </HeadingPairs>
  <TitlesOfParts>
    <vt:vector size="31" baseType="lpstr">
      <vt:lpstr>Meiryo UI</vt:lpstr>
      <vt:lpstr>ＭＳ Ｐゴシック</vt:lpstr>
      <vt:lpstr>メイリオ</vt:lpstr>
      <vt:lpstr>Arial</vt:lpstr>
      <vt:lpstr>Arial Black</vt:lpstr>
      <vt:lpstr>Calibri</vt:lpstr>
      <vt:lpstr>Wingdings</vt: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ohsawa</dc:creator>
  <cp:lastModifiedBy>大澤輝夫</cp:lastModifiedBy>
  <cp:revision>170</cp:revision>
  <cp:lastPrinted>2017-06-14T21:16:54Z</cp:lastPrinted>
  <dcterms:created xsi:type="dcterms:W3CDTF">2017-02-16T23:57:48Z</dcterms:created>
  <dcterms:modified xsi:type="dcterms:W3CDTF">2017-06-29T05:10:40Z</dcterms:modified>
</cp:coreProperties>
</file>