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62" r:id="rId1"/>
  </p:sldMasterIdLst>
  <p:notesMasterIdLst>
    <p:notesMasterId r:id="rId58"/>
  </p:notesMasterIdLst>
  <p:handoutMasterIdLst>
    <p:handoutMasterId r:id="rId59"/>
  </p:handoutMasterIdLst>
  <p:sldIdLst>
    <p:sldId id="256" r:id="rId2"/>
    <p:sldId id="323" r:id="rId3"/>
    <p:sldId id="327" r:id="rId4"/>
    <p:sldId id="328" r:id="rId5"/>
    <p:sldId id="332" r:id="rId6"/>
    <p:sldId id="330" r:id="rId7"/>
    <p:sldId id="325" r:id="rId8"/>
    <p:sldId id="333" r:id="rId9"/>
    <p:sldId id="296" r:id="rId10"/>
    <p:sldId id="311" r:id="rId11"/>
    <p:sldId id="307" r:id="rId12"/>
    <p:sldId id="310" r:id="rId13"/>
    <p:sldId id="312" r:id="rId14"/>
    <p:sldId id="315" r:id="rId15"/>
    <p:sldId id="335" r:id="rId16"/>
    <p:sldId id="334" r:id="rId17"/>
    <p:sldId id="308" r:id="rId18"/>
    <p:sldId id="309" r:id="rId19"/>
    <p:sldId id="276" r:id="rId20"/>
    <p:sldId id="277" r:id="rId21"/>
    <p:sldId id="278" r:id="rId22"/>
    <p:sldId id="326" r:id="rId23"/>
    <p:sldId id="280" r:id="rId24"/>
    <p:sldId id="297" r:id="rId25"/>
    <p:sldId id="317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340" r:id="rId35"/>
    <p:sldId id="341" r:id="rId36"/>
    <p:sldId id="342" r:id="rId37"/>
    <p:sldId id="293" r:id="rId38"/>
    <p:sldId id="257" r:id="rId39"/>
    <p:sldId id="298" r:id="rId40"/>
    <p:sldId id="258" r:id="rId41"/>
    <p:sldId id="299" r:id="rId42"/>
    <p:sldId id="300" r:id="rId43"/>
    <p:sldId id="301" r:id="rId44"/>
    <p:sldId id="262" r:id="rId45"/>
    <p:sldId id="303" r:id="rId46"/>
    <p:sldId id="304" r:id="rId47"/>
    <p:sldId id="294" r:id="rId48"/>
    <p:sldId id="305" r:id="rId49"/>
    <p:sldId id="263" r:id="rId50"/>
    <p:sldId id="264" r:id="rId51"/>
    <p:sldId id="336" r:id="rId52"/>
    <p:sldId id="319" r:id="rId53"/>
    <p:sldId id="320" r:id="rId54"/>
    <p:sldId id="337" r:id="rId55"/>
    <p:sldId id="338" r:id="rId56"/>
    <p:sldId id="339" r:id="rId57"/>
  </p:sldIdLst>
  <p:sldSz cx="12190413" cy="6858000"/>
  <p:notesSz cx="6858000" cy="9144000"/>
  <p:custDataLst>
    <p:tags r:id="rId60"/>
  </p:custDataLst>
  <p:defaultTextStyle>
    <a:defPPr>
      <a:defRPr lang="da-DK"/>
    </a:defPPr>
    <a:lvl1pPr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1pPr>
    <a:lvl2pPr marL="4572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2pPr>
    <a:lvl3pPr marL="9144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3pPr>
    <a:lvl4pPr marL="13716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4pPr>
    <a:lvl5pPr marL="1828800" algn="l" rtl="0" fontAlgn="base">
      <a:spcBef>
        <a:spcPct val="50000"/>
      </a:spcBef>
      <a:spcAft>
        <a:spcPct val="0"/>
      </a:spcAft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012">
          <p15:clr>
            <a:srgbClr val="A4A3A4"/>
          </p15:clr>
        </p15:guide>
        <p15:guide id="2" orient="horz" pos="3884">
          <p15:clr>
            <a:srgbClr val="A4A3A4"/>
          </p15:clr>
        </p15:guide>
        <p15:guide id="3" pos="385">
          <p15:clr>
            <a:srgbClr val="A4A3A4"/>
          </p15:clr>
        </p15:guide>
        <p15:guide id="4" pos="2789">
          <p15:clr>
            <a:srgbClr val="A4A3A4"/>
          </p15:clr>
        </p15:guide>
        <p15:guide id="5" pos="2880">
          <p15:clr>
            <a:srgbClr val="A4A3A4"/>
          </p15:clr>
        </p15:guide>
        <p15:guide id="6" pos="5281">
          <p15:clr>
            <a:srgbClr val="A4A3A4"/>
          </p15:clr>
        </p15:guide>
        <p15:guide id="7" orient="horz" pos="913">
          <p15:clr>
            <a:srgbClr val="A4A3A4"/>
          </p15:clr>
        </p15:guide>
        <p15:guide id="8" orient="horz" pos="3929">
          <p15:clr>
            <a:srgbClr val="A4A3A4"/>
          </p15:clr>
        </p15:guide>
        <p15:guide id="9" pos="392">
          <p15:clr>
            <a:srgbClr val="A4A3A4"/>
          </p15:clr>
        </p15:guide>
        <p15:guide id="10" pos="3771">
          <p15:clr>
            <a:srgbClr val="A4A3A4"/>
          </p15:clr>
        </p15:guide>
        <p15:guide id="11" pos="3954">
          <p15:clr>
            <a:srgbClr val="A4A3A4"/>
          </p15:clr>
        </p15:guide>
        <p15:guide id="12" pos="7040">
          <p15:clr>
            <a:srgbClr val="A4A3A4"/>
          </p15:clr>
        </p15:guide>
        <p15:guide id="13" pos="73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9999"/>
    <a:srgbClr val="990000"/>
    <a:srgbClr val="FFFFFF"/>
    <a:srgbClr val="000000"/>
    <a:srgbClr val="FFCC00"/>
    <a:srgbClr val="FF6600"/>
    <a:srgbClr val="FF0000"/>
    <a:srgbClr val="FF0099"/>
    <a:srgbClr val="CC3399"/>
    <a:srgbClr val="66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25" autoAdjust="0"/>
    <p:restoredTop sz="99655" autoAdjust="0"/>
  </p:normalViewPr>
  <p:slideViewPr>
    <p:cSldViewPr showGuides="1">
      <p:cViewPr varScale="1">
        <p:scale>
          <a:sx n="59" d="100"/>
          <a:sy n="59" d="100"/>
        </p:scale>
        <p:origin x="-210" y="-90"/>
      </p:cViewPr>
      <p:guideLst>
        <p:guide orient="horz" pos="1012"/>
        <p:guide orient="horz" pos="3884"/>
        <p:guide orient="horz" pos="913"/>
        <p:guide orient="horz" pos="3929"/>
        <p:guide pos="385"/>
        <p:guide pos="2789"/>
        <p:guide pos="2880"/>
        <p:guide pos="5281"/>
        <p:guide pos="392"/>
        <p:guide pos="3771"/>
        <p:guide pos="3954"/>
        <p:guide pos="7040"/>
        <p:guide pos="7332"/>
      </p:guideLst>
    </p:cSldViewPr>
  </p:slideViewPr>
  <p:outlineViewPr>
    <p:cViewPr>
      <p:scale>
        <a:sx n="33" d="100"/>
        <a:sy n="33" d="100"/>
      </p:scale>
      <p:origin x="0" y="5526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AF9CA6-B4B0-4A57-919C-40E8D37922D9}" type="doc">
      <dgm:prSet loTypeId="urn:microsoft.com/office/officeart/2005/8/layout/orgChart1" loCatId="hierarchy" qsTypeId="urn:microsoft.com/office/officeart/2005/8/quickstyle/simple1" qsCatId="simple" csTypeId="urn:microsoft.com/office/officeart/2005/8/colors/accent4_5" csCatId="accent4" phldr="1"/>
      <dgm:spPr/>
      <dgm:t>
        <a:bodyPr/>
        <a:lstStyle/>
        <a:p>
          <a:endParaRPr lang="da-DK"/>
        </a:p>
      </dgm:t>
    </dgm:pt>
    <dgm:pt modelId="{40C77574-1FD5-4FF8-9AA0-EB451C4C9F71}">
      <dgm:prSet phldrT="[Text]" custT="1"/>
      <dgm:spPr/>
      <dgm:t>
        <a:bodyPr/>
        <a:lstStyle/>
        <a:p>
          <a:r>
            <a:rPr lang="en-US" sz="800" b="1" noProof="0" dirty="0" smtClean="0"/>
            <a:t>DTU Wind Energy</a:t>
          </a:r>
          <a:endParaRPr lang="en-US" sz="800" b="1" noProof="0" dirty="0"/>
        </a:p>
      </dgm:t>
    </dgm:pt>
    <dgm:pt modelId="{45375DC2-8AD4-4AD3-AAD9-87950D6E902E}" type="parTrans" cxnId="{71A05ADC-A0A3-47B7-BAA4-5A4D1CAB1963}">
      <dgm:prSet/>
      <dgm:spPr/>
      <dgm:t>
        <a:bodyPr/>
        <a:lstStyle/>
        <a:p>
          <a:endParaRPr lang="da-DK"/>
        </a:p>
      </dgm:t>
    </dgm:pt>
    <dgm:pt modelId="{6AA58074-260B-4E8F-8A85-95448D4EF324}" type="sibTrans" cxnId="{71A05ADC-A0A3-47B7-BAA4-5A4D1CAB1963}">
      <dgm:prSet/>
      <dgm:spPr/>
      <dgm:t>
        <a:bodyPr/>
        <a:lstStyle/>
        <a:p>
          <a:endParaRPr lang="da-DK"/>
        </a:p>
      </dgm:t>
    </dgm:pt>
    <dgm:pt modelId="{2D5658C9-53A7-43D1-8ED5-D1BB6566020E}">
      <dgm:prSet phldrT="[Text]" custT="1"/>
      <dgm:spPr/>
      <dgm:t>
        <a:bodyPr anchor="t"/>
        <a:lstStyle/>
        <a:p>
          <a:r>
            <a:rPr lang="en-US" sz="800" b="1" dirty="0" smtClean="0"/>
            <a:t>Test and Measurements </a:t>
          </a:r>
          <a:endParaRPr lang="en-US" sz="800" noProof="0" dirty="0"/>
        </a:p>
      </dgm:t>
    </dgm:pt>
    <dgm:pt modelId="{114F5B12-C0BF-4E25-AC87-701BA5D1B7E2}" type="sibTrans" cxnId="{21D6F548-8D51-4522-9584-E083DB270CCC}">
      <dgm:prSet/>
      <dgm:spPr/>
      <dgm:t>
        <a:bodyPr/>
        <a:lstStyle/>
        <a:p>
          <a:endParaRPr lang="da-DK"/>
        </a:p>
      </dgm:t>
    </dgm:pt>
    <dgm:pt modelId="{D65779CD-512A-4916-8BE3-11F19DFDD686}" type="parTrans" cxnId="{21D6F548-8D51-4522-9584-E083DB270CCC}">
      <dgm:prSet/>
      <dgm:spPr/>
      <dgm:t>
        <a:bodyPr/>
        <a:lstStyle/>
        <a:p>
          <a:endParaRPr lang="en-US" noProof="0" dirty="0"/>
        </a:p>
      </dgm:t>
    </dgm:pt>
    <dgm:pt modelId="{83576CD6-8380-4EC4-BB3D-570E6150464E}">
      <dgm:prSet phldrT="[Text]" custT="1"/>
      <dgm:spPr/>
      <dgm:t>
        <a:bodyPr anchor="t" anchorCtr="0"/>
        <a:lstStyle/>
        <a:p>
          <a:r>
            <a:rPr lang="en-US" sz="800" b="1" dirty="0" smtClean="0"/>
            <a:t>Aerodynamic Design </a:t>
          </a:r>
          <a:endParaRPr lang="en-US" sz="800" noProof="0" dirty="0"/>
        </a:p>
      </dgm:t>
    </dgm:pt>
    <dgm:pt modelId="{F451BA03-D6EE-4E59-ABF8-BDA0ED4EE1A1}" type="sibTrans" cxnId="{CEBB9DA5-CF45-48E1-AB63-76A978A6AC60}">
      <dgm:prSet/>
      <dgm:spPr/>
      <dgm:t>
        <a:bodyPr/>
        <a:lstStyle/>
        <a:p>
          <a:endParaRPr lang="da-DK"/>
        </a:p>
      </dgm:t>
    </dgm:pt>
    <dgm:pt modelId="{3AD1F4C5-69D7-40CB-8E93-D4F626EDE2AA}" type="parTrans" cxnId="{CEBB9DA5-CF45-48E1-AB63-76A978A6AC60}">
      <dgm:prSet/>
      <dgm:spPr/>
      <dgm:t>
        <a:bodyPr/>
        <a:lstStyle/>
        <a:p>
          <a:endParaRPr lang="en-US" noProof="0" dirty="0"/>
        </a:p>
      </dgm:t>
    </dgm:pt>
    <dgm:pt modelId="{7093FDB6-B7EE-4126-B2E4-8C49CBD9049C}">
      <dgm:prSet phldrT="[Text]" custT="1"/>
      <dgm:spPr/>
      <dgm:t>
        <a:bodyPr anchor="t" anchorCtr="0"/>
        <a:lstStyle/>
        <a:p>
          <a:r>
            <a:rPr lang="en-US" sz="800" b="1" dirty="0" smtClean="0"/>
            <a:t>Fluid Mechanics </a:t>
          </a:r>
          <a:endParaRPr lang="en-US" sz="800" noProof="0" dirty="0"/>
        </a:p>
      </dgm:t>
    </dgm:pt>
    <dgm:pt modelId="{085019B0-4276-46C8-A5A4-828276859EB1}" type="sibTrans" cxnId="{A68D8E35-9414-472D-8842-B1ABF5049E43}">
      <dgm:prSet/>
      <dgm:spPr/>
      <dgm:t>
        <a:bodyPr/>
        <a:lstStyle/>
        <a:p>
          <a:endParaRPr lang="da-DK"/>
        </a:p>
      </dgm:t>
    </dgm:pt>
    <dgm:pt modelId="{81404D6E-F07C-450D-9787-621E175D5E37}" type="parTrans" cxnId="{A68D8E35-9414-472D-8842-B1ABF5049E43}">
      <dgm:prSet/>
      <dgm:spPr/>
      <dgm:t>
        <a:bodyPr/>
        <a:lstStyle/>
        <a:p>
          <a:endParaRPr lang="en-US" noProof="0" dirty="0"/>
        </a:p>
      </dgm:t>
    </dgm:pt>
    <dgm:pt modelId="{526EDAF2-6CF9-4E03-93A8-0A1D0EF99E8C}">
      <dgm:prSet phldrT="[Text]" custT="1"/>
      <dgm:spPr/>
      <dgm:t>
        <a:bodyPr anchor="t"/>
        <a:lstStyle/>
        <a:p>
          <a:r>
            <a:rPr lang="en-US" sz="800" b="1" dirty="0" smtClean="0"/>
            <a:t>Material Science &amp; Characterization</a:t>
          </a:r>
          <a:endParaRPr lang="en-US" sz="800" noProof="0" dirty="0"/>
        </a:p>
      </dgm:t>
    </dgm:pt>
    <dgm:pt modelId="{F1555543-4FCE-426F-91DE-141D95D74514}" type="parTrans" cxnId="{0E97737B-901F-479B-8AC1-C5D965AC0C97}">
      <dgm:prSet/>
      <dgm:spPr/>
      <dgm:t>
        <a:bodyPr/>
        <a:lstStyle/>
        <a:p>
          <a:endParaRPr lang="en-GB"/>
        </a:p>
      </dgm:t>
    </dgm:pt>
    <dgm:pt modelId="{602D5B63-D680-456A-8331-490378820D5C}" type="sibTrans" cxnId="{0E97737B-901F-479B-8AC1-C5D965AC0C97}">
      <dgm:prSet/>
      <dgm:spPr/>
      <dgm:t>
        <a:bodyPr/>
        <a:lstStyle/>
        <a:p>
          <a:endParaRPr lang="en-GB"/>
        </a:p>
      </dgm:t>
    </dgm:pt>
    <dgm:pt modelId="{CBA156E3-B12A-4A9D-8C50-D80C21F38CBB}">
      <dgm:prSet phldrT="[Text]" custT="1"/>
      <dgm:spPr/>
      <dgm:t>
        <a:bodyPr anchor="t"/>
        <a:lstStyle/>
        <a:p>
          <a:r>
            <a:rPr lang="en-US" sz="800" b="1" dirty="0" smtClean="0"/>
            <a:t>Composites &amp; Materials Mechanics </a:t>
          </a:r>
          <a:endParaRPr lang="en-US" sz="800" noProof="0" dirty="0"/>
        </a:p>
      </dgm:t>
    </dgm:pt>
    <dgm:pt modelId="{2813B490-9D36-4E3F-9546-E46C6E38899D}" type="parTrans" cxnId="{768923FE-1F62-4449-94DB-8BDD843F6F68}">
      <dgm:prSet/>
      <dgm:spPr/>
      <dgm:t>
        <a:bodyPr/>
        <a:lstStyle/>
        <a:p>
          <a:endParaRPr lang="en-GB"/>
        </a:p>
      </dgm:t>
    </dgm:pt>
    <dgm:pt modelId="{BB5403BE-EB35-4F74-AA28-59191E8B7E35}" type="sibTrans" cxnId="{768923FE-1F62-4449-94DB-8BDD843F6F68}">
      <dgm:prSet/>
      <dgm:spPr/>
      <dgm:t>
        <a:bodyPr/>
        <a:lstStyle/>
        <a:p>
          <a:endParaRPr lang="en-GB"/>
        </a:p>
      </dgm:t>
    </dgm:pt>
    <dgm:pt modelId="{F420A7C3-F53D-43AA-B157-5F643647710E}">
      <dgm:prSet phldrT="[Text]" custT="1"/>
      <dgm:spPr/>
      <dgm:t>
        <a:bodyPr anchor="t"/>
        <a:lstStyle/>
        <a:p>
          <a:r>
            <a:rPr lang="en-US" sz="800" b="1" dirty="0" smtClean="0"/>
            <a:t>Resource Assessment Modelling </a:t>
          </a:r>
          <a:endParaRPr lang="en-US" sz="800" noProof="0" dirty="0"/>
        </a:p>
      </dgm:t>
    </dgm:pt>
    <dgm:pt modelId="{B4AE4350-FE2B-4DBD-8945-05D5BEE4B15E}" type="parTrans" cxnId="{1C66F357-852E-4FBE-80A7-91CF152EA8BB}">
      <dgm:prSet/>
      <dgm:spPr/>
      <dgm:t>
        <a:bodyPr/>
        <a:lstStyle/>
        <a:p>
          <a:endParaRPr lang="en-GB"/>
        </a:p>
      </dgm:t>
    </dgm:pt>
    <dgm:pt modelId="{B0D78FE6-6619-4AB4-BCA5-935B3A9B4717}" type="sibTrans" cxnId="{1C66F357-852E-4FBE-80A7-91CF152EA8BB}">
      <dgm:prSet/>
      <dgm:spPr/>
      <dgm:t>
        <a:bodyPr/>
        <a:lstStyle/>
        <a:p>
          <a:endParaRPr lang="en-GB"/>
        </a:p>
      </dgm:t>
    </dgm:pt>
    <dgm:pt modelId="{5E82DA88-A17F-4419-B051-743FC6ABAEF0}">
      <dgm:prSet phldrT="[Text]" custT="1"/>
      <dgm:spPr/>
      <dgm:t>
        <a:bodyPr anchor="t"/>
        <a:lstStyle/>
        <a:p>
          <a:r>
            <a:rPr lang="en-US" sz="800" b="1" dirty="0" smtClean="0"/>
            <a:t>Meteorology and Remote Sensing </a:t>
          </a:r>
          <a:endParaRPr lang="en-US" sz="800" noProof="0" dirty="0"/>
        </a:p>
      </dgm:t>
    </dgm:pt>
    <dgm:pt modelId="{1358486C-FA91-44E1-968F-8A0D07F9979E}" type="parTrans" cxnId="{492170A2-9F96-40E9-B624-55E86A59FB74}">
      <dgm:prSet/>
      <dgm:spPr/>
      <dgm:t>
        <a:bodyPr/>
        <a:lstStyle/>
        <a:p>
          <a:endParaRPr lang="en-GB"/>
        </a:p>
      </dgm:t>
    </dgm:pt>
    <dgm:pt modelId="{04E689C5-F266-4817-81FA-0B354BFCEEAC}" type="sibTrans" cxnId="{492170A2-9F96-40E9-B624-55E86A59FB74}">
      <dgm:prSet/>
      <dgm:spPr/>
      <dgm:t>
        <a:bodyPr/>
        <a:lstStyle/>
        <a:p>
          <a:endParaRPr lang="en-GB"/>
        </a:p>
      </dgm:t>
    </dgm:pt>
    <dgm:pt modelId="{810F1BFE-BD33-43FF-B0D7-543AF8E5DA53}">
      <dgm:prSet phldrT="[Text]" custT="1"/>
      <dgm:spPr/>
      <dgm:t>
        <a:bodyPr anchor="t"/>
        <a:lstStyle/>
        <a:p>
          <a:r>
            <a:rPr lang="en-US" sz="800" b="1" dirty="0" smtClean="0"/>
            <a:t>Integration and Planning</a:t>
          </a:r>
          <a:endParaRPr lang="en-US" sz="800" noProof="0" dirty="0"/>
        </a:p>
      </dgm:t>
    </dgm:pt>
    <dgm:pt modelId="{6493CD6F-6C6A-45FE-A644-530A3DA2DAE2}" type="parTrans" cxnId="{E8FFA620-FC35-465B-8489-142594F6D062}">
      <dgm:prSet/>
      <dgm:spPr/>
      <dgm:t>
        <a:bodyPr/>
        <a:lstStyle/>
        <a:p>
          <a:endParaRPr lang="en-GB"/>
        </a:p>
      </dgm:t>
    </dgm:pt>
    <dgm:pt modelId="{5714BD85-CF03-405A-89BE-D5CB04AE204B}" type="sibTrans" cxnId="{E8FFA620-FC35-465B-8489-142594F6D062}">
      <dgm:prSet/>
      <dgm:spPr/>
      <dgm:t>
        <a:bodyPr/>
        <a:lstStyle/>
        <a:p>
          <a:endParaRPr lang="en-GB"/>
        </a:p>
      </dgm:t>
    </dgm:pt>
    <dgm:pt modelId="{AF1DB6D0-A3FF-4325-BD73-2C93BA520B4C}">
      <dgm:prSet phldrT="[Text]" custT="1"/>
      <dgm:spPr/>
      <dgm:t>
        <a:bodyPr anchor="t"/>
        <a:lstStyle/>
        <a:p>
          <a:r>
            <a:rPr lang="en-US" sz="800" b="1" smtClean="0"/>
            <a:t>Loads and Control </a:t>
          </a:r>
          <a:endParaRPr lang="en-US" sz="800" noProof="0" dirty="0"/>
        </a:p>
      </dgm:t>
    </dgm:pt>
    <dgm:pt modelId="{56C2B91A-0659-4AB2-856A-7CF79572C318}" type="parTrans" cxnId="{56974DB6-C0C8-4C39-8AD3-D9FDD381A2F8}">
      <dgm:prSet/>
      <dgm:spPr/>
      <dgm:t>
        <a:bodyPr/>
        <a:lstStyle/>
        <a:p>
          <a:endParaRPr lang="en-GB"/>
        </a:p>
      </dgm:t>
    </dgm:pt>
    <dgm:pt modelId="{B8BEC3C5-9FA4-4CBD-B3F9-456A17B08C5E}" type="sibTrans" cxnId="{56974DB6-C0C8-4C39-8AD3-D9FDD381A2F8}">
      <dgm:prSet/>
      <dgm:spPr/>
      <dgm:t>
        <a:bodyPr/>
        <a:lstStyle/>
        <a:p>
          <a:endParaRPr lang="en-GB"/>
        </a:p>
      </dgm:t>
    </dgm:pt>
    <dgm:pt modelId="{1C7989D5-F94E-468E-845E-8F26C8BE717A}">
      <dgm:prSet phldrT="[Text]" custT="1"/>
      <dgm:spPr/>
      <dgm:t>
        <a:bodyPr anchor="t"/>
        <a:lstStyle/>
        <a:p>
          <a:r>
            <a:rPr lang="en-US" sz="800" b="1" smtClean="0"/>
            <a:t>Structures and Component Design </a:t>
          </a:r>
          <a:endParaRPr lang="en-US" sz="800" noProof="0" dirty="0"/>
        </a:p>
      </dgm:t>
    </dgm:pt>
    <dgm:pt modelId="{32731B90-4384-4E6D-AF5A-44D6A8A56053}" type="parTrans" cxnId="{5ABAB3FB-E7BE-48FB-A660-E71C880CA496}">
      <dgm:prSet/>
      <dgm:spPr/>
      <dgm:t>
        <a:bodyPr/>
        <a:lstStyle/>
        <a:p>
          <a:endParaRPr lang="en-GB"/>
        </a:p>
      </dgm:t>
    </dgm:pt>
    <dgm:pt modelId="{A272019E-2170-45FE-8892-39C3B08CA0AC}" type="sibTrans" cxnId="{5ABAB3FB-E7BE-48FB-A660-E71C880CA496}">
      <dgm:prSet/>
      <dgm:spPr/>
      <dgm:t>
        <a:bodyPr/>
        <a:lstStyle/>
        <a:p>
          <a:endParaRPr lang="en-GB"/>
        </a:p>
      </dgm:t>
    </dgm:pt>
    <dgm:pt modelId="{BA9F6A52-9FDD-48F8-A547-EAC400E51FE3}" type="pres">
      <dgm:prSet presAssocID="{E5AF9CA6-B4B0-4A57-919C-40E8D37922D9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da-DK"/>
        </a:p>
      </dgm:t>
    </dgm:pt>
    <dgm:pt modelId="{A6206140-2F26-4888-8DC7-7C434567C5AB}" type="pres">
      <dgm:prSet presAssocID="{40C77574-1FD5-4FF8-9AA0-EB451C4C9F71}" presName="hierRoot1" presStyleCnt="0">
        <dgm:presLayoutVars>
          <dgm:hierBranch val="init"/>
        </dgm:presLayoutVars>
      </dgm:prSet>
      <dgm:spPr/>
    </dgm:pt>
    <dgm:pt modelId="{7AB65675-F5B6-4E13-B8C2-219B8FFB8B1A}" type="pres">
      <dgm:prSet presAssocID="{40C77574-1FD5-4FF8-9AA0-EB451C4C9F71}" presName="rootComposite1" presStyleCnt="0"/>
      <dgm:spPr/>
    </dgm:pt>
    <dgm:pt modelId="{1C7A9E39-EE46-4AAA-ADDB-70AA11A800C9}" type="pres">
      <dgm:prSet presAssocID="{40C77574-1FD5-4FF8-9AA0-EB451C4C9F71}" presName="rootText1" presStyleLbl="node0" presStyleIdx="0" presStyleCnt="1" custLinFactNeighborX="0" custLinFactNeighborY="-9419">
        <dgm:presLayoutVars>
          <dgm:chPref val="3"/>
        </dgm:presLayoutVars>
      </dgm:prSet>
      <dgm:spPr/>
      <dgm:t>
        <a:bodyPr/>
        <a:lstStyle/>
        <a:p>
          <a:endParaRPr lang="da-DK"/>
        </a:p>
      </dgm:t>
    </dgm:pt>
    <dgm:pt modelId="{003B9057-2D54-4872-9402-1232428ECFDC}" type="pres">
      <dgm:prSet presAssocID="{40C77574-1FD5-4FF8-9AA0-EB451C4C9F71}" presName="rootConnector1" presStyleLbl="node1" presStyleIdx="0" presStyleCnt="0"/>
      <dgm:spPr/>
      <dgm:t>
        <a:bodyPr/>
        <a:lstStyle/>
        <a:p>
          <a:endParaRPr lang="da-DK"/>
        </a:p>
      </dgm:t>
    </dgm:pt>
    <dgm:pt modelId="{49D3D167-8718-46C2-8E68-944F99F25117}" type="pres">
      <dgm:prSet presAssocID="{40C77574-1FD5-4FF8-9AA0-EB451C4C9F71}" presName="hierChild2" presStyleCnt="0"/>
      <dgm:spPr/>
    </dgm:pt>
    <dgm:pt modelId="{6CC530C5-2827-4233-933B-4C87521F938D}" type="pres">
      <dgm:prSet presAssocID="{B4AE4350-FE2B-4DBD-8945-05D5BEE4B15E}" presName="Name37" presStyleLbl="parChTrans1D2" presStyleIdx="0" presStyleCnt="10"/>
      <dgm:spPr/>
      <dgm:t>
        <a:bodyPr/>
        <a:lstStyle/>
        <a:p>
          <a:endParaRPr lang="en-GB"/>
        </a:p>
      </dgm:t>
    </dgm:pt>
    <dgm:pt modelId="{08433C23-A1EC-47FA-8DEA-DEA78C23ED14}" type="pres">
      <dgm:prSet presAssocID="{F420A7C3-F53D-43AA-B157-5F643647710E}" presName="hierRoot2" presStyleCnt="0">
        <dgm:presLayoutVars>
          <dgm:hierBranch val="init"/>
        </dgm:presLayoutVars>
      </dgm:prSet>
      <dgm:spPr/>
    </dgm:pt>
    <dgm:pt modelId="{89B06E72-E283-41F0-AD58-41E0BB080EB9}" type="pres">
      <dgm:prSet presAssocID="{F420A7C3-F53D-43AA-B157-5F643647710E}" presName="rootComposite" presStyleCnt="0"/>
      <dgm:spPr/>
    </dgm:pt>
    <dgm:pt modelId="{DA7A1DD8-5B92-46A6-B8A5-694E115FBBAE}" type="pres">
      <dgm:prSet presAssocID="{F420A7C3-F53D-43AA-B157-5F643647710E}" presName="rootText" presStyleLbl="node2" presStyleIdx="0" presStyleCnt="10" custScaleY="580446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C2161B56-FF42-494E-BD6E-AFAD67A1B422}" type="pres">
      <dgm:prSet presAssocID="{F420A7C3-F53D-43AA-B157-5F643647710E}" presName="rootConnector" presStyleLbl="node2" presStyleIdx="0" presStyleCnt="10"/>
      <dgm:spPr/>
      <dgm:t>
        <a:bodyPr/>
        <a:lstStyle/>
        <a:p>
          <a:endParaRPr lang="en-GB"/>
        </a:p>
      </dgm:t>
    </dgm:pt>
    <dgm:pt modelId="{106F9704-04E3-4218-B5E1-4C13AB87209E}" type="pres">
      <dgm:prSet presAssocID="{F420A7C3-F53D-43AA-B157-5F643647710E}" presName="hierChild4" presStyleCnt="0"/>
      <dgm:spPr/>
    </dgm:pt>
    <dgm:pt modelId="{CFD2E468-C293-41C0-9752-5C632EE0DCF0}" type="pres">
      <dgm:prSet presAssocID="{F420A7C3-F53D-43AA-B157-5F643647710E}" presName="hierChild5" presStyleCnt="0"/>
      <dgm:spPr/>
    </dgm:pt>
    <dgm:pt modelId="{233169EA-3FFC-4935-B5C9-47F00A7CCD16}" type="pres">
      <dgm:prSet presAssocID="{1358486C-FA91-44E1-968F-8A0D07F9979E}" presName="Name37" presStyleLbl="parChTrans1D2" presStyleIdx="1" presStyleCnt="10"/>
      <dgm:spPr/>
      <dgm:t>
        <a:bodyPr/>
        <a:lstStyle/>
        <a:p>
          <a:endParaRPr lang="en-GB"/>
        </a:p>
      </dgm:t>
    </dgm:pt>
    <dgm:pt modelId="{214B3608-6442-43D4-B57F-6765E7C31108}" type="pres">
      <dgm:prSet presAssocID="{5E82DA88-A17F-4419-B051-743FC6ABAEF0}" presName="hierRoot2" presStyleCnt="0">
        <dgm:presLayoutVars>
          <dgm:hierBranch val="init"/>
        </dgm:presLayoutVars>
      </dgm:prSet>
      <dgm:spPr/>
    </dgm:pt>
    <dgm:pt modelId="{973C4BB2-2371-43B7-97BD-B09195519E5F}" type="pres">
      <dgm:prSet presAssocID="{5E82DA88-A17F-4419-B051-743FC6ABAEF0}" presName="rootComposite" presStyleCnt="0"/>
      <dgm:spPr/>
    </dgm:pt>
    <dgm:pt modelId="{8E942EAB-A903-4DE8-B674-B98378A257DA}" type="pres">
      <dgm:prSet presAssocID="{5E82DA88-A17F-4419-B051-743FC6ABAEF0}" presName="rootText" presStyleLbl="node2" presStyleIdx="1" presStyleCnt="10" custScaleY="580446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D681DEEF-BAF9-414C-86D2-6E939F59C025}" type="pres">
      <dgm:prSet presAssocID="{5E82DA88-A17F-4419-B051-743FC6ABAEF0}" presName="rootConnector" presStyleLbl="node2" presStyleIdx="1" presStyleCnt="10"/>
      <dgm:spPr/>
      <dgm:t>
        <a:bodyPr/>
        <a:lstStyle/>
        <a:p>
          <a:endParaRPr lang="en-GB"/>
        </a:p>
      </dgm:t>
    </dgm:pt>
    <dgm:pt modelId="{52AAC279-6701-4CF4-B4D0-4AED315CB707}" type="pres">
      <dgm:prSet presAssocID="{5E82DA88-A17F-4419-B051-743FC6ABAEF0}" presName="hierChild4" presStyleCnt="0"/>
      <dgm:spPr/>
    </dgm:pt>
    <dgm:pt modelId="{411CB84D-A46E-4861-B6AA-1EC624FDA773}" type="pres">
      <dgm:prSet presAssocID="{5E82DA88-A17F-4419-B051-743FC6ABAEF0}" presName="hierChild5" presStyleCnt="0"/>
      <dgm:spPr/>
    </dgm:pt>
    <dgm:pt modelId="{3D9E6EC5-F306-4F43-905B-08AB98D61B6D}" type="pres">
      <dgm:prSet presAssocID="{6493CD6F-6C6A-45FE-A644-530A3DA2DAE2}" presName="Name37" presStyleLbl="parChTrans1D2" presStyleIdx="2" presStyleCnt="10"/>
      <dgm:spPr/>
      <dgm:t>
        <a:bodyPr/>
        <a:lstStyle/>
        <a:p>
          <a:endParaRPr lang="en-GB"/>
        </a:p>
      </dgm:t>
    </dgm:pt>
    <dgm:pt modelId="{DCFF63DA-0A42-4021-8853-62E23683DC7D}" type="pres">
      <dgm:prSet presAssocID="{810F1BFE-BD33-43FF-B0D7-543AF8E5DA53}" presName="hierRoot2" presStyleCnt="0">
        <dgm:presLayoutVars>
          <dgm:hierBranch val="init"/>
        </dgm:presLayoutVars>
      </dgm:prSet>
      <dgm:spPr/>
    </dgm:pt>
    <dgm:pt modelId="{F09E5C01-8F3D-44AE-BE91-D64D79684D07}" type="pres">
      <dgm:prSet presAssocID="{810F1BFE-BD33-43FF-B0D7-543AF8E5DA53}" presName="rootComposite" presStyleCnt="0"/>
      <dgm:spPr/>
    </dgm:pt>
    <dgm:pt modelId="{42EEFEB3-E087-4699-B4D1-CAC92D761B45}" type="pres">
      <dgm:prSet presAssocID="{810F1BFE-BD33-43FF-B0D7-543AF8E5DA53}" presName="rootText" presStyleLbl="node2" presStyleIdx="2" presStyleCnt="10" custScaleY="580446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D449CB54-FBFB-48FE-BE33-7A780FBA2051}" type="pres">
      <dgm:prSet presAssocID="{810F1BFE-BD33-43FF-B0D7-543AF8E5DA53}" presName="rootConnector" presStyleLbl="node2" presStyleIdx="2" presStyleCnt="10"/>
      <dgm:spPr/>
      <dgm:t>
        <a:bodyPr/>
        <a:lstStyle/>
        <a:p>
          <a:endParaRPr lang="en-GB"/>
        </a:p>
      </dgm:t>
    </dgm:pt>
    <dgm:pt modelId="{A2BD0903-C19C-46F6-BBB2-1047BB8F210A}" type="pres">
      <dgm:prSet presAssocID="{810F1BFE-BD33-43FF-B0D7-543AF8E5DA53}" presName="hierChild4" presStyleCnt="0"/>
      <dgm:spPr/>
    </dgm:pt>
    <dgm:pt modelId="{0C26BCD6-1F15-44D5-830C-E55C126EC73F}" type="pres">
      <dgm:prSet presAssocID="{810F1BFE-BD33-43FF-B0D7-543AF8E5DA53}" presName="hierChild5" presStyleCnt="0"/>
      <dgm:spPr/>
    </dgm:pt>
    <dgm:pt modelId="{9503AFB7-A5AF-42F5-B847-838B1FAD139A}" type="pres">
      <dgm:prSet presAssocID="{56C2B91A-0659-4AB2-856A-7CF79572C318}" presName="Name37" presStyleLbl="parChTrans1D2" presStyleIdx="3" presStyleCnt="10"/>
      <dgm:spPr/>
      <dgm:t>
        <a:bodyPr/>
        <a:lstStyle/>
        <a:p>
          <a:endParaRPr lang="en-GB"/>
        </a:p>
      </dgm:t>
    </dgm:pt>
    <dgm:pt modelId="{B422DB02-6F5C-4C51-8E0F-A701F723CA47}" type="pres">
      <dgm:prSet presAssocID="{AF1DB6D0-A3FF-4325-BD73-2C93BA520B4C}" presName="hierRoot2" presStyleCnt="0">
        <dgm:presLayoutVars>
          <dgm:hierBranch val="init"/>
        </dgm:presLayoutVars>
      </dgm:prSet>
      <dgm:spPr/>
    </dgm:pt>
    <dgm:pt modelId="{C9424AF9-6771-4FEA-AEEA-C73EAC09ABFA}" type="pres">
      <dgm:prSet presAssocID="{AF1DB6D0-A3FF-4325-BD73-2C93BA520B4C}" presName="rootComposite" presStyleCnt="0"/>
      <dgm:spPr/>
    </dgm:pt>
    <dgm:pt modelId="{A2EA6500-6E7F-426C-899F-2272ECE74191}" type="pres">
      <dgm:prSet presAssocID="{AF1DB6D0-A3FF-4325-BD73-2C93BA520B4C}" presName="rootText" presStyleLbl="node2" presStyleIdx="3" presStyleCnt="10" custScaleY="58556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83727182-37D3-45BB-87C3-4B1050E5ECB0}" type="pres">
      <dgm:prSet presAssocID="{AF1DB6D0-A3FF-4325-BD73-2C93BA520B4C}" presName="rootConnector" presStyleLbl="node2" presStyleIdx="3" presStyleCnt="10"/>
      <dgm:spPr/>
      <dgm:t>
        <a:bodyPr/>
        <a:lstStyle/>
        <a:p>
          <a:endParaRPr lang="en-GB"/>
        </a:p>
      </dgm:t>
    </dgm:pt>
    <dgm:pt modelId="{E2C6BC44-941C-4F28-BC7C-5468A79AEF85}" type="pres">
      <dgm:prSet presAssocID="{AF1DB6D0-A3FF-4325-BD73-2C93BA520B4C}" presName="hierChild4" presStyleCnt="0"/>
      <dgm:spPr/>
    </dgm:pt>
    <dgm:pt modelId="{C12C435B-D5B5-41C6-A739-0ACA490BA760}" type="pres">
      <dgm:prSet presAssocID="{AF1DB6D0-A3FF-4325-BD73-2C93BA520B4C}" presName="hierChild5" presStyleCnt="0"/>
      <dgm:spPr/>
    </dgm:pt>
    <dgm:pt modelId="{A946D514-98A6-4B36-9F44-DF4894A295E6}" type="pres">
      <dgm:prSet presAssocID="{81404D6E-F07C-450D-9787-621E175D5E37}" presName="Name37" presStyleLbl="parChTrans1D2" presStyleIdx="4" presStyleCnt="10"/>
      <dgm:spPr/>
      <dgm:t>
        <a:bodyPr/>
        <a:lstStyle/>
        <a:p>
          <a:endParaRPr lang="da-DK"/>
        </a:p>
      </dgm:t>
    </dgm:pt>
    <dgm:pt modelId="{2FC1E577-EF0F-48EC-9C8D-3A63B9069BB6}" type="pres">
      <dgm:prSet presAssocID="{7093FDB6-B7EE-4126-B2E4-8C49CBD9049C}" presName="hierRoot2" presStyleCnt="0">
        <dgm:presLayoutVars>
          <dgm:hierBranch val="init"/>
        </dgm:presLayoutVars>
      </dgm:prSet>
      <dgm:spPr/>
    </dgm:pt>
    <dgm:pt modelId="{D56C1C1C-20F0-4B34-B35B-F9438AE91E57}" type="pres">
      <dgm:prSet presAssocID="{7093FDB6-B7EE-4126-B2E4-8C49CBD9049C}" presName="rootComposite" presStyleCnt="0"/>
      <dgm:spPr/>
    </dgm:pt>
    <dgm:pt modelId="{2D025BD0-0694-458C-A746-FA4849FBD60D}" type="pres">
      <dgm:prSet presAssocID="{7093FDB6-B7EE-4126-B2E4-8C49CBD9049C}" presName="rootText" presStyleLbl="node2" presStyleIdx="4" presStyleCnt="10" custScaleY="580445">
        <dgm:presLayoutVars>
          <dgm:chPref val="3"/>
        </dgm:presLayoutVars>
      </dgm:prSet>
      <dgm:spPr/>
      <dgm:t>
        <a:bodyPr/>
        <a:lstStyle/>
        <a:p>
          <a:endParaRPr lang="da-DK"/>
        </a:p>
      </dgm:t>
    </dgm:pt>
    <dgm:pt modelId="{C984FBFD-E677-45E3-831C-D2FB7B55DD61}" type="pres">
      <dgm:prSet presAssocID="{7093FDB6-B7EE-4126-B2E4-8C49CBD9049C}" presName="rootConnector" presStyleLbl="node2" presStyleIdx="4" presStyleCnt="10"/>
      <dgm:spPr/>
      <dgm:t>
        <a:bodyPr/>
        <a:lstStyle/>
        <a:p>
          <a:endParaRPr lang="da-DK"/>
        </a:p>
      </dgm:t>
    </dgm:pt>
    <dgm:pt modelId="{7E9BFB32-3D09-4642-B067-B3F118807854}" type="pres">
      <dgm:prSet presAssocID="{7093FDB6-B7EE-4126-B2E4-8C49CBD9049C}" presName="hierChild4" presStyleCnt="0"/>
      <dgm:spPr/>
    </dgm:pt>
    <dgm:pt modelId="{D438287B-0501-4009-9AF3-BA10B6B1024C}" type="pres">
      <dgm:prSet presAssocID="{7093FDB6-B7EE-4126-B2E4-8C49CBD9049C}" presName="hierChild5" presStyleCnt="0"/>
      <dgm:spPr/>
    </dgm:pt>
    <dgm:pt modelId="{C5638FA5-FFB3-49A0-9454-9384649D50DE}" type="pres">
      <dgm:prSet presAssocID="{3AD1F4C5-69D7-40CB-8E93-D4F626EDE2AA}" presName="Name37" presStyleLbl="parChTrans1D2" presStyleIdx="5" presStyleCnt="10"/>
      <dgm:spPr/>
      <dgm:t>
        <a:bodyPr/>
        <a:lstStyle/>
        <a:p>
          <a:endParaRPr lang="da-DK"/>
        </a:p>
      </dgm:t>
    </dgm:pt>
    <dgm:pt modelId="{AB88E69D-B6C0-4136-9F8D-A6E805946098}" type="pres">
      <dgm:prSet presAssocID="{83576CD6-8380-4EC4-BB3D-570E6150464E}" presName="hierRoot2" presStyleCnt="0">
        <dgm:presLayoutVars>
          <dgm:hierBranch val="init"/>
        </dgm:presLayoutVars>
      </dgm:prSet>
      <dgm:spPr/>
    </dgm:pt>
    <dgm:pt modelId="{CA9D8751-8233-4070-A322-10A0E8C2BE3C}" type="pres">
      <dgm:prSet presAssocID="{83576CD6-8380-4EC4-BB3D-570E6150464E}" presName="rootComposite" presStyleCnt="0"/>
      <dgm:spPr/>
    </dgm:pt>
    <dgm:pt modelId="{F445DBDD-3297-4013-93DC-5754B8F2A7EC}" type="pres">
      <dgm:prSet presAssocID="{83576CD6-8380-4EC4-BB3D-570E6150464E}" presName="rootText" presStyleLbl="node2" presStyleIdx="5" presStyleCnt="10" custScaleY="580445">
        <dgm:presLayoutVars>
          <dgm:chPref val="3"/>
        </dgm:presLayoutVars>
      </dgm:prSet>
      <dgm:spPr/>
      <dgm:t>
        <a:bodyPr/>
        <a:lstStyle/>
        <a:p>
          <a:endParaRPr lang="da-DK"/>
        </a:p>
      </dgm:t>
    </dgm:pt>
    <dgm:pt modelId="{44633EF9-60A8-4DAD-8FAF-5B7FE46A9FF4}" type="pres">
      <dgm:prSet presAssocID="{83576CD6-8380-4EC4-BB3D-570E6150464E}" presName="rootConnector" presStyleLbl="node2" presStyleIdx="5" presStyleCnt="10"/>
      <dgm:spPr/>
      <dgm:t>
        <a:bodyPr/>
        <a:lstStyle/>
        <a:p>
          <a:endParaRPr lang="da-DK"/>
        </a:p>
      </dgm:t>
    </dgm:pt>
    <dgm:pt modelId="{F610D6B4-8733-40DE-825F-6161B81B64F0}" type="pres">
      <dgm:prSet presAssocID="{83576CD6-8380-4EC4-BB3D-570E6150464E}" presName="hierChild4" presStyleCnt="0"/>
      <dgm:spPr/>
    </dgm:pt>
    <dgm:pt modelId="{7A83CED6-2469-43B9-BE01-4A8D2B908629}" type="pres">
      <dgm:prSet presAssocID="{83576CD6-8380-4EC4-BB3D-570E6150464E}" presName="hierChild5" presStyleCnt="0"/>
      <dgm:spPr/>
    </dgm:pt>
    <dgm:pt modelId="{53848DD6-A876-47DA-9E9A-3E107F0A1135}" type="pres">
      <dgm:prSet presAssocID="{32731B90-4384-4E6D-AF5A-44D6A8A56053}" presName="Name37" presStyleLbl="parChTrans1D2" presStyleIdx="6" presStyleCnt="10"/>
      <dgm:spPr/>
      <dgm:t>
        <a:bodyPr/>
        <a:lstStyle/>
        <a:p>
          <a:endParaRPr lang="en-GB"/>
        </a:p>
      </dgm:t>
    </dgm:pt>
    <dgm:pt modelId="{DCCF339A-5C18-41C8-A695-F198B04B32E7}" type="pres">
      <dgm:prSet presAssocID="{1C7989D5-F94E-468E-845E-8F26C8BE717A}" presName="hierRoot2" presStyleCnt="0">
        <dgm:presLayoutVars>
          <dgm:hierBranch val="init"/>
        </dgm:presLayoutVars>
      </dgm:prSet>
      <dgm:spPr/>
    </dgm:pt>
    <dgm:pt modelId="{28A6E4DF-BCA7-4B47-9024-B214CA6216A6}" type="pres">
      <dgm:prSet presAssocID="{1C7989D5-F94E-468E-845E-8F26C8BE717A}" presName="rootComposite" presStyleCnt="0"/>
      <dgm:spPr/>
    </dgm:pt>
    <dgm:pt modelId="{4C47B17C-10C1-415B-B5C6-20529C0AE551}" type="pres">
      <dgm:prSet presAssocID="{1C7989D5-F94E-468E-845E-8F26C8BE717A}" presName="rootText" presStyleLbl="node2" presStyleIdx="6" presStyleCnt="10" custScaleY="58556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9B0A693B-4926-447A-92D9-32CF0344DEC9}" type="pres">
      <dgm:prSet presAssocID="{1C7989D5-F94E-468E-845E-8F26C8BE717A}" presName="rootConnector" presStyleLbl="node2" presStyleIdx="6" presStyleCnt="10"/>
      <dgm:spPr/>
      <dgm:t>
        <a:bodyPr/>
        <a:lstStyle/>
        <a:p>
          <a:endParaRPr lang="en-GB"/>
        </a:p>
      </dgm:t>
    </dgm:pt>
    <dgm:pt modelId="{4783D83B-A873-483A-8048-C4DD2FA71EAE}" type="pres">
      <dgm:prSet presAssocID="{1C7989D5-F94E-468E-845E-8F26C8BE717A}" presName="hierChild4" presStyleCnt="0"/>
      <dgm:spPr/>
    </dgm:pt>
    <dgm:pt modelId="{638F776E-9603-4752-ADC7-B685C1D1E52A}" type="pres">
      <dgm:prSet presAssocID="{1C7989D5-F94E-468E-845E-8F26C8BE717A}" presName="hierChild5" presStyleCnt="0"/>
      <dgm:spPr/>
    </dgm:pt>
    <dgm:pt modelId="{9BB98604-5ED2-4117-A7E5-1809C6052620}" type="pres">
      <dgm:prSet presAssocID="{D65779CD-512A-4916-8BE3-11F19DFDD686}" presName="Name37" presStyleLbl="parChTrans1D2" presStyleIdx="7" presStyleCnt="10"/>
      <dgm:spPr/>
      <dgm:t>
        <a:bodyPr/>
        <a:lstStyle/>
        <a:p>
          <a:endParaRPr lang="da-DK"/>
        </a:p>
      </dgm:t>
    </dgm:pt>
    <dgm:pt modelId="{30D8A63A-625F-4043-B606-E21E5081C501}" type="pres">
      <dgm:prSet presAssocID="{2D5658C9-53A7-43D1-8ED5-D1BB6566020E}" presName="hierRoot2" presStyleCnt="0">
        <dgm:presLayoutVars>
          <dgm:hierBranch val="init"/>
        </dgm:presLayoutVars>
      </dgm:prSet>
      <dgm:spPr/>
    </dgm:pt>
    <dgm:pt modelId="{D62A24F0-7DE2-4930-8E4C-2EE0A0F24973}" type="pres">
      <dgm:prSet presAssocID="{2D5658C9-53A7-43D1-8ED5-D1BB6566020E}" presName="rootComposite" presStyleCnt="0"/>
      <dgm:spPr/>
    </dgm:pt>
    <dgm:pt modelId="{F96B342E-F643-4500-B703-D60A1C90AD56}" type="pres">
      <dgm:prSet presAssocID="{2D5658C9-53A7-43D1-8ED5-D1BB6566020E}" presName="rootText" presStyleLbl="node2" presStyleIdx="7" presStyleCnt="10" custScaleY="580446">
        <dgm:presLayoutVars>
          <dgm:chPref val="3"/>
        </dgm:presLayoutVars>
      </dgm:prSet>
      <dgm:spPr/>
      <dgm:t>
        <a:bodyPr/>
        <a:lstStyle/>
        <a:p>
          <a:endParaRPr lang="da-DK"/>
        </a:p>
      </dgm:t>
    </dgm:pt>
    <dgm:pt modelId="{3815CD4E-F0AC-4F93-8518-DB250706EF20}" type="pres">
      <dgm:prSet presAssocID="{2D5658C9-53A7-43D1-8ED5-D1BB6566020E}" presName="rootConnector" presStyleLbl="node2" presStyleIdx="7" presStyleCnt="10"/>
      <dgm:spPr/>
      <dgm:t>
        <a:bodyPr/>
        <a:lstStyle/>
        <a:p>
          <a:endParaRPr lang="da-DK"/>
        </a:p>
      </dgm:t>
    </dgm:pt>
    <dgm:pt modelId="{4D088A3B-DFA2-4FD2-B3D0-CDC25A17FA2A}" type="pres">
      <dgm:prSet presAssocID="{2D5658C9-53A7-43D1-8ED5-D1BB6566020E}" presName="hierChild4" presStyleCnt="0"/>
      <dgm:spPr/>
    </dgm:pt>
    <dgm:pt modelId="{1E858E95-A9CB-4CDF-B40B-D379F8A66EDE}" type="pres">
      <dgm:prSet presAssocID="{2D5658C9-53A7-43D1-8ED5-D1BB6566020E}" presName="hierChild5" presStyleCnt="0"/>
      <dgm:spPr/>
    </dgm:pt>
    <dgm:pt modelId="{40785A5C-5A79-4DA8-B524-AEEC8B27D17B}" type="pres">
      <dgm:prSet presAssocID="{F1555543-4FCE-426F-91DE-141D95D74514}" presName="Name37" presStyleLbl="parChTrans1D2" presStyleIdx="8" presStyleCnt="10"/>
      <dgm:spPr/>
      <dgm:t>
        <a:bodyPr/>
        <a:lstStyle/>
        <a:p>
          <a:endParaRPr lang="da-DK"/>
        </a:p>
      </dgm:t>
    </dgm:pt>
    <dgm:pt modelId="{119724EA-E259-4837-B90C-553AF6366434}" type="pres">
      <dgm:prSet presAssocID="{526EDAF2-6CF9-4E03-93A8-0A1D0EF99E8C}" presName="hierRoot2" presStyleCnt="0">
        <dgm:presLayoutVars>
          <dgm:hierBranch val="init"/>
        </dgm:presLayoutVars>
      </dgm:prSet>
      <dgm:spPr/>
    </dgm:pt>
    <dgm:pt modelId="{96AF9B10-FD52-4B00-9B2B-D29B12C132B5}" type="pres">
      <dgm:prSet presAssocID="{526EDAF2-6CF9-4E03-93A8-0A1D0EF99E8C}" presName="rootComposite" presStyleCnt="0"/>
      <dgm:spPr/>
    </dgm:pt>
    <dgm:pt modelId="{4EC8E058-C620-49C5-A93B-91EB036A60FF}" type="pres">
      <dgm:prSet presAssocID="{526EDAF2-6CF9-4E03-93A8-0A1D0EF99E8C}" presName="rootText" presStyleLbl="node2" presStyleIdx="8" presStyleCnt="10" custScaleY="58556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9B8AC02A-3049-4598-B498-D0C789CD00FB}" type="pres">
      <dgm:prSet presAssocID="{526EDAF2-6CF9-4E03-93A8-0A1D0EF99E8C}" presName="rootConnector" presStyleLbl="node2" presStyleIdx="8" presStyleCnt="10"/>
      <dgm:spPr/>
      <dgm:t>
        <a:bodyPr/>
        <a:lstStyle/>
        <a:p>
          <a:endParaRPr lang="en-GB"/>
        </a:p>
      </dgm:t>
    </dgm:pt>
    <dgm:pt modelId="{DE66FC6C-C251-4309-8898-406EDFDDF92A}" type="pres">
      <dgm:prSet presAssocID="{526EDAF2-6CF9-4E03-93A8-0A1D0EF99E8C}" presName="hierChild4" presStyleCnt="0"/>
      <dgm:spPr/>
    </dgm:pt>
    <dgm:pt modelId="{DC6E18EF-9155-4609-9C89-FA0973D5B0F4}" type="pres">
      <dgm:prSet presAssocID="{526EDAF2-6CF9-4E03-93A8-0A1D0EF99E8C}" presName="hierChild5" presStyleCnt="0"/>
      <dgm:spPr/>
    </dgm:pt>
    <dgm:pt modelId="{0F36C730-763B-4153-A231-2E586E6CFD53}" type="pres">
      <dgm:prSet presAssocID="{2813B490-9D36-4E3F-9546-E46C6E38899D}" presName="Name37" presStyleLbl="parChTrans1D2" presStyleIdx="9" presStyleCnt="10"/>
      <dgm:spPr/>
      <dgm:t>
        <a:bodyPr/>
        <a:lstStyle/>
        <a:p>
          <a:endParaRPr lang="da-DK"/>
        </a:p>
      </dgm:t>
    </dgm:pt>
    <dgm:pt modelId="{6483C373-4135-4711-8DA8-CBE2D1DB46E8}" type="pres">
      <dgm:prSet presAssocID="{CBA156E3-B12A-4A9D-8C50-D80C21F38CBB}" presName="hierRoot2" presStyleCnt="0">
        <dgm:presLayoutVars>
          <dgm:hierBranch val="init"/>
        </dgm:presLayoutVars>
      </dgm:prSet>
      <dgm:spPr/>
    </dgm:pt>
    <dgm:pt modelId="{0AE83023-1BDA-4821-9029-A9E79CE9D96A}" type="pres">
      <dgm:prSet presAssocID="{CBA156E3-B12A-4A9D-8C50-D80C21F38CBB}" presName="rootComposite" presStyleCnt="0"/>
      <dgm:spPr/>
    </dgm:pt>
    <dgm:pt modelId="{398EEEF3-D35B-4922-A66A-CF06465260CD}" type="pres">
      <dgm:prSet presAssocID="{CBA156E3-B12A-4A9D-8C50-D80C21F38CBB}" presName="rootText" presStyleLbl="node2" presStyleIdx="9" presStyleCnt="10" custScaleY="585563">
        <dgm:presLayoutVars>
          <dgm:chPref val="3"/>
        </dgm:presLayoutVars>
      </dgm:prSet>
      <dgm:spPr/>
      <dgm:t>
        <a:bodyPr/>
        <a:lstStyle/>
        <a:p>
          <a:endParaRPr lang="en-GB"/>
        </a:p>
      </dgm:t>
    </dgm:pt>
    <dgm:pt modelId="{4C57D547-663F-4A31-AFC2-BD99FF2D823D}" type="pres">
      <dgm:prSet presAssocID="{CBA156E3-B12A-4A9D-8C50-D80C21F38CBB}" presName="rootConnector" presStyleLbl="node2" presStyleIdx="9" presStyleCnt="10"/>
      <dgm:spPr/>
      <dgm:t>
        <a:bodyPr/>
        <a:lstStyle/>
        <a:p>
          <a:endParaRPr lang="en-GB"/>
        </a:p>
      </dgm:t>
    </dgm:pt>
    <dgm:pt modelId="{DCA63D96-3090-4593-A42C-B010E43D1349}" type="pres">
      <dgm:prSet presAssocID="{CBA156E3-B12A-4A9D-8C50-D80C21F38CBB}" presName="hierChild4" presStyleCnt="0"/>
      <dgm:spPr/>
    </dgm:pt>
    <dgm:pt modelId="{F8056F5B-D863-4759-AE99-95CC28E3AC21}" type="pres">
      <dgm:prSet presAssocID="{CBA156E3-B12A-4A9D-8C50-D80C21F38CBB}" presName="hierChild5" presStyleCnt="0"/>
      <dgm:spPr/>
    </dgm:pt>
    <dgm:pt modelId="{C3D42793-5E14-4A1A-803F-00E4F113EF65}" type="pres">
      <dgm:prSet presAssocID="{40C77574-1FD5-4FF8-9AA0-EB451C4C9F71}" presName="hierChild3" presStyleCnt="0"/>
      <dgm:spPr/>
    </dgm:pt>
  </dgm:ptLst>
  <dgm:cxnLst>
    <dgm:cxn modelId="{2158E3A6-F172-491D-A68F-289A6841BC07}" type="presOf" srcId="{810F1BFE-BD33-43FF-B0D7-543AF8E5DA53}" destId="{42EEFEB3-E087-4699-B4D1-CAC92D761B45}" srcOrd="0" destOrd="0" presId="urn:microsoft.com/office/officeart/2005/8/layout/orgChart1"/>
    <dgm:cxn modelId="{1E033CE6-6A9F-4BCF-BE88-13A5AB775F67}" type="presOf" srcId="{6493CD6F-6C6A-45FE-A644-530A3DA2DAE2}" destId="{3D9E6EC5-F306-4F43-905B-08AB98D61B6D}" srcOrd="0" destOrd="0" presId="urn:microsoft.com/office/officeart/2005/8/layout/orgChart1"/>
    <dgm:cxn modelId="{2FA2B5F7-2D85-47AB-B5E7-DA01CA6BF3C5}" type="presOf" srcId="{F420A7C3-F53D-43AA-B157-5F643647710E}" destId="{DA7A1DD8-5B92-46A6-B8A5-694E115FBBAE}" srcOrd="0" destOrd="0" presId="urn:microsoft.com/office/officeart/2005/8/layout/orgChart1"/>
    <dgm:cxn modelId="{819A4302-76DA-48BF-891D-0A3C897C6F22}" type="presOf" srcId="{2D5658C9-53A7-43D1-8ED5-D1BB6566020E}" destId="{F96B342E-F643-4500-B703-D60A1C90AD56}" srcOrd="0" destOrd="0" presId="urn:microsoft.com/office/officeart/2005/8/layout/orgChart1"/>
    <dgm:cxn modelId="{917E9CBD-A215-492C-A3E8-585681246A08}" type="presOf" srcId="{83576CD6-8380-4EC4-BB3D-570E6150464E}" destId="{44633EF9-60A8-4DAD-8FAF-5B7FE46A9FF4}" srcOrd="1" destOrd="0" presId="urn:microsoft.com/office/officeart/2005/8/layout/orgChart1"/>
    <dgm:cxn modelId="{87E0ABE3-DB39-4606-9F74-F2DAAF81DC38}" type="presOf" srcId="{D65779CD-512A-4916-8BE3-11F19DFDD686}" destId="{9BB98604-5ED2-4117-A7E5-1809C6052620}" srcOrd="0" destOrd="0" presId="urn:microsoft.com/office/officeart/2005/8/layout/orgChart1"/>
    <dgm:cxn modelId="{AD152BD5-2BAD-4FD4-8A92-386566B66C6F}" type="presOf" srcId="{F420A7C3-F53D-43AA-B157-5F643647710E}" destId="{C2161B56-FF42-494E-BD6E-AFAD67A1B422}" srcOrd="1" destOrd="0" presId="urn:microsoft.com/office/officeart/2005/8/layout/orgChart1"/>
    <dgm:cxn modelId="{BD102D85-F9B0-4D31-993C-D87E35554F83}" type="presOf" srcId="{40C77574-1FD5-4FF8-9AA0-EB451C4C9F71}" destId="{003B9057-2D54-4872-9402-1232428ECFDC}" srcOrd="1" destOrd="0" presId="urn:microsoft.com/office/officeart/2005/8/layout/orgChart1"/>
    <dgm:cxn modelId="{CEBB9DA5-CF45-48E1-AB63-76A978A6AC60}" srcId="{40C77574-1FD5-4FF8-9AA0-EB451C4C9F71}" destId="{83576CD6-8380-4EC4-BB3D-570E6150464E}" srcOrd="5" destOrd="0" parTransId="{3AD1F4C5-69D7-40CB-8E93-D4F626EDE2AA}" sibTransId="{F451BA03-D6EE-4E59-ABF8-BDA0ED4EE1A1}"/>
    <dgm:cxn modelId="{48B17BBB-5807-4DAE-832C-225F78D610FF}" type="presOf" srcId="{B4AE4350-FE2B-4DBD-8945-05D5BEE4B15E}" destId="{6CC530C5-2827-4233-933B-4C87521F938D}" srcOrd="0" destOrd="0" presId="urn:microsoft.com/office/officeart/2005/8/layout/orgChart1"/>
    <dgm:cxn modelId="{0E97737B-901F-479B-8AC1-C5D965AC0C97}" srcId="{40C77574-1FD5-4FF8-9AA0-EB451C4C9F71}" destId="{526EDAF2-6CF9-4E03-93A8-0A1D0EF99E8C}" srcOrd="8" destOrd="0" parTransId="{F1555543-4FCE-426F-91DE-141D95D74514}" sibTransId="{602D5B63-D680-456A-8331-490378820D5C}"/>
    <dgm:cxn modelId="{CDB54288-7670-487E-B383-72FD75CE73EF}" type="presOf" srcId="{40C77574-1FD5-4FF8-9AA0-EB451C4C9F71}" destId="{1C7A9E39-EE46-4AAA-ADDB-70AA11A800C9}" srcOrd="0" destOrd="0" presId="urn:microsoft.com/office/officeart/2005/8/layout/orgChart1"/>
    <dgm:cxn modelId="{B3FD7307-C458-47E6-9FC9-69598B251341}" type="presOf" srcId="{5E82DA88-A17F-4419-B051-743FC6ABAEF0}" destId="{D681DEEF-BAF9-414C-86D2-6E939F59C025}" srcOrd="1" destOrd="0" presId="urn:microsoft.com/office/officeart/2005/8/layout/orgChart1"/>
    <dgm:cxn modelId="{DD4C083A-A674-4830-9D39-B0ECAE2D7603}" type="presOf" srcId="{CBA156E3-B12A-4A9D-8C50-D80C21F38CBB}" destId="{398EEEF3-D35B-4922-A66A-CF06465260CD}" srcOrd="0" destOrd="0" presId="urn:microsoft.com/office/officeart/2005/8/layout/orgChart1"/>
    <dgm:cxn modelId="{04A9F516-4513-4547-A803-EF391C2E47FB}" type="presOf" srcId="{1C7989D5-F94E-468E-845E-8F26C8BE717A}" destId="{4C47B17C-10C1-415B-B5C6-20529C0AE551}" srcOrd="0" destOrd="0" presId="urn:microsoft.com/office/officeart/2005/8/layout/orgChart1"/>
    <dgm:cxn modelId="{71A05ADC-A0A3-47B7-BAA4-5A4D1CAB1963}" srcId="{E5AF9CA6-B4B0-4A57-919C-40E8D37922D9}" destId="{40C77574-1FD5-4FF8-9AA0-EB451C4C9F71}" srcOrd="0" destOrd="0" parTransId="{45375DC2-8AD4-4AD3-AAD9-87950D6E902E}" sibTransId="{6AA58074-260B-4E8F-8A85-95448D4EF324}"/>
    <dgm:cxn modelId="{56974DB6-C0C8-4C39-8AD3-D9FDD381A2F8}" srcId="{40C77574-1FD5-4FF8-9AA0-EB451C4C9F71}" destId="{AF1DB6D0-A3FF-4325-BD73-2C93BA520B4C}" srcOrd="3" destOrd="0" parTransId="{56C2B91A-0659-4AB2-856A-7CF79572C318}" sibTransId="{B8BEC3C5-9FA4-4CBD-B3F9-456A17B08C5E}"/>
    <dgm:cxn modelId="{AD5FC12F-C0AF-4036-B222-E68A90556DC4}" type="presOf" srcId="{1358486C-FA91-44E1-968F-8A0D07F9979E}" destId="{233169EA-3FFC-4935-B5C9-47F00A7CCD16}" srcOrd="0" destOrd="0" presId="urn:microsoft.com/office/officeart/2005/8/layout/orgChart1"/>
    <dgm:cxn modelId="{53D4F157-6D63-4153-A81C-6BB22DF76380}" type="presOf" srcId="{AF1DB6D0-A3FF-4325-BD73-2C93BA520B4C}" destId="{A2EA6500-6E7F-426C-899F-2272ECE74191}" srcOrd="0" destOrd="0" presId="urn:microsoft.com/office/officeart/2005/8/layout/orgChart1"/>
    <dgm:cxn modelId="{ABD0556F-5CC1-4301-9227-CC3CF159EE23}" type="presOf" srcId="{2813B490-9D36-4E3F-9546-E46C6E38899D}" destId="{0F36C730-763B-4153-A231-2E586E6CFD53}" srcOrd="0" destOrd="0" presId="urn:microsoft.com/office/officeart/2005/8/layout/orgChart1"/>
    <dgm:cxn modelId="{0DF62701-9EB1-4105-BFE4-AA670F582F59}" type="presOf" srcId="{7093FDB6-B7EE-4126-B2E4-8C49CBD9049C}" destId="{2D025BD0-0694-458C-A746-FA4849FBD60D}" srcOrd="0" destOrd="0" presId="urn:microsoft.com/office/officeart/2005/8/layout/orgChart1"/>
    <dgm:cxn modelId="{806067F0-9591-49D9-B80A-39D8BD8D6FB4}" type="presOf" srcId="{CBA156E3-B12A-4A9D-8C50-D80C21F38CBB}" destId="{4C57D547-663F-4A31-AFC2-BD99FF2D823D}" srcOrd="1" destOrd="0" presId="urn:microsoft.com/office/officeart/2005/8/layout/orgChart1"/>
    <dgm:cxn modelId="{5CB601DC-E58C-4AA7-999E-C01E9F8E32AE}" type="presOf" srcId="{56C2B91A-0659-4AB2-856A-7CF79572C318}" destId="{9503AFB7-A5AF-42F5-B847-838B1FAD139A}" srcOrd="0" destOrd="0" presId="urn:microsoft.com/office/officeart/2005/8/layout/orgChart1"/>
    <dgm:cxn modelId="{4FF75B14-3D46-4867-85AF-6C5A5EC8665E}" type="presOf" srcId="{83576CD6-8380-4EC4-BB3D-570E6150464E}" destId="{F445DBDD-3297-4013-93DC-5754B8F2A7EC}" srcOrd="0" destOrd="0" presId="urn:microsoft.com/office/officeart/2005/8/layout/orgChart1"/>
    <dgm:cxn modelId="{21D6F548-8D51-4522-9584-E083DB270CCC}" srcId="{40C77574-1FD5-4FF8-9AA0-EB451C4C9F71}" destId="{2D5658C9-53A7-43D1-8ED5-D1BB6566020E}" srcOrd="7" destOrd="0" parTransId="{D65779CD-512A-4916-8BE3-11F19DFDD686}" sibTransId="{114F5B12-C0BF-4E25-AC87-701BA5D1B7E2}"/>
    <dgm:cxn modelId="{83E42AB0-31AA-4BE2-A3C1-688AFA385331}" type="presOf" srcId="{32731B90-4384-4E6D-AF5A-44D6A8A56053}" destId="{53848DD6-A876-47DA-9E9A-3E107F0A1135}" srcOrd="0" destOrd="0" presId="urn:microsoft.com/office/officeart/2005/8/layout/orgChart1"/>
    <dgm:cxn modelId="{B29BC88B-5AAF-43B0-9011-519E28AD86BE}" type="presOf" srcId="{2D5658C9-53A7-43D1-8ED5-D1BB6566020E}" destId="{3815CD4E-F0AC-4F93-8518-DB250706EF20}" srcOrd="1" destOrd="0" presId="urn:microsoft.com/office/officeart/2005/8/layout/orgChart1"/>
    <dgm:cxn modelId="{593F94A3-1FF3-4D19-A015-4D4272CB959F}" type="presOf" srcId="{81404D6E-F07C-450D-9787-621E175D5E37}" destId="{A946D514-98A6-4B36-9F44-DF4894A295E6}" srcOrd="0" destOrd="0" presId="urn:microsoft.com/office/officeart/2005/8/layout/orgChart1"/>
    <dgm:cxn modelId="{E8FFA620-FC35-465B-8489-142594F6D062}" srcId="{40C77574-1FD5-4FF8-9AA0-EB451C4C9F71}" destId="{810F1BFE-BD33-43FF-B0D7-543AF8E5DA53}" srcOrd="2" destOrd="0" parTransId="{6493CD6F-6C6A-45FE-A644-530A3DA2DAE2}" sibTransId="{5714BD85-CF03-405A-89BE-D5CB04AE204B}"/>
    <dgm:cxn modelId="{348E8D42-378E-4537-ADBB-0067F31F9B48}" type="presOf" srcId="{526EDAF2-6CF9-4E03-93A8-0A1D0EF99E8C}" destId="{9B8AC02A-3049-4598-B498-D0C789CD00FB}" srcOrd="1" destOrd="0" presId="urn:microsoft.com/office/officeart/2005/8/layout/orgChart1"/>
    <dgm:cxn modelId="{82DB223B-068F-4111-AE12-58DD1D005DB3}" type="presOf" srcId="{3AD1F4C5-69D7-40CB-8E93-D4F626EDE2AA}" destId="{C5638FA5-FFB3-49A0-9454-9384649D50DE}" srcOrd="0" destOrd="0" presId="urn:microsoft.com/office/officeart/2005/8/layout/orgChart1"/>
    <dgm:cxn modelId="{D2FBCBB7-3180-43EC-A2FC-EF49E2EA74E8}" type="presOf" srcId="{526EDAF2-6CF9-4E03-93A8-0A1D0EF99E8C}" destId="{4EC8E058-C620-49C5-A93B-91EB036A60FF}" srcOrd="0" destOrd="0" presId="urn:microsoft.com/office/officeart/2005/8/layout/orgChart1"/>
    <dgm:cxn modelId="{5ABAB3FB-E7BE-48FB-A660-E71C880CA496}" srcId="{40C77574-1FD5-4FF8-9AA0-EB451C4C9F71}" destId="{1C7989D5-F94E-468E-845E-8F26C8BE717A}" srcOrd="6" destOrd="0" parTransId="{32731B90-4384-4E6D-AF5A-44D6A8A56053}" sibTransId="{A272019E-2170-45FE-8892-39C3B08CA0AC}"/>
    <dgm:cxn modelId="{45655EA9-9B44-434D-A8AC-713A5B4C0757}" type="presOf" srcId="{7093FDB6-B7EE-4126-B2E4-8C49CBD9049C}" destId="{C984FBFD-E677-45E3-831C-D2FB7B55DD61}" srcOrd="1" destOrd="0" presId="urn:microsoft.com/office/officeart/2005/8/layout/orgChart1"/>
    <dgm:cxn modelId="{5C8192F5-93B5-4D08-AF89-76DFF423CD26}" type="presOf" srcId="{810F1BFE-BD33-43FF-B0D7-543AF8E5DA53}" destId="{D449CB54-FBFB-48FE-BE33-7A780FBA2051}" srcOrd="1" destOrd="0" presId="urn:microsoft.com/office/officeart/2005/8/layout/orgChart1"/>
    <dgm:cxn modelId="{104F1912-3003-4010-BF46-64B7ADDF65F0}" type="presOf" srcId="{5E82DA88-A17F-4419-B051-743FC6ABAEF0}" destId="{8E942EAB-A903-4DE8-B674-B98378A257DA}" srcOrd="0" destOrd="0" presId="urn:microsoft.com/office/officeart/2005/8/layout/orgChart1"/>
    <dgm:cxn modelId="{A68D8E35-9414-472D-8842-B1ABF5049E43}" srcId="{40C77574-1FD5-4FF8-9AA0-EB451C4C9F71}" destId="{7093FDB6-B7EE-4126-B2E4-8C49CBD9049C}" srcOrd="4" destOrd="0" parTransId="{81404D6E-F07C-450D-9787-621E175D5E37}" sibTransId="{085019B0-4276-46C8-A5A4-828276859EB1}"/>
    <dgm:cxn modelId="{1C66F357-852E-4FBE-80A7-91CF152EA8BB}" srcId="{40C77574-1FD5-4FF8-9AA0-EB451C4C9F71}" destId="{F420A7C3-F53D-43AA-B157-5F643647710E}" srcOrd="0" destOrd="0" parTransId="{B4AE4350-FE2B-4DBD-8945-05D5BEE4B15E}" sibTransId="{B0D78FE6-6619-4AB4-BCA5-935B3A9B4717}"/>
    <dgm:cxn modelId="{5A44FB25-09A0-477B-A0DC-119C536FC401}" type="presOf" srcId="{AF1DB6D0-A3FF-4325-BD73-2C93BA520B4C}" destId="{83727182-37D3-45BB-87C3-4B1050E5ECB0}" srcOrd="1" destOrd="0" presId="urn:microsoft.com/office/officeart/2005/8/layout/orgChart1"/>
    <dgm:cxn modelId="{F86B8FAE-81F2-4E76-AA1B-4F6ECFDEBB89}" type="presOf" srcId="{E5AF9CA6-B4B0-4A57-919C-40E8D37922D9}" destId="{BA9F6A52-9FDD-48F8-A547-EAC400E51FE3}" srcOrd="0" destOrd="0" presId="urn:microsoft.com/office/officeart/2005/8/layout/orgChart1"/>
    <dgm:cxn modelId="{64193E3C-06E4-46A7-BE11-F89C2E136540}" type="presOf" srcId="{F1555543-4FCE-426F-91DE-141D95D74514}" destId="{40785A5C-5A79-4DA8-B524-AEEC8B27D17B}" srcOrd="0" destOrd="0" presId="urn:microsoft.com/office/officeart/2005/8/layout/orgChart1"/>
    <dgm:cxn modelId="{492170A2-9F96-40E9-B624-55E86A59FB74}" srcId="{40C77574-1FD5-4FF8-9AA0-EB451C4C9F71}" destId="{5E82DA88-A17F-4419-B051-743FC6ABAEF0}" srcOrd="1" destOrd="0" parTransId="{1358486C-FA91-44E1-968F-8A0D07F9979E}" sibTransId="{04E689C5-F266-4817-81FA-0B354BFCEEAC}"/>
    <dgm:cxn modelId="{768923FE-1F62-4449-94DB-8BDD843F6F68}" srcId="{40C77574-1FD5-4FF8-9AA0-EB451C4C9F71}" destId="{CBA156E3-B12A-4A9D-8C50-D80C21F38CBB}" srcOrd="9" destOrd="0" parTransId="{2813B490-9D36-4E3F-9546-E46C6E38899D}" sibTransId="{BB5403BE-EB35-4F74-AA28-59191E8B7E35}"/>
    <dgm:cxn modelId="{36A72167-5853-4E32-82DF-0E8455AFC077}" type="presOf" srcId="{1C7989D5-F94E-468E-845E-8F26C8BE717A}" destId="{9B0A693B-4926-447A-92D9-32CF0344DEC9}" srcOrd="1" destOrd="0" presId="urn:microsoft.com/office/officeart/2005/8/layout/orgChart1"/>
    <dgm:cxn modelId="{D38306E7-1EB8-4652-B7EF-3E928ADC6495}" type="presParOf" srcId="{BA9F6A52-9FDD-48F8-A547-EAC400E51FE3}" destId="{A6206140-2F26-4888-8DC7-7C434567C5AB}" srcOrd="0" destOrd="0" presId="urn:microsoft.com/office/officeart/2005/8/layout/orgChart1"/>
    <dgm:cxn modelId="{CE326779-1B29-4A64-B0FF-0325FB35820C}" type="presParOf" srcId="{A6206140-2F26-4888-8DC7-7C434567C5AB}" destId="{7AB65675-F5B6-4E13-B8C2-219B8FFB8B1A}" srcOrd="0" destOrd="0" presId="urn:microsoft.com/office/officeart/2005/8/layout/orgChart1"/>
    <dgm:cxn modelId="{CAC0B75E-09A1-44BA-95F6-7862419D218B}" type="presParOf" srcId="{7AB65675-F5B6-4E13-B8C2-219B8FFB8B1A}" destId="{1C7A9E39-EE46-4AAA-ADDB-70AA11A800C9}" srcOrd="0" destOrd="0" presId="urn:microsoft.com/office/officeart/2005/8/layout/orgChart1"/>
    <dgm:cxn modelId="{B459CAEF-C84B-42CE-945D-AAE457B48596}" type="presParOf" srcId="{7AB65675-F5B6-4E13-B8C2-219B8FFB8B1A}" destId="{003B9057-2D54-4872-9402-1232428ECFDC}" srcOrd="1" destOrd="0" presId="urn:microsoft.com/office/officeart/2005/8/layout/orgChart1"/>
    <dgm:cxn modelId="{D9960D0A-B8C0-4387-BFF2-D52D3B1462C8}" type="presParOf" srcId="{A6206140-2F26-4888-8DC7-7C434567C5AB}" destId="{49D3D167-8718-46C2-8E68-944F99F25117}" srcOrd="1" destOrd="0" presId="urn:microsoft.com/office/officeart/2005/8/layout/orgChart1"/>
    <dgm:cxn modelId="{597B2EEB-BF40-4E5B-B5B9-7E5F86AECCC9}" type="presParOf" srcId="{49D3D167-8718-46C2-8E68-944F99F25117}" destId="{6CC530C5-2827-4233-933B-4C87521F938D}" srcOrd="0" destOrd="0" presId="urn:microsoft.com/office/officeart/2005/8/layout/orgChart1"/>
    <dgm:cxn modelId="{7125E878-A43B-443E-B0A1-25B13B3968AD}" type="presParOf" srcId="{49D3D167-8718-46C2-8E68-944F99F25117}" destId="{08433C23-A1EC-47FA-8DEA-DEA78C23ED14}" srcOrd="1" destOrd="0" presId="urn:microsoft.com/office/officeart/2005/8/layout/orgChart1"/>
    <dgm:cxn modelId="{6D007A2D-55DF-486D-85EE-EB09F9765517}" type="presParOf" srcId="{08433C23-A1EC-47FA-8DEA-DEA78C23ED14}" destId="{89B06E72-E283-41F0-AD58-41E0BB080EB9}" srcOrd="0" destOrd="0" presId="urn:microsoft.com/office/officeart/2005/8/layout/orgChart1"/>
    <dgm:cxn modelId="{E17ABD1A-60B6-435A-9139-5C72E8FB13C9}" type="presParOf" srcId="{89B06E72-E283-41F0-AD58-41E0BB080EB9}" destId="{DA7A1DD8-5B92-46A6-B8A5-694E115FBBAE}" srcOrd="0" destOrd="0" presId="urn:microsoft.com/office/officeart/2005/8/layout/orgChart1"/>
    <dgm:cxn modelId="{26E0D618-26EA-435C-8316-C2EC45E8507E}" type="presParOf" srcId="{89B06E72-E283-41F0-AD58-41E0BB080EB9}" destId="{C2161B56-FF42-494E-BD6E-AFAD67A1B422}" srcOrd="1" destOrd="0" presId="urn:microsoft.com/office/officeart/2005/8/layout/orgChart1"/>
    <dgm:cxn modelId="{63E8E1D2-64BA-4980-80F3-64AB4012381E}" type="presParOf" srcId="{08433C23-A1EC-47FA-8DEA-DEA78C23ED14}" destId="{106F9704-04E3-4218-B5E1-4C13AB87209E}" srcOrd="1" destOrd="0" presId="urn:microsoft.com/office/officeart/2005/8/layout/orgChart1"/>
    <dgm:cxn modelId="{ED55A973-D1A6-43B5-9339-19FD4D646F97}" type="presParOf" srcId="{08433C23-A1EC-47FA-8DEA-DEA78C23ED14}" destId="{CFD2E468-C293-41C0-9752-5C632EE0DCF0}" srcOrd="2" destOrd="0" presId="urn:microsoft.com/office/officeart/2005/8/layout/orgChart1"/>
    <dgm:cxn modelId="{63FE111D-5A0E-4554-8900-D5024B2943F2}" type="presParOf" srcId="{49D3D167-8718-46C2-8E68-944F99F25117}" destId="{233169EA-3FFC-4935-B5C9-47F00A7CCD16}" srcOrd="2" destOrd="0" presId="urn:microsoft.com/office/officeart/2005/8/layout/orgChart1"/>
    <dgm:cxn modelId="{08AD2BCF-CF17-4306-82C3-E84628C8CD78}" type="presParOf" srcId="{49D3D167-8718-46C2-8E68-944F99F25117}" destId="{214B3608-6442-43D4-B57F-6765E7C31108}" srcOrd="3" destOrd="0" presId="urn:microsoft.com/office/officeart/2005/8/layout/orgChart1"/>
    <dgm:cxn modelId="{96156037-2B24-418C-B5FE-DD3336C0971F}" type="presParOf" srcId="{214B3608-6442-43D4-B57F-6765E7C31108}" destId="{973C4BB2-2371-43B7-97BD-B09195519E5F}" srcOrd="0" destOrd="0" presId="urn:microsoft.com/office/officeart/2005/8/layout/orgChart1"/>
    <dgm:cxn modelId="{FAA7BB4A-97C0-4842-8655-59AC56CA4337}" type="presParOf" srcId="{973C4BB2-2371-43B7-97BD-B09195519E5F}" destId="{8E942EAB-A903-4DE8-B674-B98378A257DA}" srcOrd="0" destOrd="0" presId="urn:microsoft.com/office/officeart/2005/8/layout/orgChart1"/>
    <dgm:cxn modelId="{EFDF21E5-1412-44A2-B5EB-46CF8255E194}" type="presParOf" srcId="{973C4BB2-2371-43B7-97BD-B09195519E5F}" destId="{D681DEEF-BAF9-414C-86D2-6E939F59C025}" srcOrd="1" destOrd="0" presId="urn:microsoft.com/office/officeart/2005/8/layout/orgChart1"/>
    <dgm:cxn modelId="{81E57101-A024-4BE6-87B5-FD7023ACFA71}" type="presParOf" srcId="{214B3608-6442-43D4-B57F-6765E7C31108}" destId="{52AAC279-6701-4CF4-B4D0-4AED315CB707}" srcOrd="1" destOrd="0" presId="urn:microsoft.com/office/officeart/2005/8/layout/orgChart1"/>
    <dgm:cxn modelId="{4D41627E-D168-4252-AFFE-A491791060E9}" type="presParOf" srcId="{214B3608-6442-43D4-B57F-6765E7C31108}" destId="{411CB84D-A46E-4861-B6AA-1EC624FDA773}" srcOrd="2" destOrd="0" presId="urn:microsoft.com/office/officeart/2005/8/layout/orgChart1"/>
    <dgm:cxn modelId="{25C468BB-1B59-48EB-A6F7-53AF81CFA470}" type="presParOf" srcId="{49D3D167-8718-46C2-8E68-944F99F25117}" destId="{3D9E6EC5-F306-4F43-905B-08AB98D61B6D}" srcOrd="4" destOrd="0" presId="urn:microsoft.com/office/officeart/2005/8/layout/orgChart1"/>
    <dgm:cxn modelId="{7870E5E6-7BDF-4B3A-8165-9AEE2C960CD9}" type="presParOf" srcId="{49D3D167-8718-46C2-8E68-944F99F25117}" destId="{DCFF63DA-0A42-4021-8853-62E23683DC7D}" srcOrd="5" destOrd="0" presId="urn:microsoft.com/office/officeart/2005/8/layout/orgChart1"/>
    <dgm:cxn modelId="{9F9415EA-4A86-47F2-B437-A3B35AD2148E}" type="presParOf" srcId="{DCFF63DA-0A42-4021-8853-62E23683DC7D}" destId="{F09E5C01-8F3D-44AE-BE91-D64D79684D07}" srcOrd="0" destOrd="0" presId="urn:microsoft.com/office/officeart/2005/8/layout/orgChart1"/>
    <dgm:cxn modelId="{8C50D70A-F97E-4C26-8BEB-9152292C97D6}" type="presParOf" srcId="{F09E5C01-8F3D-44AE-BE91-D64D79684D07}" destId="{42EEFEB3-E087-4699-B4D1-CAC92D761B45}" srcOrd="0" destOrd="0" presId="urn:microsoft.com/office/officeart/2005/8/layout/orgChart1"/>
    <dgm:cxn modelId="{9D03AF3F-BDA2-4AC4-B956-7D2C80F0FB58}" type="presParOf" srcId="{F09E5C01-8F3D-44AE-BE91-D64D79684D07}" destId="{D449CB54-FBFB-48FE-BE33-7A780FBA2051}" srcOrd="1" destOrd="0" presId="urn:microsoft.com/office/officeart/2005/8/layout/orgChart1"/>
    <dgm:cxn modelId="{C6999EB4-4A84-4367-B26A-45D86AC23A84}" type="presParOf" srcId="{DCFF63DA-0A42-4021-8853-62E23683DC7D}" destId="{A2BD0903-C19C-46F6-BBB2-1047BB8F210A}" srcOrd="1" destOrd="0" presId="urn:microsoft.com/office/officeart/2005/8/layout/orgChart1"/>
    <dgm:cxn modelId="{4ECCBE41-C2A1-4ADF-AE8E-88F427CAE740}" type="presParOf" srcId="{DCFF63DA-0A42-4021-8853-62E23683DC7D}" destId="{0C26BCD6-1F15-44D5-830C-E55C126EC73F}" srcOrd="2" destOrd="0" presId="urn:microsoft.com/office/officeart/2005/8/layout/orgChart1"/>
    <dgm:cxn modelId="{3BFA6B32-95D4-463E-86C0-8F75C720FAC2}" type="presParOf" srcId="{49D3D167-8718-46C2-8E68-944F99F25117}" destId="{9503AFB7-A5AF-42F5-B847-838B1FAD139A}" srcOrd="6" destOrd="0" presId="urn:microsoft.com/office/officeart/2005/8/layout/orgChart1"/>
    <dgm:cxn modelId="{F2F078AF-7B28-41A4-87B4-74C2FB11241E}" type="presParOf" srcId="{49D3D167-8718-46C2-8E68-944F99F25117}" destId="{B422DB02-6F5C-4C51-8E0F-A701F723CA47}" srcOrd="7" destOrd="0" presId="urn:microsoft.com/office/officeart/2005/8/layout/orgChart1"/>
    <dgm:cxn modelId="{9432F555-D0D4-4778-BDCC-FA50E2ABB212}" type="presParOf" srcId="{B422DB02-6F5C-4C51-8E0F-A701F723CA47}" destId="{C9424AF9-6771-4FEA-AEEA-C73EAC09ABFA}" srcOrd="0" destOrd="0" presId="urn:microsoft.com/office/officeart/2005/8/layout/orgChart1"/>
    <dgm:cxn modelId="{ABBFAFC3-6DD5-49A0-B322-99EBEA4DEB49}" type="presParOf" srcId="{C9424AF9-6771-4FEA-AEEA-C73EAC09ABFA}" destId="{A2EA6500-6E7F-426C-899F-2272ECE74191}" srcOrd="0" destOrd="0" presId="urn:microsoft.com/office/officeart/2005/8/layout/orgChart1"/>
    <dgm:cxn modelId="{DA8007C7-3585-40F8-977B-3DA5CE61F64A}" type="presParOf" srcId="{C9424AF9-6771-4FEA-AEEA-C73EAC09ABFA}" destId="{83727182-37D3-45BB-87C3-4B1050E5ECB0}" srcOrd="1" destOrd="0" presId="urn:microsoft.com/office/officeart/2005/8/layout/orgChart1"/>
    <dgm:cxn modelId="{BF3424EE-E508-491C-8091-391DDAD8E7D3}" type="presParOf" srcId="{B422DB02-6F5C-4C51-8E0F-A701F723CA47}" destId="{E2C6BC44-941C-4F28-BC7C-5468A79AEF85}" srcOrd="1" destOrd="0" presId="urn:microsoft.com/office/officeart/2005/8/layout/orgChart1"/>
    <dgm:cxn modelId="{43C51FEA-015D-42E1-B6A7-2E58180A285C}" type="presParOf" srcId="{B422DB02-6F5C-4C51-8E0F-A701F723CA47}" destId="{C12C435B-D5B5-41C6-A739-0ACA490BA760}" srcOrd="2" destOrd="0" presId="urn:microsoft.com/office/officeart/2005/8/layout/orgChart1"/>
    <dgm:cxn modelId="{314BD582-732A-407E-988B-35E3FB1AF7B1}" type="presParOf" srcId="{49D3D167-8718-46C2-8E68-944F99F25117}" destId="{A946D514-98A6-4B36-9F44-DF4894A295E6}" srcOrd="8" destOrd="0" presId="urn:microsoft.com/office/officeart/2005/8/layout/orgChart1"/>
    <dgm:cxn modelId="{6E4D4557-7507-4898-B8DD-DD7CDDAD6B60}" type="presParOf" srcId="{49D3D167-8718-46C2-8E68-944F99F25117}" destId="{2FC1E577-EF0F-48EC-9C8D-3A63B9069BB6}" srcOrd="9" destOrd="0" presId="urn:microsoft.com/office/officeart/2005/8/layout/orgChart1"/>
    <dgm:cxn modelId="{03CA492B-6B6D-4CDA-B965-1DA434F1672B}" type="presParOf" srcId="{2FC1E577-EF0F-48EC-9C8D-3A63B9069BB6}" destId="{D56C1C1C-20F0-4B34-B35B-F9438AE91E57}" srcOrd="0" destOrd="0" presId="urn:microsoft.com/office/officeart/2005/8/layout/orgChart1"/>
    <dgm:cxn modelId="{695942A1-A440-41A7-8F7B-094E960A4B26}" type="presParOf" srcId="{D56C1C1C-20F0-4B34-B35B-F9438AE91E57}" destId="{2D025BD0-0694-458C-A746-FA4849FBD60D}" srcOrd="0" destOrd="0" presId="urn:microsoft.com/office/officeart/2005/8/layout/orgChart1"/>
    <dgm:cxn modelId="{F6E01F54-6169-4236-8E1B-D32508829AF8}" type="presParOf" srcId="{D56C1C1C-20F0-4B34-B35B-F9438AE91E57}" destId="{C984FBFD-E677-45E3-831C-D2FB7B55DD61}" srcOrd="1" destOrd="0" presId="urn:microsoft.com/office/officeart/2005/8/layout/orgChart1"/>
    <dgm:cxn modelId="{E2990C9C-6A5C-4DC6-B1BE-DD26403CBC8A}" type="presParOf" srcId="{2FC1E577-EF0F-48EC-9C8D-3A63B9069BB6}" destId="{7E9BFB32-3D09-4642-B067-B3F118807854}" srcOrd="1" destOrd="0" presId="urn:microsoft.com/office/officeart/2005/8/layout/orgChart1"/>
    <dgm:cxn modelId="{8D1BE9E8-D7E4-4FA6-8D3D-B796C48C79B8}" type="presParOf" srcId="{2FC1E577-EF0F-48EC-9C8D-3A63B9069BB6}" destId="{D438287B-0501-4009-9AF3-BA10B6B1024C}" srcOrd="2" destOrd="0" presId="urn:microsoft.com/office/officeart/2005/8/layout/orgChart1"/>
    <dgm:cxn modelId="{36A68560-378C-434E-94DA-4490208685CB}" type="presParOf" srcId="{49D3D167-8718-46C2-8E68-944F99F25117}" destId="{C5638FA5-FFB3-49A0-9454-9384649D50DE}" srcOrd="10" destOrd="0" presId="urn:microsoft.com/office/officeart/2005/8/layout/orgChart1"/>
    <dgm:cxn modelId="{78771E22-352B-4734-A396-34471EE8684A}" type="presParOf" srcId="{49D3D167-8718-46C2-8E68-944F99F25117}" destId="{AB88E69D-B6C0-4136-9F8D-A6E805946098}" srcOrd="11" destOrd="0" presId="urn:microsoft.com/office/officeart/2005/8/layout/orgChart1"/>
    <dgm:cxn modelId="{DAA9DFCB-1AC4-4FC7-A9F4-77FCA73DF908}" type="presParOf" srcId="{AB88E69D-B6C0-4136-9F8D-A6E805946098}" destId="{CA9D8751-8233-4070-A322-10A0E8C2BE3C}" srcOrd="0" destOrd="0" presId="urn:microsoft.com/office/officeart/2005/8/layout/orgChart1"/>
    <dgm:cxn modelId="{AD52D58F-738A-4B64-8EC4-ED8E4B86B032}" type="presParOf" srcId="{CA9D8751-8233-4070-A322-10A0E8C2BE3C}" destId="{F445DBDD-3297-4013-93DC-5754B8F2A7EC}" srcOrd="0" destOrd="0" presId="urn:microsoft.com/office/officeart/2005/8/layout/orgChart1"/>
    <dgm:cxn modelId="{3CFDE810-60E0-4CA0-816A-93452703CDF7}" type="presParOf" srcId="{CA9D8751-8233-4070-A322-10A0E8C2BE3C}" destId="{44633EF9-60A8-4DAD-8FAF-5B7FE46A9FF4}" srcOrd="1" destOrd="0" presId="urn:microsoft.com/office/officeart/2005/8/layout/orgChart1"/>
    <dgm:cxn modelId="{8DED503A-40FF-409D-B2DD-85696C257305}" type="presParOf" srcId="{AB88E69D-B6C0-4136-9F8D-A6E805946098}" destId="{F610D6B4-8733-40DE-825F-6161B81B64F0}" srcOrd="1" destOrd="0" presId="urn:microsoft.com/office/officeart/2005/8/layout/orgChart1"/>
    <dgm:cxn modelId="{F459D6F3-7563-4E7C-84ED-4E91F19AD49A}" type="presParOf" srcId="{AB88E69D-B6C0-4136-9F8D-A6E805946098}" destId="{7A83CED6-2469-43B9-BE01-4A8D2B908629}" srcOrd="2" destOrd="0" presId="urn:microsoft.com/office/officeart/2005/8/layout/orgChart1"/>
    <dgm:cxn modelId="{0F871069-DE6D-48A9-AE63-EFC1484181E0}" type="presParOf" srcId="{49D3D167-8718-46C2-8E68-944F99F25117}" destId="{53848DD6-A876-47DA-9E9A-3E107F0A1135}" srcOrd="12" destOrd="0" presId="urn:microsoft.com/office/officeart/2005/8/layout/orgChart1"/>
    <dgm:cxn modelId="{3DD0D346-CD90-4481-8680-EC04DF84CA32}" type="presParOf" srcId="{49D3D167-8718-46C2-8E68-944F99F25117}" destId="{DCCF339A-5C18-41C8-A695-F198B04B32E7}" srcOrd="13" destOrd="0" presId="urn:microsoft.com/office/officeart/2005/8/layout/orgChart1"/>
    <dgm:cxn modelId="{E14B0968-01B8-43AC-B787-A672FED1BEED}" type="presParOf" srcId="{DCCF339A-5C18-41C8-A695-F198B04B32E7}" destId="{28A6E4DF-BCA7-4B47-9024-B214CA6216A6}" srcOrd="0" destOrd="0" presId="urn:microsoft.com/office/officeart/2005/8/layout/orgChart1"/>
    <dgm:cxn modelId="{E4F9444F-4FA1-4936-871B-5700F30F59BC}" type="presParOf" srcId="{28A6E4DF-BCA7-4B47-9024-B214CA6216A6}" destId="{4C47B17C-10C1-415B-B5C6-20529C0AE551}" srcOrd="0" destOrd="0" presId="urn:microsoft.com/office/officeart/2005/8/layout/orgChart1"/>
    <dgm:cxn modelId="{0747B346-49C6-47C1-B9F8-56B8321CBDFE}" type="presParOf" srcId="{28A6E4DF-BCA7-4B47-9024-B214CA6216A6}" destId="{9B0A693B-4926-447A-92D9-32CF0344DEC9}" srcOrd="1" destOrd="0" presId="urn:microsoft.com/office/officeart/2005/8/layout/orgChart1"/>
    <dgm:cxn modelId="{25432C9B-2D20-4F6B-B27E-9DA2AD9CC7D1}" type="presParOf" srcId="{DCCF339A-5C18-41C8-A695-F198B04B32E7}" destId="{4783D83B-A873-483A-8048-C4DD2FA71EAE}" srcOrd="1" destOrd="0" presId="urn:microsoft.com/office/officeart/2005/8/layout/orgChart1"/>
    <dgm:cxn modelId="{DD528440-7CF7-4BF2-910B-629FFC8240F5}" type="presParOf" srcId="{DCCF339A-5C18-41C8-A695-F198B04B32E7}" destId="{638F776E-9603-4752-ADC7-B685C1D1E52A}" srcOrd="2" destOrd="0" presId="urn:microsoft.com/office/officeart/2005/8/layout/orgChart1"/>
    <dgm:cxn modelId="{C36A0A3E-0D51-4C7D-A37C-D4043D9BAE37}" type="presParOf" srcId="{49D3D167-8718-46C2-8E68-944F99F25117}" destId="{9BB98604-5ED2-4117-A7E5-1809C6052620}" srcOrd="14" destOrd="0" presId="urn:microsoft.com/office/officeart/2005/8/layout/orgChart1"/>
    <dgm:cxn modelId="{79FCC766-A4A6-4D49-A927-3C43504B9E6B}" type="presParOf" srcId="{49D3D167-8718-46C2-8E68-944F99F25117}" destId="{30D8A63A-625F-4043-B606-E21E5081C501}" srcOrd="15" destOrd="0" presId="urn:microsoft.com/office/officeart/2005/8/layout/orgChart1"/>
    <dgm:cxn modelId="{5DDB7DF9-7C61-4E0A-92F6-1E711ABE272D}" type="presParOf" srcId="{30D8A63A-625F-4043-B606-E21E5081C501}" destId="{D62A24F0-7DE2-4930-8E4C-2EE0A0F24973}" srcOrd="0" destOrd="0" presId="urn:microsoft.com/office/officeart/2005/8/layout/orgChart1"/>
    <dgm:cxn modelId="{A1A8CB63-D31D-45C5-BCE0-6586F57AA4FC}" type="presParOf" srcId="{D62A24F0-7DE2-4930-8E4C-2EE0A0F24973}" destId="{F96B342E-F643-4500-B703-D60A1C90AD56}" srcOrd="0" destOrd="0" presId="urn:microsoft.com/office/officeart/2005/8/layout/orgChart1"/>
    <dgm:cxn modelId="{2610FADA-25F7-479F-946D-0250A3D00B3D}" type="presParOf" srcId="{D62A24F0-7DE2-4930-8E4C-2EE0A0F24973}" destId="{3815CD4E-F0AC-4F93-8518-DB250706EF20}" srcOrd="1" destOrd="0" presId="urn:microsoft.com/office/officeart/2005/8/layout/orgChart1"/>
    <dgm:cxn modelId="{EDF5FA7A-A9D7-4108-A865-B3A72FFA1F39}" type="presParOf" srcId="{30D8A63A-625F-4043-B606-E21E5081C501}" destId="{4D088A3B-DFA2-4FD2-B3D0-CDC25A17FA2A}" srcOrd="1" destOrd="0" presId="urn:microsoft.com/office/officeart/2005/8/layout/orgChart1"/>
    <dgm:cxn modelId="{E916C697-CBDA-4F6E-BECE-DF257965A8BA}" type="presParOf" srcId="{30D8A63A-625F-4043-B606-E21E5081C501}" destId="{1E858E95-A9CB-4CDF-B40B-D379F8A66EDE}" srcOrd="2" destOrd="0" presId="urn:microsoft.com/office/officeart/2005/8/layout/orgChart1"/>
    <dgm:cxn modelId="{75882F4F-9698-436A-AA77-C5B440597619}" type="presParOf" srcId="{49D3D167-8718-46C2-8E68-944F99F25117}" destId="{40785A5C-5A79-4DA8-B524-AEEC8B27D17B}" srcOrd="16" destOrd="0" presId="urn:microsoft.com/office/officeart/2005/8/layout/orgChart1"/>
    <dgm:cxn modelId="{DD7FE1B5-1494-4B13-B0F8-5B7A3F4BFB80}" type="presParOf" srcId="{49D3D167-8718-46C2-8E68-944F99F25117}" destId="{119724EA-E259-4837-B90C-553AF6366434}" srcOrd="17" destOrd="0" presId="urn:microsoft.com/office/officeart/2005/8/layout/orgChart1"/>
    <dgm:cxn modelId="{D110C46E-D74C-4EAC-B806-C97A97854EC0}" type="presParOf" srcId="{119724EA-E259-4837-B90C-553AF6366434}" destId="{96AF9B10-FD52-4B00-9B2B-D29B12C132B5}" srcOrd="0" destOrd="0" presId="urn:microsoft.com/office/officeart/2005/8/layout/orgChart1"/>
    <dgm:cxn modelId="{76F04840-4CFD-46DF-88A6-95079C68F3B4}" type="presParOf" srcId="{96AF9B10-FD52-4B00-9B2B-D29B12C132B5}" destId="{4EC8E058-C620-49C5-A93B-91EB036A60FF}" srcOrd="0" destOrd="0" presId="urn:microsoft.com/office/officeart/2005/8/layout/orgChart1"/>
    <dgm:cxn modelId="{DB10CA8F-9F7D-4576-B95A-09D7B4078CB9}" type="presParOf" srcId="{96AF9B10-FD52-4B00-9B2B-D29B12C132B5}" destId="{9B8AC02A-3049-4598-B498-D0C789CD00FB}" srcOrd="1" destOrd="0" presId="urn:microsoft.com/office/officeart/2005/8/layout/orgChart1"/>
    <dgm:cxn modelId="{0F530645-E3D0-442D-8AAA-4AB290428EBC}" type="presParOf" srcId="{119724EA-E259-4837-B90C-553AF6366434}" destId="{DE66FC6C-C251-4309-8898-406EDFDDF92A}" srcOrd="1" destOrd="0" presId="urn:microsoft.com/office/officeart/2005/8/layout/orgChart1"/>
    <dgm:cxn modelId="{357E007F-0093-4E45-893F-89F42497017E}" type="presParOf" srcId="{119724EA-E259-4837-B90C-553AF6366434}" destId="{DC6E18EF-9155-4609-9C89-FA0973D5B0F4}" srcOrd="2" destOrd="0" presId="urn:microsoft.com/office/officeart/2005/8/layout/orgChart1"/>
    <dgm:cxn modelId="{35F90A33-B5A7-4A6A-B7E0-40138F667F1E}" type="presParOf" srcId="{49D3D167-8718-46C2-8E68-944F99F25117}" destId="{0F36C730-763B-4153-A231-2E586E6CFD53}" srcOrd="18" destOrd="0" presId="urn:microsoft.com/office/officeart/2005/8/layout/orgChart1"/>
    <dgm:cxn modelId="{65DEF68B-7713-430E-8728-17424EF9E626}" type="presParOf" srcId="{49D3D167-8718-46C2-8E68-944F99F25117}" destId="{6483C373-4135-4711-8DA8-CBE2D1DB46E8}" srcOrd="19" destOrd="0" presId="urn:microsoft.com/office/officeart/2005/8/layout/orgChart1"/>
    <dgm:cxn modelId="{B6594EC5-A16D-44DE-A57D-4C9AE08BBDFC}" type="presParOf" srcId="{6483C373-4135-4711-8DA8-CBE2D1DB46E8}" destId="{0AE83023-1BDA-4821-9029-A9E79CE9D96A}" srcOrd="0" destOrd="0" presId="urn:microsoft.com/office/officeart/2005/8/layout/orgChart1"/>
    <dgm:cxn modelId="{CF226614-C0F1-4C16-A553-FC3732530B45}" type="presParOf" srcId="{0AE83023-1BDA-4821-9029-A9E79CE9D96A}" destId="{398EEEF3-D35B-4922-A66A-CF06465260CD}" srcOrd="0" destOrd="0" presId="urn:microsoft.com/office/officeart/2005/8/layout/orgChart1"/>
    <dgm:cxn modelId="{19DDFA5E-E2DC-44DE-BDF2-891CEBD0EB65}" type="presParOf" srcId="{0AE83023-1BDA-4821-9029-A9E79CE9D96A}" destId="{4C57D547-663F-4A31-AFC2-BD99FF2D823D}" srcOrd="1" destOrd="0" presId="urn:microsoft.com/office/officeart/2005/8/layout/orgChart1"/>
    <dgm:cxn modelId="{F814CB06-B032-43BC-A38B-882C96AC407A}" type="presParOf" srcId="{6483C373-4135-4711-8DA8-CBE2D1DB46E8}" destId="{DCA63D96-3090-4593-A42C-B010E43D1349}" srcOrd="1" destOrd="0" presId="urn:microsoft.com/office/officeart/2005/8/layout/orgChart1"/>
    <dgm:cxn modelId="{75CAA810-6692-484E-879A-8EF9B55CEE44}" type="presParOf" srcId="{6483C373-4135-4711-8DA8-CBE2D1DB46E8}" destId="{F8056F5B-D863-4759-AE99-95CC28E3AC21}" srcOrd="2" destOrd="0" presId="urn:microsoft.com/office/officeart/2005/8/layout/orgChart1"/>
    <dgm:cxn modelId="{EEC0D2E1-A579-47E6-9BB6-706BEDB7A5C1}" type="presParOf" srcId="{A6206140-2F26-4888-8DC7-7C434567C5AB}" destId="{C3D42793-5E14-4A1A-803F-00E4F113EF6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F36C730-763B-4153-A231-2E586E6CFD53}">
      <dsp:nvSpPr>
        <dsp:cNvPr id="0" name=""/>
        <dsp:cNvSpPr/>
      </dsp:nvSpPr>
      <dsp:spPr>
        <a:xfrm>
          <a:off x="4565749" y="1291526"/>
          <a:ext cx="4180340" cy="1973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769"/>
              </a:lnTo>
              <a:lnTo>
                <a:pt x="4180340" y="116769"/>
              </a:lnTo>
              <a:lnTo>
                <a:pt x="4180340" y="197381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0785A5C-5A79-4DA8-B524-AEEC8B27D17B}">
      <dsp:nvSpPr>
        <dsp:cNvPr id="0" name=""/>
        <dsp:cNvSpPr/>
      </dsp:nvSpPr>
      <dsp:spPr>
        <a:xfrm>
          <a:off x="4565749" y="1291526"/>
          <a:ext cx="3251375" cy="1973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769"/>
              </a:lnTo>
              <a:lnTo>
                <a:pt x="3251375" y="116769"/>
              </a:lnTo>
              <a:lnTo>
                <a:pt x="3251375" y="197381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BB98604-5ED2-4117-A7E5-1809C6052620}">
      <dsp:nvSpPr>
        <dsp:cNvPr id="0" name=""/>
        <dsp:cNvSpPr/>
      </dsp:nvSpPr>
      <dsp:spPr>
        <a:xfrm>
          <a:off x="4565749" y="1291526"/>
          <a:ext cx="2322411" cy="1973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769"/>
              </a:lnTo>
              <a:lnTo>
                <a:pt x="2322411" y="116769"/>
              </a:lnTo>
              <a:lnTo>
                <a:pt x="2322411" y="197381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848DD6-A876-47DA-9E9A-3E107F0A1135}">
      <dsp:nvSpPr>
        <dsp:cNvPr id="0" name=""/>
        <dsp:cNvSpPr/>
      </dsp:nvSpPr>
      <dsp:spPr>
        <a:xfrm>
          <a:off x="4565749" y="1291526"/>
          <a:ext cx="1393446" cy="1973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769"/>
              </a:lnTo>
              <a:lnTo>
                <a:pt x="1393446" y="116769"/>
              </a:lnTo>
              <a:lnTo>
                <a:pt x="1393446" y="197381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638FA5-FFB3-49A0-9454-9384649D50DE}">
      <dsp:nvSpPr>
        <dsp:cNvPr id="0" name=""/>
        <dsp:cNvSpPr/>
      </dsp:nvSpPr>
      <dsp:spPr>
        <a:xfrm>
          <a:off x="4565749" y="1291526"/>
          <a:ext cx="464482" cy="1973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6769"/>
              </a:lnTo>
              <a:lnTo>
                <a:pt x="464482" y="116769"/>
              </a:lnTo>
              <a:lnTo>
                <a:pt x="464482" y="197381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946D514-98A6-4B36-9F44-DF4894A295E6}">
      <dsp:nvSpPr>
        <dsp:cNvPr id="0" name=""/>
        <dsp:cNvSpPr/>
      </dsp:nvSpPr>
      <dsp:spPr>
        <a:xfrm>
          <a:off x="4101267" y="1291526"/>
          <a:ext cx="464482" cy="197381"/>
        </a:xfrm>
        <a:custGeom>
          <a:avLst/>
          <a:gdLst/>
          <a:ahLst/>
          <a:cxnLst/>
          <a:rect l="0" t="0" r="0" b="0"/>
          <a:pathLst>
            <a:path>
              <a:moveTo>
                <a:pt x="464482" y="0"/>
              </a:moveTo>
              <a:lnTo>
                <a:pt x="464482" y="116769"/>
              </a:lnTo>
              <a:lnTo>
                <a:pt x="0" y="116769"/>
              </a:lnTo>
              <a:lnTo>
                <a:pt x="0" y="197381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03AFB7-A5AF-42F5-B847-838B1FAD139A}">
      <dsp:nvSpPr>
        <dsp:cNvPr id="0" name=""/>
        <dsp:cNvSpPr/>
      </dsp:nvSpPr>
      <dsp:spPr>
        <a:xfrm>
          <a:off x="3172302" y="1291526"/>
          <a:ext cx="1393446" cy="197381"/>
        </a:xfrm>
        <a:custGeom>
          <a:avLst/>
          <a:gdLst/>
          <a:ahLst/>
          <a:cxnLst/>
          <a:rect l="0" t="0" r="0" b="0"/>
          <a:pathLst>
            <a:path>
              <a:moveTo>
                <a:pt x="1393446" y="0"/>
              </a:moveTo>
              <a:lnTo>
                <a:pt x="1393446" y="116769"/>
              </a:lnTo>
              <a:lnTo>
                <a:pt x="0" y="116769"/>
              </a:lnTo>
              <a:lnTo>
                <a:pt x="0" y="197381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9E6EC5-F306-4F43-905B-08AB98D61B6D}">
      <dsp:nvSpPr>
        <dsp:cNvPr id="0" name=""/>
        <dsp:cNvSpPr/>
      </dsp:nvSpPr>
      <dsp:spPr>
        <a:xfrm>
          <a:off x="2243338" y="1291526"/>
          <a:ext cx="2322411" cy="197381"/>
        </a:xfrm>
        <a:custGeom>
          <a:avLst/>
          <a:gdLst/>
          <a:ahLst/>
          <a:cxnLst/>
          <a:rect l="0" t="0" r="0" b="0"/>
          <a:pathLst>
            <a:path>
              <a:moveTo>
                <a:pt x="2322411" y="0"/>
              </a:moveTo>
              <a:lnTo>
                <a:pt x="2322411" y="116769"/>
              </a:lnTo>
              <a:lnTo>
                <a:pt x="0" y="116769"/>
              </a:lnTo>
              <a:lnTo>
                <a:pt x="0" y="197381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3169EA-3FFC-4935-B5C9-47F00A7CCD16}">
      <dsp:nvSpPr>
        <dsp:cNvPr id="0" name=""/>
        <dsp:cNvSpPr/>
      </dsp:nvSpPr>
      <dsp:spPr>
        <a:xfrm>
          <a:off x="1314373" y="1291526"/>
          <a:ext cx="3251375" cy="197381"/>
        </a:xfrm>
        <a:custGeom>
          <a:avLst/>
          <a:gdLst/>
          <a:ahLst/>
          <a:cxnLst/>
          <a:rect l="0" t="0" r="0" b="0"/>
          <a:pathLst>
            <a:path>
              <a:moveTo>
                <a:pt x="3251375" y="0"/>
              </a:moveTo>
              <a:lnTo>
                <a:pt x="3251375" y="116769"/>
              </a:lnTo>
              <a:lnTo>
                <a:pt x="0" y="116769"/>
              </a:lnTo>
              <a:lnTo>
                <a:pt x="0" y="197381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C530C5-2827-4233-933B-4C87521F938D}">
      <dsp:nvSpPr>
        <dsp:cNvPr id="0" name=""/>
        <dsp:cNvSpPr/>
      </dsp:nvSpPr>
      <dsp:spPr>
        <a:xfrm>
          <a:off x="385409" y="1291526"/>
          <a:ext cx="4180340" cy="197381"/>
        </a:xfrm>
        <a:custGeom>
          <a:avLst/>
          <a:gdLst/>
          <a:ahLst/>
          <a:cxnLst/>
          <a:rect l="0" t="0" r="0" b="0"/>
          <a:pathLst>
            <a:path>
              <a:moveTo>
                <a:pt x="4180340" y="0"/>
              </a:moveTo>
              <a:lnTo>
                <a:pt x="4180340" y="116769"/>
              </a:lnTo>
              <a:lnTo>
                <a:pt x="0" y="116769"/>
              </a:lnTo>
              <a:lnTo>
                <a:pt x="0" y="197381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C7A9E39-EE46-4AAA-ADDB-70AA11A800C9}">
      <dsp:nvSpPr>
        <dsp:cNvPr id="0" name=""/>
        <dsp:cNvSpPr/>
      </dsp:nvSpPr>
      <dsp:spPr>
        <a:xfrm>
          <a:off x="4181879" y="907656"/>
          <a:ext cx="767739" cy="383869"/>
        </a:xfrm>
        <a:prstGeom prst="rect">
          <a:avLst/>
        </a:prstGeom>
        <a:solidFill>
          <a:schemeClr val="accent4">
            <a:alpha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noProof="0" dirty="0" smtClean="0"/>
            <a:t>DTU Wind Energy</a:t>
          </a:r>
          <a:endParaRPr lang="en-US" sz="800" b="1" kern="1200" noProof="0" dirty="0"/>
        </a:p>
      </dsp:txBody>
      <dsp:txXfrm>
        <a:off x="4181879" y="907656"/>
        <a:ext cx="767739" cy="383869"/>
      </dsp:txXfrm>
    </dsp:sp>
    <dsp:sp modelId="{DA7A1DD8-5B92-46A6-B8A5-694E115FBBAE}">
      <dsp:nvSpPr>
        <dsp:cNvPr id="0" name=""/>
        <dsp:cNvSpPr/>
      </dsp:nvSpPr>
      <dsp:spPr>
        <a:xfrm>
          <a:off x="1539" y="1488908"/>
          <a:ext cx="767739" cy="2228155"/>
        </a:xfrm>
        <a:prstGeom prst="rect">
          <a:avLst/>
        </a:prstGeom>
        <a:solidFill>
          <a:schemeClr val="accent4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t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smtClean="0"/>
            <a:t>Resource Assessment Modelling </a:t>
          </a:r>
          <a:endParaRPr lang="en-US" sz="800" kern="1200" noProof="0" dirty="0"/>
        </a:p>
      </dsp:txBody>
      <dsp:txXfrm>
        <a:off x="1539" y="1488908"/>
        <a:ext cx="767739" cy="2228155"/>
      </dsp:txXfrm>
    </dsp:sp>
    <dsp:sp modelId="{8E942EAB-A903-4DE8-B674-B98378A257DA}">
      <dsp:nvSpPr>
        <dsp:cNvPr id="0" name=""/>
        <dsp:cNvSpPr/>
      </dsp:nvSpPr>
      <dsp:spPr>
        <a:xfrm>
          <a:off x="930504" y="1488908"/>
          <a:ext cx="767739" cy="2228155"/>
        </a:xfrm>
        <a:prstGeom prst="rect">
          <a:avLst/>
        </a:prstGeom>
        <a:solidFill>
          <a:schemeClr val="accent4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t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smtClean="0"/>
            <a:t>Meteorology and Remote Sensing </a:t>
          </a:r>
          <a:endParaRPr lang="en-US" sz="800" kern="1200" noProof="0" dirty="0"/>
        </a:p>
      </dsp:txBody>
      <dsp:txXfrm>
        <a:off x="930504" y="1488908"/>
        <a:ext cx="767739" cy="2228155"/>
      </dsp:txXfrm>
    </dsp:sp>
    <dsp:sp modelId="{42EEFEB3-E087-4699-B4D1-CAC92D761B45}">
      <dsp:nvSpPr>
        <dsp:cNvPr id="0" name=""/>
        <dsp:cNvSpPr/>
      </dsp:nvSpPr>
      <dsp:spPr>
        <a:xfrm>
          <a:off x="1859468" y="1488908"/>
          <a:ext cx="767739" cy="2228155"/>
        </a:xfrm>
        <a:prstGeom prst="rect">
          <a:avLst/>
        </a:prstGeom>
        <a:solidFill>
          <a:schemeClr val="accent4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t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smtClean="0"/>
            <a:t>Integration and Planning</a:t>
          </a:r>
          <a:endParaRPr lang="en-US" sz="800" kern="1200" noProof="0" dirty="0"/>
        </a:p>
      </dsp:txBody>
      <dsp:txXfrm>
        <a:off x="1859468" y="1488908"/>
        <a:ext cx="767739" cy="2228155"/>
      </dsp:txXfrm>
    </dsp:sp>
    <dsp:sp modelId="{A2EA6500-6E7F-426C-899F-2272ECE74191}">
      <dsp:nvSpPr>
        <dsp:cNvPr id="0" name=""/>
        <dsp:cNvSpPr/>
      </dsp:nvSpPr>
      <dsp:spPr>
        <a:xfrm>
          <a:off x="2788433" y="1488908"/>
          <a:ext cx="767739" cy="2247798"/>
        </a:xfrm>
        <a:prstGeom prst="rect">
          <a:avLst/>
        </a:prstGeom>
        <a:solidFill>
          <a:schemeClr val="accent4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t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smtClean="0"/>
            <a:t>Loads and Control </a:t>
          </a:r>
          <a:endParaRPr lang="en-US" sz="800" kern="1200" noProof="0" dirty="0"/>
        </a:p>
      </dsp:txBody>
      <dsp:txXfrm>
        <a:off x="2788433" y="1488908"/>
        <a:ext cx="767739" cy="2247798"/>
      </dsp:txXfrm>
    </dsp:sp>
    <dsp:sp modelId="{2D025BD0-0694-458C-A746-FA4849FBD60D}">
      <dsp:nvSpPr>
        <dsp:cNvPr id="0" name=""/>
        <dsp:cNvSpPr/>
      </dsp:nvSpPr>
      <dsp:spPr>
        <a:xfrm>
          <a:off x="3717397" y="1488908"/>
          <a:ext cx="767739" cy="2228152"/>
        </a:xfrm>
        <a:prstGeom prst="rect">
          <a:avLst/>
        </a:prstGeom>
        <a:solidFill>
          <a:schemeClr val="accent4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t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smtClean="0"/>
            <a:t>Fluid Mechanics </a:t>
          </a:r>
          <a:endParaRPr lang="en-US" sz="800" kern="1200" noProof="0" dirty="0"/>
        </a:p>
      </dsp:txBody>
      <dsp:txXfrm>
        <a:off x="3717397" y="1488908"/>
        <a:ext cx="767739" cy="2228152"/>
      </dsp:txXfrm>
    </dsp:sp>
    <dsp:sp modelId="{F445DBDD-3297-4013-93DC-5754B8F2A7EC}">
      <dsp:nvSpPr>
        <dsp:cNvPr id="0" name=""/>
        <dsp:cNvSpPr/>
      </dsp:nvSpPr>
      <dsp:spPr>
        <a:xfrm>
          <a:off x="4646362" y="1488908"/>
          <a:ext cx="767739" cy="2228152"/>
        </a:xfrm>
        <a:prstGeom prst="rect">
          <a:avLst/>
        </a:prstGeom>
        <a:solidFill>
          <a:schemeClr val="accent4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t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smtClean="0"/>
            <a:t>Aerodynamic Design </a:t>
          </a:r>
          <a:endParaRPr lang="en-US" sz="800" kern="1200" noProof="0" dirty="0"/>
        </a:p>
      </dsp:txBody>
      <dsp:txXfrm>
        <a:off x="4646362" y="1488908"/>
        <a:ext cx="767739" cy="2228152"/>
      </dsp:txXfrm>
    </dsp:sp>
    <dsp:sp modelId="{4C47B17C-10C1-415B-B5C6-20529C0AE551}">
      <dsp:nvSpPr>
        <dsp:cNvPr id="0" name=""/>
        <dsp:cNvSpPr/>
      </dsp:nvSpPr>
      <dsp:spPr>
        <a:xfrm>
          <a:off x="5575326" y="1488908"/>
          <a:ext cx="767739" cy="2247798"/>
        </a:xfrm>
        <a:prstGeom prst="rect">
          <a:avLst/>
        </a:prstGeom>
        <a:solidFill>
          <a:schemeClr val="accent4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t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smtClean="0"/>
            <a:t>Structures and Component Design </a:t>
          </a:r>
          <a:endParaRPr lang="en-US" sz="800" kern="1200" noProof="0" dirty="0"/>
        </a:p>
      </dsp:txBody>
      <dsp:txXfrm>
        <a:off x="5575326" y="1488908"/>
        <a:ext cx="767739" cy="2247798"/>
      </dsp:txXfrm>
    </dsp:sp>
    <dsp:sp modelId="{F96B342E-F643-4500-B703-D60A1C90AD56}">
      <dsp:nvSpPr>
        <dsp:cNvPr id="0" name=""/>
        <dsp:cNvSpPr/>
      </dsp:nvSpPr>
      <dsp:spPr>
        <a:xfrm>
          <a:off x="6504291" y="1488908"/>
          <a:ext cx="767739" cy="2228155"/>
        </a:xfrm>
        <a:prstGeom prst="rect">
          <a:avLst/>
        </a:prstGeom>
        <a:solidFill>
          <a:schemeClr val="accent4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t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smtClean="0"/>
            <a:t>Test and Measurements </a:t>
          </a:r>
          <a:endParaRPr lang="en-US" sz="800" kern="1200" noProof="0" dirty="0"/>
        </a:p>
      </dsp:txBody>
      <dsp:txXfrm>
        <a:off x="6504291" y="1488908"/>
        <a:ext cx="767739" cy="2228155"/>
      </dsp:txXfrm>
    </dsp:sp>
    <dsp:sp modelId="{4EC8E058-C620-49C5-A93B-91EB036A60FF}">
      <dsp:nvSpPr>
        <dsp:cNvPr id="0" name=""/>
        <dsp:cNvSpPr/>
      </dsp:nvSpPr>
      <dsp:spPr>
        <a:xfrm>
          <a:off x="7433255" y="1488908"/>
          <a:ext cx="767739" cy="2247798"/>
        </a:xfrm>
        <a:prstGeom prst="rect">
          <a:avLst/>
        </a:prstGeom>
        <a:solidFill>
          <a:schemeClr val="accent4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t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smtClean="0"/>
            <a:t>Material Science &amp; Characterization</a:t>
          </a:r>
          <a:endParaRPr lang="en-US" sz="800" kern="1200" noProof="0" dirty="0"/>
        </a:p>
      </dsp:txBody>
      <dsp:txXfrm>
        <a:off x="7433255" y="1488908"/>
        <a:ext cx="767739" cy="2247798"/>
      </dsp:txXfrm>
    </dsp:sp>
    <dsp:sp modelId="{398EEEF3-D35B-4922-A66A-CF06465260CD}">
      <dsp:nvSpPr>
        <dsp:cNvPr id="0" name=""/>
        <dsp:cNvSpPr/>
      </dsp:nvSpPr>
      <dsp:spPr>
        <a:xfrm>
          <a:off x="8362220" y="1488908"/>
          <a:ext cx="767739" cy="2247798"/>
        </a:xfrm>
        <a:prstGeom prst="rect">
          <a:avLst/>
        </a:prstGeom>
        <a:solidFill>
          <a:schemeClr val="accent4">
            <a:alpha val="7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" tIns="5080" rIns="5080" bIns="5080" numCol="1" spcCol="1270" anchor="t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b="1" kern="1200" dirty="0" smtClean="0"/>
            <a:t>Composites &amp; Materials Mechanics </a:t>
          </a:r>
          <a:endParaRPr lang="en-US" sz="800" kern="1200" noProof="0" dirty="0"/>
        </a:p>
      </dsp:txBody>
      <dsp:txXfrm>
        <a:off x="8362220" y="1488908"/>
        <a:ext cx="767739" cy="224779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en-GB" dirty="0"/>
          </a:p>
        </p:txBody>
      </p:sp>
      <p:sp>
        <p:nvSpPr>
          <p:cNvPr id="6349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endParaRPr lang="en-GB" dirty="0"/>
          </a:p>
        </p:txBody>
      </p:sp>
      <p:sp>
        <p:nvSpPr>
          <p:cNvPr id="6349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en-GB" dirty="0"/>
          </a:p>
        </p:txBody>
      </p:sp>
      <p:sp>
        <p:nvSpPr>
          <p:cNvPr id="6349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fld id="{491ECFBD-4A0D-4BCF-98A8-E205F44719B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728099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en-GB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endParaRPr lang="en-GB" dirty="0"/>
          </a:p>
        </p:txBody>
      </p:sp>
      <p:sp>
        <p:nvSpPr>
          <p:cNvPr id="30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2588" y="685800"/>
            <a:ext cx="6092825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0"/>
              </a:spcBef>
              <a:defRPr sz="1200"/>
            </a:lvl1pPr>
          </a:lstStyle>
          <a:p>
            <a:endParaRPr lang="en-GB" dirty="0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spcBef>
                <a:spcPct val="0"/>
              </a:spcBef>
              <a:defRPr sz="1200"/>
            </a:lvl1pPr>
          </a:lstStyle>
          <a:p>
            <a:fld id="{C734BB09-483B-4C4B-A5A4-C02A22055B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78360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Verdana" pitchFamily="34" charset="0"/>
        <a:ea typeface="ＭＳ Ｐゴシック" pitchFamily="-8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34BB09-483B-4C4B-A5A4-C02A22055B01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0912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5207" y="6477000"/>
            <a:ext cx="3959769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r>
              <a:rPr lang="en-GB" dirty="0" smtClean="0"/>
              <a:t>GWA validation and uncertainty</a:t>
            </a:r>
            <a:endParaRPr lang="en-GB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12694" y="6477000"/>
            <a:ext cx="407947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" name="Rectangle 1"/>
          <p:cNvSpPr/>
          <p:nvPr userDrawn="1"/>
        </p:nvSpPr>
        <p:spPr bwMode="auto">
          <a:xfrm>
            <a:off x="0" y="-14069"/>
            <a:ext cx="12190413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146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2300" y="1295400"/>
            <a:ext cx="8725800" cy="838200"/>
          </a:xfr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GB" noProof="0" dirty="0" smtClean="0"/>
              <a:t>Click to edit Master title style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22300" y="2286000"/>
            <a:ext cx="8723683" cy="1752600"/>
          </a:xfrm>
        </p:spPr>
        <p:txBody>
          <a:bodyPr/>
          <a:lstStyle>
            <a:lvl1pPr marL="0" indent="0">
              <a:buFontTx/>
              <a:buNone/>
              <a:defRPr>
                <a:solidFill>
                  <a:srgbClr val="000000"/>
                </a:solidFill>
              </a:defRPr>
            </a:lvl1pPr>
          </a:lstStyle>
          <a:p>
            <a:pPr lvl="0"/>
            <a:r>
              <a:rPr lang="en-GB" noProof="0" dirty="0" smtClean="0"/>
              <a:t>Click to edit Master subtitle style</a:t>
            </a:r>
          </a:p>
        </p:txBody>
      </p:sp>
      <p:pic>
        <p:nvPicPr>
          <p:cNvPr id="3" name="SD_ART_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8" y="6029562"/>
            <a:ext cx="5212800" cy="626400"/>
          </a:xfrm>
          <a:prstGeom prst="rect">
            <a:avLst/>
          </a:prstGeom>
        </p:spPr>
      </p:pic>
      <p:pic>
        <p:nvPicPr>
          <p:cNvPr id="15" name="SD_ART_Logo_bmkArt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8" y="6029561"/>
            <a:ext cx="2472847" cy="626400"/>
          </a:xfrm>
          <a:prstGeom prst="rect">
            <a:avLst/>
          </a:prstGeom>
        </p:spPr>
      </p:pic>
      <p:pic>
        <p:nvPicPr>
          <p:cNvPr id="14" name="SD_ART_Logo_bmkArt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98" y="6029561"/>
            <a:ext cx="2472847" cy="626400"/>
          </a:xfrm>
          <a:prstGeom prst="rect">
            <a:avLst/>
          </a:prstGeom>
        </p:spPr>
      </p:pic>
      <p:sp>
        <p:nvSpPr>
          <p:cNvPr id="4" name="SD_ART_Frise"/>
          <p:cNvSpPr/>
          <p:nvPr userDrawn="1"/>
        </p:nvSpPr>
        <p:spPr bwMode="auto">
          <a:xfrm>
            <a:off x="7150413" y="3393256"/>
            <a:ext cx="5040000" cy="2340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pic>
        <p:nvPicPr>
          <p:cNvPr id="12" name="SD_ART_Frise_bmkArt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413" y="3393257"/>
            <a:ext cx="5040000" cy="1823323"/>
          </a:xfrm>
          <a:prstGeom prst="rect">
            <a:avLst/>
          </a:prstGeom>
        </p:spPr>
      </p:pic>
      <p:pic>
        <p:nvPicPr>
          <p:cNvPr id="10" name="SD_ART_Frise_bmkArt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0413" y="3393257"/>
            <a:ext cx="5040000" cy="1823323"/>
          </a:xfrm>
          <a:prstGeom prst="rect">
            <a:avLst/>
          </a:prstGeom>
        </p:spPr>
      </p:pic>
      <p:pic>
        <p:nvPicPr>
          <p:cNvPr id="13" name="Picture 4" descr="DTU Corporate logo_F_A0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465" y="279398"/>
            <a:ext cx="485265" cy="70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2145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GWA validation and uncertainty</a:t>
            </a:r>
            <a:endParaRPr lang="en-GB" dirty="0"/>
          </a:p>
        </p:txBody>
      </p:sp>
      <p:sp>
        <p:nvSpPr>
          <p:cNvPr id="9" name="Pladsholder til dias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7774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148616"/>
            <a:ext cx="10563358" cy="1143000"/>
          </a:xfrm>
        </p:spPr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2301" y="1449388"/>
            <a:ext cx="5364162" cy="4787900"/>
          </a:xfrm>
        </p:spPr>
        <p:txBody>
          <a:bodyPr/>
          <a:lstStyle>
            <a:lvl1pPr>
              <a:spcBef>
                <a:spcPts val="600"/>
              </a:spcBef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6974" y="1449388"/>
            <a:ext cx="5362575" cy="4787900"/>
          </a:xfrm>
        </p:spPr>
        <p:txBody>
          <a:bodyPr/>
          <a:lstStyle>
            <a:lvl1pPr>
              <a:spcBef>
                <a:spcPts val="600"/>
              </a:spcBef>
              <a:defRPr sz="1700"/>
            </a:lvl1pPr>
            <a:lvl2pPr>
              <a:defRPr sz="1700"/>
            </a:lvl2pPr>
            <a:lvl3pPr>
              <a:defRPr sz="1700"/>
            </a:lvl3pPr>
            <a:lvl4pPr>
              <a:defRPr sz="1700"/>
            </a:lvl4pPr>
            <a:lvl5pPr>
              <a:defRPr sz="17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GB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82B51-0378-47B6-BEF3-A651BEB3416C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GWA validation and uncertainty</a:t>
            </a:r>
            <a:endParaRPr lang="en-GB" dirty="0"/>
          </a:p>
        </p:txBody>
      </p:sp>
      <p:sp>
        <p:nvSpPr>
          <p:cNvPr id="10" name="Pladsholder til diasnumm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30975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Click to edit Master title style</a:t>
            </a:r>
            <a:endParaRPr lang="en-GB" dirty="0"/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3E9A3-67EB-4F8A-87C6-CB6F9D0EC39D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GWA validation and uncertainty</a:t>
            </a:r>
            <a:endParaRPr lang="en-GB" dirty="0"/>
          </a:p>
        </p:txBody>
      </p:sp>
      <p:sp>
        <p:nvSpPr>
          <p:cNvPr id="8" name="Pladsholder til dias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0845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155A9-EE7B-43C3-B20C-81E2129880B0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GWA validation and uncertainty</a:t>
            </a:r>
            <a:endParaRPr lang="en-GB" dirty="0"/>
          </a:p>
        </p:txBody>
      </p:sp>
      <p:sp>
        <p:nvSpPr>
          <p:cNvPr id="7" name="Pladsholder til dias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69264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11639549" y="6476999"/>
            <a:ext cx="550863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chemeClr val="bg1"/>
                </a:solidFill>
              </a:defRPr>
            </a:lvl1pPr>
          </a:lstStyle>
          <a:p>
            <a:fld id="{C6372366-E086-4251-A3A0-ACCBD8AED8C4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7420938" y="6477000"/>
            <a:ext cx="2305369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900">
                <a:solidFill>
                  <a:srgbClr val="000000"/>
                </a:solidFill>
              </a:defRPr>
            </a:lvl1pPr>
          </a:lstStyle>
          <a:p>
            <a:r>
              <a:rPr lang="en-GB" dirty="0" smtClean="0"/>
              <a:t>GWA validation and uncertainty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622300" y="6477000"/>
            <a:ext cx="598341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900">
                <a:solidFill>
                  <a:srgbClr val="000000"/>
                </a:solidFill>
              </a:defRPr>
            </a:lvl1pPr>
          </a:lstStyle>
          <a:p>
            <a:fld id="{103EA872-A674-449B-A120-B97244F8E91D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1188" y="148616"/>
            <a:ext cx="10563358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22300" y="1449388"/>
            <a:ext cx="11017250" cy="479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sp>
        <p:nvSpPr>
          <p:cNvPr id="113676" name="SD_Off_Workarea"/>
          <p:cNvSpPr>
            <a:spLocks noChangeArrowheads="1"/>
          </p:cNvSpPr>
          <p:nvPr/>
        </p:nvSpPr>
        <p:spPr bwMode="auto">
          <a:xfrm>
            <a:off x="1318511" y="6477000"/>
            <a:ext cx="6108844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0" hangingPunct="0">
              <a:spcBef>
                <a:spcPct val="0"/>
              </a:spcBef>
            </a:pPr>
            <a:r>
              <a:rPr lang="en-GB" sz="900" b="0" dirty="0" smtClean="0">
                <a:solidFill>
                  <a:srgbClr val="000000"/>
                </a:solidFill>
              </a:rPr>
              <a:t>DTU Wind Energy, Technical University of Denmark</a:t>
            </a:r>
            <a:endParaRPr lang="en-GB" sz="900" b="0" dirty="0">
              <a:solidFill>
                <a:srgbClr val="000000"/>
              </a:solidFill>
            </a:endParaRPr>
          </a:p>
        </p:txBody>
      </p:sp>
      <p:sp>
        <p:nvSpPr>
          <p:cNvPr id="15" name="SD_FLD_DocumentDate"/>
          <p:cNvSpPr txBox="1">
            <a:spLocks/>
          </p:cNvSpPr>
          <p:nvPr/>
        </p:nvSpPr>
        <p:spPr>
          <a:xfrm>
            <a:off x="9726307" y="6477000"/>
            <a:ext cx="1913515" cy="30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a-DK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9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9pPr>
          </a:lstStyle>
          <a:p>
            <a:r>
              <a:rPr lang="en-GB" sz="900" smtClean="0"/>
              <a:t>19 May 2018</a:t>
            </a:r>
            <a:endParaRPr lang="en-GB" sz="900" dirty="0"/>
          </a:p>
        </p:txBody>
      </p:sp>
      <p:pic>
        <p:nvPicPr>
          <p:cNvPr id="23" name="Picture 4" descr="DTU Corporate logo_F_A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6465" y="279398"/>
            <a:ext cx="485265" cy="70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12"/>
          <p:cNvSpPr txBox="1"/>
          <p:nvPr/>
        </p:nvSpPr>
        <p:spPr>
          <a:xfrm>
            <a:off x="12425388" y="6244790"/>
            <a:ext cx="230965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0"/>
              </a:spcBef>
            </a:pPr>
            <a:r>
              <a:rPr lang="en-GB" sz="1100" noProof="1" smtClean="0">
                <a:solidFill>
                  <a:schemeClr val="bg1"/>
                </a:solidFill>
              </a:rPr>
              <a:t>Add Presentation Title </a:t>
            </a:r>
            <a:br>
              <a:rPr lang="en-GB" sz="1100" noProof="1" smtClean="0">
                <a:solidFill>
                  <a:schemeClr val="bg1"/>
                </a:solidFill>
              </a:rPr>
            </a:br>
            <a:r>
              <a:rPr lang="en-GB" sz="1100" noProof="1" smtClean="0">
                <a:solidFill>
                  <a:schemeClr val="bg1"/>
                </a:solidFill>
              </a:rPr>
              <a:t>in Footer via ”Insert”; </a:t>
            </a:r>
            <a:br>
              <a:rPr lang="en-GB" sz="1100" noProof="1" smtClean="0">
                <a:solidFill>
                  <a:schemeClr val="bg1"/>
                </a:solidFill>
              </a:rPr>
            </a:br>
            <a:r>
              <a:rPr lang="en-GB" sz="1100" noProof="1" smtClean="0">
                <a:solidFill>
                  <a:schemeClr val="bg1"/>
                </a:solidFill>
              </a:rPr>
              <a:t>”Header &amp; Footer”</a:t>
            </a:r>
            <a:endParaRPr lang="en-GB" sz="1100" noProof="1">
              <a:solidFill>
                <a:schemeClr val="bg1"/>
              </a:solidFill>
            </a:endParaRPr>
          </a:p>
        </p:txBody>
      </p:sp>
      <p:cxnSp>
        <p:nvCxnSpPr>
          <p:cNvPr id="11" name="Straight Connector 13"/>
          <p:cNvCxnSpPr/>
          <p:nvPr/>
        </p:nvCxnSpPr>
        <p:spPr bwMode="auto">
          <a:xfrm>
            <a:off x="12250613" y="6597352"/>
            <a:ext cx="191975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45470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200" b="1" i="0" u="none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Verdana" pitchFamily="34" charset="0"/>
          <a:ea typeface="ＭＳ Ｐゴシック" pitchFamily="-80" charset="-128"/>
        </a:defRPr>
      </a:lvl9pPr>
    </p:titleStyle>
    <p:bodyStyle>
      <a:lvl1pPr marL="188913" indent="-188913" algn="l" rtl="0" eaLnBrk="1" fontAlgn="base" hangingPunct="1">
        <a:spcBef>
          <a:spcPts val="600"/>
        </a:spcBef>
        <a:spcAft>
          <a:spcPct val="0"/>
        </a:spcAft>
        <a:buChar char="•"/>
        <a:defRPr sz="1700">
          <a:solidFill>
            <a:srgbClr val="000000"/>
          </a:solidFill>
          <a:latin typeface="+mn-lt"/>
          <a:ea typeface="+mn-ea"/>
          <a:cs typeface="+mn-cs"/>
        </a:defRPr>
      </a:lvl1pPr>
      <a:lvl2pPr marL="574675" indent="-195263" algn="l" rtl="0" eaLnBrk="1" fontAlgn="base" hangingPunct="1">
        <a:spcBef>
          <a:spcPct val="20000"/>
        </a:spcBef>
        <a:spcAft>
          <a:spcPct val="0"/>
        </a:spcAft>
        <a:buChar char="–"/>
        <a:defRPr sz="1700">
          <a:solidFill>
            <a:srgbClr val="000000"/>
          </a:solidFill>
          <a:latin typeface="+mn-lt"/>
          <a:ea typeface="+mn-ea"/>
        </a:defRPr>
      </a:lvl2pPr>
      <a:lvl3pPr marL="1279525" indent="-228600" algn="l" rtl="0" eaLnBrk="1" fontAlgn="base" hangingPunct="1">
        <a:spcBef>
          <a:spcPct val="20000"/>
        </a:spcBef>
        <a:spcAft>
          <a:spcPct val="0"/>
        </a:spcAft>
        <a:buChar char="•"/>
        <a:defRPr sz="1700">
          <a:solidFill>
            <a:srgbClr val="000000"/>
          </a:solidFill>
          <a:latin typeface="+mn-lt"/>
          <a:ea typeface="+mn-ea"/>
        </a:defRPr>
      </a:lvl3pPr>
      <a:lvl4pPr marL="1698625" indent="-228600" algn="l" rtl="0" eaLnBrk="1" fontAlgn="base" hangingPunct="1">
        <a:spcBef>
          <a:spcPct val="20000"/>
        </a:spcBef>
        <a:spcAft>
          <a:spcPct val="0"/>
        </a:spcAft>
        <a:buChar char="–"/>
        <a:defRPr sz="1700">
          <a:solidFill>
            <a:srgbClr val="000000"/>
          </a:solidFill>
          <a:latin typeface="+mn-lt"/>
          <a:ea typeface="+mn-ea"/>
        </a:defRPr>
      </a:lvl4pPr>
      <a:lvl5pPr marL="2117725" indent="-228600" algn="l" rtl="0" eaLnBrk="1" fontAlgn="base" hangingPunct="1">
        <a:spcBef>
          <a:spcPct val="20000"/>
        </a:spcBef>
        <a:spcAft>
          <a:spcPct val="0"/>
        </a:spcAft>
        <a:buChar char="»"/>
        <a:defRPr sz="1700">
          <a:solidFill>
            <a:srgbClr val="000000"/>
          </a:solidFill>
          <a:latin typeface="+mn-lt"/>
          <a:ea typeface="+mn-ea"/>
        </a:defRPr>
      </a:lvl5pPr>
      <a:lvl6pPr marL="25749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6pPr>
      <a:lvl7pPr marL="30321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7pPr>
      <a:lvl8pPr marL="34893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8pPr>
      <a:lvl9pPr marL="3946525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5.jpeg"/><Relationship Id="rId7" Type="http://schemas.openxmlformats.org/officeDocument/2006/relationships/image" Target="../media/image7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4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10.xml"/><Relationship Id="rId13" Type="http://schemas.openxmlformats.org/officeDocument/2006/relationships/tags" Target="../tags/tag15.xml"/><Relationship Id="rId3" Type="http://schemas.openxmlformats.org/officeDocument/2006/relationships/tags" Target="../tags/tag5.xml"/><Relationship Id="rId7" Type="http://schemas.openxmlformats.org/officeDocument/2006/relationships/tags" Target="../tags/tag9.xml"/><Relationship Id="rId12" Type="http://schemas.openxmlformats.org/officeDocument/2006/relationships/tags" Target="../tags/tag14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tags" Target="../tags/tag8.xml"/><Relationship Id="rId11" Type="http://schemas.openxmlformats.org/officeDocument/2006/relationships/tags" Target="../tags/tag13.xml"/><Relationship Id="rId5" Type="http://schemas.openxmlformats.org/officeDocument/2006/relationships/tags" Target="../tags/tag7.xml"/><Relationship Id="rId15" Type="http://schemas.openxmlformats.org/officeDocument/2006/relationships/image" Target="../media/image67.png"/><Relationship Id="rId10" Type="http://schemas.openxmlformats.org/officeDocument/2006/relationships/tags" Target="../tags/tag12.xml"/><Relationship Id="rId4" Type="http://schemas.openxmlformats.org/officeDocument/2006/relationships/tags" Target="../tags/tag6.xml"/><Relationship Id="rId9" Type="http://schemas.openxmlformats.org/officeDocument/2006/relationships/tags" Target="../tags/tag11.xml"/><Relationship Id="rId1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tiff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pn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11" Type="http://schemas.openxmlformats.org/officeDocument/2006/relationships/image" Target="../media/image39.png"/><Relationship Id="rId5" Type="http://schemas.openxmlformats.org/officeDocument/2006/relationships/image" Target="../media/image33.jpeg"/><Relationship Id="rId15" Type="http://schemas.openxmlformats.org/officeDocument/2006/relationships/image" Target="../media/image43.pn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Relationship Id="rId14" Type="http://schemas.openxmlformats.org/officeDocument/2006/relationships/image" Target="../media/image4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4871" y="1196752"/>
            <a:ext cx="8723683" cy="1752600"/>
          </a:xfrm>
        </p:spPr>
        <p:txBody>
          <a:bodyPr/>
          <a:lstStyle/>
          <a:p>
            <a:r>
              <a:rPr lang="en-GB" sz="2400" b="1" dirty="0"/>
              <a:t>Global Wind </a:t>
            </a:r>
            <a:r>
              <a:rPr lang="en-GB" sz="2400" b="1" dirty="0" smtClean="0"/>
              <a:t>Atlas</a:t>
            </a:r>
          </a:p>
          <a:p>
            <a:r>
              <a:rPr lang="en-GB" b="1" i="1" dirty="0" smtClean="0"/>
              <a:t>Global </a:t>
            </a:r>
            <a:r>
              <a:rPr lang="en-GB" b="1" i="1" dirty="0" smtClean="0"/>
              <a:t>overview with the details</a:t>
            </a:r>
          </a:p>
          <a:p>
            <a:endParaRPr lang="en-GB" b="1" dirty="0"/>
          </a:p>
          <a:p>
            <a:r>
              <a:rPr lang="en-GB" b="1" dirty="0" smtClean="0"/>
              <a:t>Presented </a:t>
            </a:r>
            <a:r>
              <a:rPr lang="en-GB" b="1" dirty="0" smtClean="0"/>
              <a:t>by Jake Badger</a:t>
            </a:r>
          </a:p>
          <a:p>
            <a:r>
              <a:rPr lang="en-GB" b="1" dirty="0" smtClean="0"/>
              <a:t>Head of Section, Wind Resource Assessment Modelling</a:t>
            </a:r>
          </a:p>
          <a:p>
            <a:r>
              <a:rPr lang="en-GB" b="1" dirty="0" smtClean="0"/>
              <a:t>Department of Wind Energy</a:t>
            </a:r>
          </a:p>
          <a:p>
            <a:r>
              <a:rPr lang="en-GB" b="1" dirty="0" smtClean="0"/>
              <a:t>Technical University of Denmark</a:t>
            </a:r>
          </a:p>
          <a:p>
            <a:r>
              <a:rPr lang="en-GB" b="1" dirty="0" smtClean="0"/>
              <a:t>DTU </a:t>
            </a:r>
            <a:r>
              <a:rPr lang="en-GB" b="1" dirty="0" smtClean="0"/>
              <a:t>Wind </a:t>
            </a:r>
            <a:r>
              <a:rPr lang="en-GB" b="1" dirty="0" smtClean="0"/>
              <a:t>Energy</a:t>
            </a:r>
          </a:p>
          <a:p>
            <a:endParaRPr lang="en-GB" b="1" dirty="0" smtClean="0"/>
          </a:p>
          <a:p>
            <a:endParaRPr lang="en-GB" b="1" dirty="0"/>
          </a:p>
          <a:p>
            <a:r>
              <a:rPr lang="en-GB" b="1" dirty="0" smtClean="0"/>
              <a:t>A lecture given as part of the course on:</a:t>
            </a:r>
          </a:p>
          <a:p>
            <a:r>
              <a:rPr lang="en-GB" sz="1800" b="1" dirty="0" smtClean="0"/>
              <a:t>Building Weather and Climate Services for the Energy Sector</a:t>
            </a:r>
          </a:p>
          <a:p>
            <a:r>
              <a:rPr lang="en-GB" sz="1800" b="1" dirty="0" smtClean="0"/>
              <a:t>18-20 May, Shanghai, China</a:t>
            </a:r>
            <a:endParaRPr lang="en-GB" sz="1800" b="1" dirty="0"/>
          </a:p>
          <a:p>
            <a:endParaRPr lang="en-GB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94" y="512676"/>
            <a:ext cx="2387286" cy="68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70" y="611827"/>
            <a:ext cx="14382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134" y="578489"/>
            <a:ext cx="15811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645" y="5301208"/>
            <a:ext cx="4968552" cy="138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519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02084" y="620688"/>
            <a:ext cx="8316924" cy="5480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8913" indent="-188913" algn="l" rtl="0" eaLnBrk="1" fontAlgn="base" hangingPunct="1">
              <a:spcBef>
                <a:spcPts val="600"/>
              </a:spcBef>
              <a:spcAft>
                <a:spcPct val="0"/>
              </a:spcAft>
              <a:buChar char="•"/>
              <a:defRPr sz="17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4675" indent="-19526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rgbClr val="000000"/>
                </a:solidFill>
                <a:latin typeface="+mn-lt"/>
                <a:ea typeface="+mn-ea"/>
              </a:defRPr>
            </a:lvl2pPr>
            <a:lvl3pPr marL="1279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16986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rgbClr val="000000"/>
                </a:solidFill>
                <a:latin typeface="+mn-lt"/>
                <a:ea typeface="+mn-ea"/>
              </a:defRPr>
            </a:lvl4pPr>
            <a:lvl5pPr marL="21177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rgbClr val="000000"/>
                </a:solidFill>
                <a:latin typeface="+mn-lt"/>
                <a:ea typeface="+mn-ea"/>
              </a:defRPr>
            </a:lvl5pPr>
            <a:lvl6pPr marL="25749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0321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893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946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endParaRPr lang="en-GB" b="1" kern="0" dirty="0" smtClean="0"/>
          </a:p>
          <a:p>
            <a:pPr marL="0" indent="0">
              <a:buNone/>
            </a:pPr>
            <a:r>
              <a:rPr lang="en-GB" kern="0" dirty="0" smtClean="0"/>
              <a:t>Vortex</a:t>
            </a:r>
          </a:p>
          <a:p>
            <a:endParaRPr lang="en-GB" b="1" kern="0" dirty="0" smtClean="0"/>
          </a:p>
          <a:p>
            <a:endParaRPr lang="en-GB" b="1" kern="0" dirty="0" smtClean="0"/>
          </a:p>
          <a:p>
            <a:pPr marL="0" indent="0">
              <a:buNone/>
            </a:pPr>
            <a:endParaRPr lang="en-GB" kern="0" dirty="0" smtClean="0"/>
          </a:p>
          <a:p>
            <a:pPr marL="0" indent="0">
              <a:buFontTx/>
              <a:buNone/>
            </a:pPr>
            <a:endParaRPr lang="en-GB" kern="0" dirty="0" smtClean="0"/>
          </a:p>
          <a:p>
            <a:pPr marL="0" indent="0">
              <a:buFontTx/>
              <a:buNone/>
            </a:pPr>
            <a:endParaRPr lang="en-GB" kern="0" dirty="0" smtClean="0"/>
          </a:p>
          <a:p>
            <a:pPr marL="0" indent="0">
              <a:buFontTx/>
              <a:buNone/>
            </a:pPr>
            <a:r>
              <a:rPr lang="en-GB" kern="0" dirty="0" smtClean="0"/>
              <a:t>O Lacave, P Casso, G Lizcano, A </a:t>
            </a:r>
            <a:r>
              <a:rPr lang="en-GB" kern="0" dirty="0"/>
              <a:t>Bosch</a:t>
            </a:r>
            <a:endParaRPr lang="en-GB" kern="0" dirty="0" smtClean="0"/>
          </a:p>
          <a:p>
            <a:pPr marL="0" indent="0">
              <a:buFontTx/>
              <a:buNone/>
            </a:pPr>
            <a:endParaRPr lang="en-GB" kern="0" dirty="0" smtClean="0"/>
          </a:p>
          <a:p>
            <a:pPr marL="0" indent="0">
              <a:buFontTx/>
              <a:buNone/>
            </a:pPr>
            <a:endParaRPr lang="en-GB" kern="0" dirty="0" smtClean="0"/>
          </a:p>
          <a:p>
            <a:pPr marL="0" indent="0">
              <a:buFontTx/>
              <a:buNone/>
            </a:pPr>
            <a:r>
              <a:rPr lang="en-GB" kern="0" dirty="0" smtClean="0"/>
              <a:t>World Bank</a:t>
            </a:r>
          </a:p>
          <a:p>
            <a:pPr marL="0" indent="0">
              <a:buFontTx/>
              <a:buNone/>
            </a:pPr>
            <a:endParaRPr lang="en-GB" kern="0" dirty="0" smtClean="0"/>
          </a:p>
          <a:p>
            <a:pPr marL="0" indent="0">
              <a:buFontTx/>
              <a:buNone/>
            </a:pPr>
            <a:endParaRPr lang="en-GB" kern="0" dirty="0" smtClean="0"/>
          </a:p>
          <a:p>
            <a:pPr marL="0" indent="0">
              <a:buFontTx/>
              <a:buNone/>
            </a:pPr>
            <a:endParaRPr lang="en-GB" kern="0" dirty="0" smtClean="0"/>
          </a:p>
          <a:p>
            <a:pPr marL="0" indent="0">
              <a:buFontTx/>
              <a:buNone/>
            </a:pPr>
            <a:endParaRPr lang="en-GB" kern="0" dirty="0" smtClean="0"/>
          </a:p>
          <a:p>
            <a:pPr marL="0" indent="0">
              <a:buFontTx/>
              <a:buNone/>
            </a:pPr>
            <a:r>
              <a:rPr lang="en-GB" kern="0" dirty="0" smtClean="0"/>
              <a:t>O Knight, T P Nguyen, S Krohn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10</a:t>
            </a:fld>
            <a:endParaRPr lang="en-GB" dirty="0"/>
          </a:p>
        </p:txBody>
      </p:sp>
      <p:pic>
        <p:nvPicPr>
          <p:cNvPr id="6146" name="Picture 2" descr="Oriol Lacav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08" y="1484784"/>
            <a:ext cx="1332000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Pau Cass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62" y="1498960"/>
            <a:ext cx="1332000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Gil Lizcan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026" y="1484784"/>
            <a:ext cx="1332000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Thao P. Nguy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0878" y="4307148"/>
            <a:ext cx="1332000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Oliver Knigh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336" y="4293096"/>
            <a:ext cx="1332000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611188" y="148616"/>
            <a:ext cx="10563358" cy="760104"/>
          </a:xfrm>
        </p:spPr>
        <p:txBody>
          <a:bodyPr/>
          <a:lstStyle/>
          <a:p>
            <a:r>
              <a:rPr lang="en-GB" dirty="0" smtClean="0"/>
              <a:t>The Team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9708" y="836712"/>
            <a:ext cx="15811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3640" y="3573016"/>
            <a:ext cx="2387286" cy="68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002" y="3672167"/>
            <a:ext cx="14382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2143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Global Wind </a:t>
            </a:r>
            <a:r>
              <a:rPr lang="en-GB" dirty="0" smtClean="0"/>
              <a:t>Atlas model chain</a:t>
            </a:r>
            <a:br>
              <a:rPr lang="en-GB" dirty="0" smtClean="0"/>
            </a:br>
            <a:r>
              <a:rPr lang="en-GB" dirty="0" smtClean="0"/>
              <a:t/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11</a:t>
            </a:fld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26" y="1148293"/>
            <a:ext cx="10693188" cy="534104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694606" y="3681028"/>
            <a:ext cx="10873208" cy="2268252"/>
          </a:xfrm>
          <a:prstGeom prst="rect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694606" y="1412776"/>
            <a:ext cx="10873208" cy="2268252"/>
          </a:xfrm>
          <a:prstGeom prst="rect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7434" y="1700808"/>
            <a:ext cx="15811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3066" y="5147339"/>
            <a:ext cx="3060692" cy="77514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9162" y="136739"/>
            <a:ext cx="3060692" cy="77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847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Mesoscale modelling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12</a:t>
            </a:fld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42" y="1340768"/>
            <a:ext cx="2690253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424" y="1340768"/>
            <a:ext cx="2632740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066793" y="1340768"/>
            <a:ext cx="2754435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3858" y="1340768"/>
            <a:ext cx="2830000" cy="27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78582" y="4293096"/>
            <a:ext cx="871296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310 WRF mesoscale modelling tiles</a:t>
            </a:r>
            <a:endParaRPr lang="en-GB" dirty="0"/>
          </a:p>
          <a:p>
            <a:r>
              <a:rPr lang="en-GB" dirty="0" smtClean="0"/>
              <a:t>Each is  9 x 9 </a:t>
            </a:r>
            <a:r>
              <a:rPr lang="en-GB" dirty="0"/>
              <a:t>degrees (+buffer)</a:t>
            </a:r>
          </a:p>
          <a:p>
            <a:r>
              <a:rPr lang="en-GB" dirty="0" smtClean="0"/>
              <a:t>Resolution is </a:t>
            </a:r>
            <a:r>
              <a:rPr lang="en-GB" dirty="0"/>
              <a:t>9km </a:t>
            </a:r>
            <a:endParaRPr lang="en-GB" dirty="0" smtClean="0"/>
          </a:p>
          <a:p>
            <a:r>
              <a:rPr lang="en-GB" dirty="0" smtClean="0"/>
              <a:t>ERA-Interim reanalysis provides the boundary conditions </a:t>
            </a:r>
            <a:endParaRPr lang="en-GB" dirty="0"/>
          </a:p>
          <a:p>
            <a:r>
              <a:rPr lang="en-GB" dirty="0" smtClean="0"/>
              <a:t>Sampled from period 1997-2016</a:t>
            </a:r>
            <a:endParaRPr lang="en-GB" dirty="0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0400" y="4401108"/>
            <a:ext cx="2885286" cy="10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34469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148616"/>
            <a:ext cx="10563358" cy="508076"/>
          </a:xfrm>
        </p:spPr>
        <p:txBody>
          <a:bodyPr/>
          <a:lstStyle/>
          <a:p>
            <a:r>
              <a:rPr lang="en-GB" dirty="0" smtClean="0"/>
              <a:t>ERA-Interim </a:t>
            </a:r>
            <a:r>
              <a:rPr lang="en-GB" dirty="0" smtClean="0"/>
              <a:t>reanalysis at ~70 km resolution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8536" y="6093296"/>
            <a:ext cx="11017250" cy="583542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Reanalysis </a:t>
            </a:r>
            <a:r>
              <a:rPr lang="en-GB" dirty="0"/>
              <a:t>ECMWF </a:t>
            </a:r>
            <a:r>
              <a:rPr lang="en-GB" dirty="0" smtClean="0"/>
              <a:t>ERA-Interim 1997-2016 </a:t>
            </a:r>
            <a:r>
              <a:rPr lang="en-GB" dirty="0"/>
              <a:t>average wind </a:t>
            </a:r>
            <a:r>
              <a:rPr lang="en-GB" dirty="0" smtClean="0"/>
              <a:t>speed at 100 m </a:t>
            </a:r>
            <a:r>
              <a:rPr lang="en-GB" dirty="0" err="1" smtClean="0"/>
              <a:t>a.s.l</a:t>
            </a:r>
            <a:r>
              <a:rPr lang="en-GB" dirty="0" smtClean="0"/>
              <a:t>.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13</a:t>
            </a:fld>
            <a:endParaRPr lang="en-GB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58" y="692696"/>
            <a:ext cx="10800000" cy="530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 rot="19735678">
            <a:off x="614384" y="3846638"/>
            <a:ext cx="2085279" cy="13849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Resolution not high enough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15983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148616"/>
            <a:ext cx="10563358" cy="508076"/>
          </a:xfrm>
        </p:spPr>
        <p:txBody>
          <a:bodyPr/>
          <a:lstStyle/>
          <a:p>
            <a:r>
              <a:rPr lang="en-GB" dirty="0" smtClean="0"/>
              <a:t>Mesoscale downscaling at 9 km resolution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528" y="6084727"/>
            <a:ext cx="11017250" cy="548629"/>
          </a:xfrm>
        </p:spPr>
        <p:txBody>
          <a:bodyPr/>
          <a:lstStyle/>
          <a:p>
            <a:pPr marL="0" indent="0">
              <a:buNone/>
            </a:pPr>
            <a:r>
              <a:rPr lang="en-GB" dirty="0"/>
              <a:t>Vortex WRF Downscaling driven by </a:t>
            </a:r>
            <a:r>
              <a:rPr lang="en-GB" dirty="0" smtClean="0"/>
              <a:t>ERA-Interim 1997-2016 </a:t>
            </a:r>
            <a:r>
              <a:rPr lang="en-GB" dirty="0"/>
              <a:t>average wind </a:t>
            </a:r>
            <a:r>
              <a:rPr lang="en-GB" dirty="0" smtClean="0"/>
              <a:t>speed at 100 m </a:t>
            </a:r>
            <a:r>
              <a:rPr lang="en-GB" dirty="0" err="1" smtClean="0"/>
              <a:t>a.s.l</a:t>
            </a:r>
            <a:r>
              <a:rPr lang="en-GB" dirty="0" smtClean="0"/>
              <a:t>. 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14</a:t>
            </a:fld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558" y="874874"/>
            <a:ext cx="10800000" cy="5182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 rot="19735678">
            <a:off x="614384" y="3846638"/>
            <a:ext cx="2085279" cy="13849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Resolution not high enough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384779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need for downscaling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GWA validation and uncertainty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15</a:t>
            </a:fld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674" y="1844824"/>
            <a:ext cx="9000000" cy="3767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678" y="5625244"/>
            <a:ext cx="9000000" cy="6913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1558702" y="1556792"/>
            <a:ext cx="3420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Mesoscale modelling</a:t>
            </a:r>
            <a:endParaRPr lang="en-GB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6527254" y="1561170"/>
            <a:ext cx="34203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Microscale modelling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873241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need for downscaling</a:t>
            </a:r>
            <a:br>
              <a:rPr lang="en-GB" dirty="0"/>
            </a:b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GWA validation and uncertainty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16</a:t>
            </a:fld>
            <a:endParaRPr lang="en-GB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650" y="1232756"/>
            <a:ext cx="9389578" cy="5125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9098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Global Wind </a:t>
            </a:r>
            <a:r>
              <a:rPr lang="en-GB" dirty="0" smtClean="0"/>
              <a:t>Atlas model </a:t>
            </a:r>
            <a:r>
              <a:rPr lang="en-GB" dirty="0"/>
              <a:t>chain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Generalization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17</a:t>
            </a:fld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26553" y="1196752"/>
            <a:ext cx="5256559" cy="504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8913" indent="-188913" algn="l" rtl="0" eaLnBrk="1" fontAlgn="base" hangingPunct="1">
              <a:spcBef>
                <a:spcPts val="600"/>
              </a:spcBef>
              <a:spcAft>
                <a:spcPct val="0"/>
              </a:spcAft>
              <a:buChar char="•"/>
              <a:defRPr sz="17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4675" indent="-19526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rgbClr val="000000"/>
                </a:solidFill>
                <a:latin typeface="+mn-lt"/>
                <a:ea typeface="+mn-ea"/>
              </a:defRPr>
            </a:lvl2pPr>
            <a:lvl3pPr marL="1279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16986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rgbClr val="000000"/>
                </a:solidFill>
                <a:latin typeface="+mn-lt"/>
                <a:ea typeface="+mn-ea"/>
              </a:defRPr>
            </a:lvl4pPr>
            <a:lvl5pPr marL="21177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rgbClr val="000000"/>
                </a:solidFill>
                <a:latin typeface="+mn-lt"/>
                <a:ea typeface="+mn-ea"/>
              </a:defRPr>
            </a:lvl5pPr>
            <a:lvl6pPr marL="25749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0321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893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946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kern="0" dirty="0" smtClean="0"/>
              <a:t>Each mesoscale model grid point climate is generalized</a:t>
            </a:r>
          </a:p>
          <a:p>
            <a:pPr marL="0" indent="0">
              <a:buNone/>
            </a:pPr>
            <a:endParaRPr lang="en-GB" kern="0" dirty="0" smtClean="0"/>
          </a:p>
          <a:p>
            <a:pPr marL="0" indent="0">
              <a:buNone/>
            </a:pPr>
            <a:endParaRPr lang="en-GB" kern="0" dirty="0"/>
          </a:p>
          <a:p>
            <a:pPr marL="0" indent="0">
              <a:buNone/>
            </a:pPr>
            <a:endParaRPr lang="en-GB" kern="0" dirty="0"/>
          </a:p>
          <a:p>
            <a:endParaRPr lang="en-GB" kern="0" dirty="0" smtClean="0"/>
          </a:p>
          <a:p>
            <a:r>
              <a:rPr lang="en-GB" kern="0" dirty="0" smtClean="0"/>
              <a:t>The purpose of generalization</a:t>
            </a:r>
          </a:p>
          <a:p>
            <a:pPr lvl="1"/>
            <a:r>
              <a:rPr lang="en-GB" kern="0" dirty="0"/>
              <a:t>t</a:t>
            </a:r>
            <a:r>
              <a:rPr lang="en-GB" kern="0" dirty="0" smtClean="0"/>
              <a:t>o express  wind climate in a standardized way </a:t>
            </a:r>
          </a:p>
          <a:p>
            <a:pPr lvl="1"/>
            <a:r>
              <a:rPr lang="en-GB" kern="0" dirty="0" smtClean="0"/>
              <a:t>to remove the impacts of the mesoscale  topography on the local winds</a:t>
            </a:r>
          </a:p>
          <a:p>
            <a:pPr lvl="1"/>
            <a:r>
              <a:rPr lang="en-GB" kern="0" dirty="0" smtClean="0"/>
              <a:t>To prepare input for microscale modelling</a:t>
            </a:r>
          </a:p>
          <a:p>
            <a:pPr lvl="1"/>
            <a:endParaRPr lang="en-GB" kern="0" dirty="0"/>
          </a:p>
          <a:p>
            <a:endParaRPr lang="en-GB" kern="0" dirty="0"/>
          </a:p>
          <a:p>
            <a:endParaRPr lang="en-GB" kern="0" dirty="0" smtClean="0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294" y="404664"/>
            <a:ext cx="2673427" cy="2785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GridWithTree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9"/>
          <a:stretch>
            <a:fillRect/>
          </a:stretch>
        </p:blipFill>
        <p:spPr bwMode="auto">
          <a:xfrm>
            <a:off x="5447134" y="3573016"/>
            <a:ext cx="6408737" cy="247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1774726" y="5857822"/>
            <a:ext cx="97930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kern="0" dirty="0"/>
              <a:t>Result: wind climate for flat terrain with uniform roughness</a:t>
            </a:r>
          </a:p>
        </p:txBody>
      </p:sp>
    </p:spTree>
    <p:extLst>
      <p:ext uri="{BB962C8B-B14F-4D97-AF65-F5344CB8AC3E}">
        <p14:creationId xmlns:p14="http://schemas.microsoft.com/office/powerpoint/2010/main" val="1356746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Global Wind </a:t>
            </a:r>
            <a:r>
              <a:rPr lang="en-GB" dirty="0" smtClean="0"/>
              <a:t>Atlas model </a:t>
            </a:r>
            <a:r>
              <a:rPr lang="en-GB" dirty="0"/>
              <a:t>chain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Generalization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18</a:t>
            </a:fld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94606" y="1376772"/>
            <a:ext cx="4861144" cy="504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8913" indent="-188913" algn="l" rtl="0" eaLnBrk="1" fontAlgn="base" hangingPunct="1">
              <a:spcBef>
                <a:spcPts val="600"/>
              </a:spcBef>
              <a:spcAft>
                <a:spcPct val="0"/>
              </a:spcAft>
              <a:buChar char="•"/>
              <a:defRPr sz="17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4675" indent="-19526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rgbClr val="000000"/>
                </a:solidFill>
                <a:latin typeface="+mn-lt"/>
                <a:ea typeface="+mn-ea"/>
              </a:defRPr>
            </a:lvl2pPr>
            <a:lvl3pPr marL="1279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16986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rgbClr val="000000"/>
                </a:solidFill>
                <a:latin typeface="+mn-lt"/>
                <a:ea typeface="+mn-ea"/>
              </a:defRPr>
            </a:lvl4pPr>
            <a:lvl5pPr marL="21177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rgbClr val="000000"/>
                </a:solidFill>
                <a:latin typeface="+mn-lt"/>
                <a:ea typeface="+mn-ea"/>
              </a:defRPr>
            </a:lvl5pPr>
            <a:lvl6pPr marL="25749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0321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893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946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endParaRPr lang="en-GB" kern="0" dirty="0"/>
          </a:p>
          <a:p>
            <a:endParaRPr lang="en-GB" kern="0" dirty="0" smtClean="0"/>
          </a:p>
          <a:p>
            <a:r>
              <a:rPr lang="en-GB" kern="0" dirty="0" smtClean="0"/>
              <a:t>Mesoscale modelling performed on </a:t>
            </a:r>
            <a:r>
              <a:rPr lang="en-GB" kern="0" dirty="0" err="1" smtClean="0"/>
              <a:t>overlaping</a:t>
            </a:r>
            <a:r>
              <a:rPr lang="en-GB" kern="0" dirty="0" smtClean="0"/>
              <a:t> domains on native modelling grids</a:t>
            </a:r>
          </a:p>
          <a:p>
            <a:endParaRPr lang="en-GB" kern="0" dirty="0"/>
          </a:p>
          <a:p>
            <a:r>
              <a:rPr lang="en-GB" kern="0" dirty="0"/>
              <a:t>G</a:t>
            </a:r>
            <a:r>
              <a:rPr lang="en-GB" kern="0" dirty="0" smtClean="0"/>
              <a:t>eneralized wind climate  </a:t>
            </a:r>
            <a:r>
              <a:rPr lang="en-GB" kern="0" dirty="0" err="1" smtClean="0"/>
              <a:t>regridded</a:t>
            </a:r>
            <a:r>
              <a:rPr lang="en-GB" kern="0" dirty="0" smtClean="0"/>
              <a:t> to regular longitude </a:t>
            </a:r>
            <a:r>
              <a:rPr lang="en-GB" kern="0" dirty="0" err="1" smtClean="0"/>
              <a:t>latutide</a:t>
            </a:r>
            <a:r>
              <a:rPr lang="en-GB" kern="0" dirty="0" smtClean="0"/>
              <a:t> grid</a:t>
            </a:r>
          </a:p>
          <a:p>
            <a:pPr marL="0" indent="0">
              <a:buNone/>
            </a:pPr>
            <a:endParaRPr lang="en-GB" kern="0" dirty="0" smtClean="0"/>
          </a:p>
          <a:p>
            <a:r>
              <a:rPr lang="en-GB" kern="0" dirty="0" smtClean="0"/>
              <a:t>Slight difference in wind climate at mesoscale  boundaries </a:t>
            </a:r>
            <a:endParaRPr lang="en-GB" kern="0" dirty="0"/>
          </a:p>
          <a:p>
            <a:endParaRPr lang="en-GB" kern="0" dirty="0"/>
          </a:p>
          <a:p>
            <a:r>
              <a:rPr lang="en-GB" kern="0" dirty="0" smtClean="0"/>
              <a:t>Interpolation performed between domains</a:t>
            </a:r>
          </a:p>
          <a:p>
            <a:pPr marL="0" indent="0">
              <a:buNone/>
            </a:pPr>
            <a:endParaRPr lang="en-GB" kern="0" dirty="0" smtClean="0"/>
          </a:p>
          <a:p>
            <a:endParaRPr lang="en-GB" kern="0" dirty="0"/>
          </a:p>
        </p:txBody>
      </p:sp>
      <p:pic>
        <p:nvPicPr>
          <p:cNvPr id="40966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7174" y="1088740"/>
            <a:ext cx="6229015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7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3010" y="3897052"/>
            <a:ext cx="6222856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 bwMode="auto">
          <a:xfrm>
            <a:off x="7859402" y="764704"/>
            <a:ext cx="0" cy="29883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Connector 12"/>
          <p:cNvCxnSpPr/>
          <p:nvPr/>
        </p:nvCxnSpPr>
        <p:spPr bwMode="auto">
          <a:xfrm>
            <a:off x="7859402" y="3573016"/>
            <a:ext cx="0" cy="298833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1" name="TextBox 10"/>
          <p:cNvSpPr txBox="1"/>
          <p:nvPr/>
        </p:nvSpPr>
        <p:spPr>
          <a:xfrm>
            <a:off x="5807174" y="3622905"/>
            <a:ext cx="6880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After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5780545" y="800708"/>
            <a:ext cx="85472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Before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9464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>Global Wind </a:t>
            </a:r>
            <a:r>
              <a:rPr lang="en-GB" dirty="0" smtClean="0"/>
              <a:t>Atlas model </a:t>
            </a:r>
            <a:r>
              <a:rPr lang="en-GB" dirty="0"/>
              <a:t>chain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microscale modelling</a:t>
            </a:r>
            <a:br>
              <a:rPr lang="en-GB" dirty="0" smtClean="0"/>
            </a:b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19</a:t>
            </a:fld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51190" y="1095761"/>
            <a:ext cx="5041164" cy="50580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694606" y="1095761"/>
            <a:ext cx="4861144" cy="532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8913" indent="-188913" algn="l" rtl="0" eaLnBrk="1" fontAlgn="base" hangingPunct="1">
              <a:spcBef>
                <a:spcPts val="600"/>
              </a:spcBef>
              <a:spcAft>
                <a:spcPct val="0"/>
              </a:spcAft>
              <a:buChar char="•"/>
              <a:defRPr sz="17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4675" indent="-19526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rgbClr val="000000"/>
                </a:solidFill>
                <a:latin typeface="+mn-lt"/>
                <a:ea typeface="+mn-ea"/>
              </a:defRPr>
            </a:lvl2pPr>
            <a:lvl3pPr marL="1279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16986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rgbClr val="000000"/>
                </a:solidFill>
                <a:latin typeface="+mn-lt"/>
                <a:ea typeface="+mn-ea"/>
              </a:defRPr>
            </a:lvl4pPr>
            <a:lvl5pPr marL="21177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rgbClr val="000000"/>
                </a:solidFill>
                <a:latin typeface="+mn-lt"/>
                <a:ea typeface="+mn-ea"/>
              </a:defRPr>
            </a:lvl5pPr>
            <a:lvl6pPr marL="25749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0321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893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946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b="1" kern="0" dirty="0" smtClean="0"/>
              <a:t>2439 jobs required to cover land and 30 km offshore</a:t>
            </a:r>
          </a:p>
          <a:p>
            <a:pPr marL="0" indent="0">
              <a:buNone/>
            </a:pPr>
            <a:endParaRPr lang="en-GB" kern="0" dirty="0" smtClean="0"/>
          </a:p>
          <a:p>
            <a:r>
              <a:rPr lang="en-GB" kern="0" dirty="0" smtClean="0"/>
              <a:t>Calculation system runs WAsP-like microscale modelling over vast areas using many computer nodes.</a:t>
            </a:r>
          </a:p>
          <a:p>
            <a:endParaRPr lang="en-GB" kern="0" dirty="0" smtClean="0"/>
          </a:p>
          <a:p>
            <a:r>
              <a:rPr lang="en-GB" kern="0" dirty="0" smtClean="0"/>
              <a:t>It manages and despatches inputs </a:t>
            </a:r>
          </a:p>
          <a:p>
            <a:pPr lvl="1"/>
            <a:r>
              <a:rPr lang="en-GB" kern="0" dirty="0" smtClean="0"/>
              <a:t>Generalized reanalysis winds</a:t>
            </a:r>
          </a:p>
          <a:p>
            <a:pPr lvl="1"/>
            <a:r>
              <a:rPr lang="en-GB" kern="0" dirty="0" smtClean="0"/>
              <a:t>High resolution elevation and surface roughness data</a:t>
            </a:r>
          </a:p>
          <a:p>
            <a:pPr marL="0" indent="0">
              <a:buNone/>
            </a:pPr>
            <a:endParaRPr lang="en-GB" kern="0" dirty="0" smtClean="0"/>
          </a:p>
          <a:p>
            <a:r>
              <a:rPr lang="en-GB" kern="0" dirty="0" smtClean="0"/>
              <a:t>First pass, sample spacing is 1 km </a:t>
            </a:r>
          </a:p>
          <a:p>
            <a:endParaRPr lang="en-GB" kern="0" dirty="0" smtClean="0"/>
          </a:p>
          <a:p>
            <a:r>
              <a:rPr lang="en-GB" kern="0" dirty="0" smtClean="0"/>
              <a:t>Second </a:t>
            </a:r>
            <a:r>
              <a:rPr lang="en-GB" kern="0" dirty="0" smtClean="0"/>
              <a:t>pass, sample spacing 250 m</a:t>
            </a:r>
          </a:p>
          <a:p>
            <a:pPr marL="0" indent="0">
              <a:buFontTx/>
              <a:buNone/>
            </a:pPr>
            <a:endParaRPr lang="en-GB" kern="0" dirty="0" smtClean="0"/>
          </a:p>
          <a:p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258592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 smtClean="0"/>
              <a:t>Introduction to DTU Wind Energy</a:t>
            </a:r>
          </a:p>
          <a:p>
            <a:endParaRPr lang="en-GB" sz="2000" dirty="0"/>
          </a:p>
          <a:p>
            <a:r>
              <a:rPr lang="en-GB" sz="2000" dirty="0" smtClean="0"/>
              <a:t>Background and context of the Global Wind Atlas</a:t>
            </a:r>
          </a:p>
          <a:p>
            <a:endParaRPr lang="en-GB" sz="2000" dirty="0"/>
          </a:p>
          <a:p>
            <a:r>
              <a:rPr lang="en-GB" sz="2000" dirty="0" smtClean="0"/>
              <a:t>The Team</a:t>
            </a:r>
          </a:p>
          <a:p>
            <a:endParaRPr lang="en-GB" sz="2000" dirty="0"/>
          </a:p>
          <a:p>
            <a:r>
              <a:rPr lang="en-GB" sz="2000" dirty="0" smtClean="0"/>
              <a:t>The Methodology</a:t>
            </a:r>
          </a:p>
          <a:p>
            <a:endParaRPr lang="en-GB" sz="2000" dirty="0"/>
          </a:p>
          <a:p>
            <a:r>
              <a:rPr lang="en-GB" sz="2000" dirty="0" smtClean="0"/>
              <a:t>The Service: overview</a:t>
            </a:r>
          </a:p>
          <a:p>
            <a:endParaRPr lang="en-GB" sz="2000" dirty="0"/>
          </a:p>
          <a:p>
            <a:r>
              <a:rPr lang="en-GB" sz="2000" dirty="0" smtClean="0"/>
              <a:t>The Service: demonstration</a:t>
            </a:r>
          </a:p>
          <a:p>
            <a:endParaRPr lang="en-GB" sz="2000" dirty="0"/>
          </a:p>
          <a:p>
            <a:r>
              <a:rPr lang="en-GB" sz="2000" dirty="0" smtClean="0"/>
              <a:t>Future developments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38776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Microscale </a:t>
            </a:r>
            <a:br>
              <a:rPr lang="en-GB" dirty="0" smtClean="0"/>
            </a:br>
            <a:r>
              <a:rPr lang="en-GB" dirty="0" smtClean="0"/>
              <a:t>Orographic speed-up</a:t>
            </a:r>
            <a:br>
              <a:rPr lang="en-GB" dirty="0" smtClean="0"/>
            </a:b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20</a:t>
            </a:fld>
            <a:endParaRPr lang="en-GB" dirty="0"/>
          </a:p>
        </p:txBody>
      </p:sp>
      <p:grpSp>
        <p:nvGrpSpPr>
          <p:cNvPr id="7" name="Group 2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3615394" y="1556792"/>
            <a:ext cx="7772400" cy="4184650"/>
            <a:chOff x="383" y="1008"/>
            <a:chExt cx="4896" cy="2636"/>
          </a:xfrm>
        </p:grpSpPr>
        <p:pic>
          <p:nvPicPr>
            <p:cNvPr id="8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95" y="1728"/>
              <a:ext cx="2684" cy="1916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graphicFrame>
          <p:nvGraphicFramePr>
            <p:cNvPr id="9" name="Object 4"/>
            <p:cNvGraphicFramePr>
              <a:graphicFrameLocks noChangeAspect="1"/>
            </p:cNvGraphicFramePr>
            <p:nvPr/>
          </p:nvGraphicFramePr>
          <p:xfrm>
            <a:off x="383" y="1008"/>
            <a:ext cx="3317" cy="140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80" r:id="rId5" imgW="3648456" imgH="954024" progId="">
                    <p:embed/>
                  </p:oleObj>
                </mc:Choice>
                <mc:Fallback>
                  <p:oleObj r:id="rId5" imgW="3648456" imgH="954024" progId="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3" y="1008"/>
                          <a:ext cx="3317" cy="1409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blipFill dpi="0" rotWithShape="0">
                                <a:blip/>
                                <a:srcRect/>
                                <a:stretch>
                                  <a:fillRect/>
                                </a:stretch>
                              </a:blip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" name="TextBox 9"/>
          <p:cNvSpPr txBox="1"/>
          <p:nvPr/>
        </p:nvSpPr>
        <p:spPr>
          <a:xfrm>
            <a:off x="7503826" y="5733256"/>
            <a:ext cx="34563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Modification of the wind profile 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3111338" y="4437112"/>
            <a:ext cx="38164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Winds speed up on hills</a:t>
            </a:r>
          </a:p>
          <a:p>
            <a:endParaRPr lang="en-GB" b="1" dirty="0" smtClean="0"/>
          </a:p>
          <a:p>
            <a:r>
              <a:rPr lang="en-GB" b="1" dirty="0" smtClean="0"/>
              <a:t>Winds slow down in valleys</a:t>
            </a:r>
            <a:endParaRPr lang="en-GB" b="1" dirty="0"/>
          </a:p>
        </p:txBody>
      </p:sp>
      <p:sp>
        <p:nvSpPr>
          <p:cNvPr id="12" name="TextBox 11"/>
          <p:cNvSpPr txBox="1"/>
          <p:nvPr/>
        </p:nvSpPr>
        <p:spPr>
          <a:xfrm rot="19735678">
            <a:off x="875607" y="2181068"/>
            <a:ext cx="2532668" cy="13849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Handled by WAsP modelling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057749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Microscale</a:t>
            </a:r>
            <a:br>
              <a:rPr lang="en-GB" dirty="0" smtClean="0"/>
            </a:br>
            <a:r>
              <a:rPr lang="en-GB" dirty="0" smtClean="0"/>
              <a:t>Surface roughness length</a:t>
            </a:r>
            <a:br>
              <a:rPr lang="en-GB" dirty="0" smtClean="0"/>
            </a:b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21</a:t>
            </a:fld>
            <a:endParaRPr lang="en-GB" dirty="0"/>
          </a:p>
        </p:txBody>
      </p:sp>
      <p:pic>
        <p:nvPicPr>
          <p:cNvPr id="7" name="Content Placeholder 3" descr="WindProfilesFourRoughnesses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2938" y="1002013"/>
            <a:ext cx="7916145" cy="5487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 rot="19735678">
            <a:off x="798312" y="3083115"/>
            <a:ext cx="2532668" cy="13849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Handled by WAsP modelling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3427219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Microscale</a:t>
            </a:r>
            <a:br>
              <a:rPr lang="en-GB" dirty="0"/>
            </a:br>
            <a:r>
              <a:rPr lang="en-GB" dirty="0"/>
              <a:t>Surface roughness length</a:t>
            </a:r>
            <a:br>
              <a:rPr lang="en-GB" dirty="0"/>
            </a:br>
            <a:r>
              <a:rPr lang="en-GB" dirty="0"/>
              <a:t>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22</a:t>
            </a:fld>
            <a:endParaRPr lang="en-GB" dirty="0"/>
          </a:p>
        </p:txBody>
      </p:sp>
      <p:grpSp>
        <p:nvGrpSpPr>
          <p:cNvPr id="7" name="Group 7"/>
          <p:cNvGrpSpPr>
            <a:grpSpLocks/>
          </p:cNvGrpSpPr>
          <p:nvPr/>
        </p:nvGrpSpPr>
        <p:grpSpPr bwMode="auto">
          <a:xfrm>
            <a:off x="3579192" y="1600200"/>
            <a:ext cx="7239000" cy="4567238"/>
            <a:chOff x="288" y="672"/>
            <a:chExt cx="4560" cy="3042"/>
          </a:xfrm>
        </p:grpSpPr>
        <p:pic>
          <p:nvPicPr>
            <p:cNvPr id="8" name="Picture 8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288" y="672"/>
              <a:ext cx="4560" cy="3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Freeform 9"/>
            <p:cNvSpPr>
              <a:spLocks/>
            </p:cNvSpPr>
            <p:nvPr>
              <p:custDataLst>
                <p:tags r:id="rId2"/>
              </p:custDataLst>
            </p:nvPr>
          </p:nvSpPr>
          <p:spPr bwMode="auto">
            <a:xfrm>
              <a:off x="1927" y="2115"/>
              <a:ext cx="2722" cy="1179"/>
            </a:xfrm>
            <a:custGeom>
              <a:avLst/>
              <a:gdLst>
                <a:gd name="T0" fmla="*/ 0 w 2722"/>
                <a:gd name="T1" fmla="*/ 1179 h 1179"/>
                <a:gd name="T2" fmla="*/ 454 w 2722"/>
                <a:gd name="T3" fmla="*/ 952 h 1179"/>
                <a:gd name="T4" fmla="*/ 1134 w 2722"/>
                <a:gd name="T5" fmla="*/ 635 h 1179"/>
                <a:gd name="T6" fmla="*/ 1543 w 2722"/>
                <a:gd name="T7" fmla="*/ 453 h 1179"/>
                <a:gd name="T8" fmla="*/ 1996 w 2722"/>
                <a:gd name="T9" fmla="*/ 272 h 1179"/>
                <a:gd name="T10" fmla="*/ 2677 w 2722"/>
                <a:gd name="T11" fmla="*/ 0 h 1179"/>
                <a:gd name="T12" fmla="*/ 2722 w 2722"/>
                <a:gd name="T13" fmla="*/ 0 h 1179"/>
                <a:gd name="T14" fmla="*/ 2722 w 2722"/>
                <a:gd name="T15" fmla="*/ 1179 h 1179"/>
                <a:gd name="T16" fmla="*/ 0 w 2722"/>
                <a:gd name="T17" fmla="*/ 1179 h 117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22"/>
                <a:gd name="T28" fmla="*/ 0 h 1179"/>
                <a:gd name="T29" fmla="*/ 2722 w 2722"/>
                <a:gd name="T30" fmla="*/ 1179 h 117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22" h="1179">
                  <a:moveTo>
                    <a:pt x="0" y="1179"/>
                  </a:moveTo>
                  <a:lnTo>
                    <a:pt x="454" y="952"/>
                  </a:lnTo>
                  <a:lnTo>
                    <a:pt x="1134" y="635"/>
                  </a:lnTo>
                  <a:lnTo>
                    <a:pt x="1543" y="453"/>
                  </a:lnTo>
                  <a:lnTo>
                    <a:pt x="1996" y="272"/>
                  </a:lnTo>
                  <a:lnTo>
                    <a:pt x="2677" y="0"/>
                  </a:lnTo>
                  <a:lnTo>
                    <a:pt x="2722" y="0"/>
                  </a:lnTo>
                  <a:lnTo>
                    <a:pt x="2722" y="1179"/>
                  </a:lnTo>
                  <a:lnTo>
                    <a:pt x="0" y="1179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0" name="Freeform 10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1882" y="2115"/>
              <a:ext cx="2767" cy="1179"/>
            </a:xfrm>
            <a:custGeom>
              <a:avLst/>
              <a:gdLst>
                <a:gd name="T0" fmla="*/ 0 w 2767"/>
                <a:gd name="T1" fmla="*/ 1179 h 1179"/>
                <a:gd name="T2" fmla="*/ 590 w 2767"/>
                <a:gd name="T3" fmla="*/ 907 h 1179"/>
                <a:gd name="T4" fmla="*/ 1089 w 2767"/>
                <a:gd name="T5" fmla="*/ 680 h 1179"/>
                <a:gd name="T6" fmla="*/ 1497 w 2767"/>
                <a:gd name="T7" fmla="*/ 499 h 1179"/>
                <a:gd name="T8" fmla="*/ 1814 w 2767"/>
                <a:gd name="T9" fmla="*/ 363 h 1179"/>
                <a:gd name="T10" fmla="*/ 2177 w 2767"/>
                <a:gd name="T11" fmla="*/ 226 h 1179"/>
                <a:gd name="T12" fmla="*/ 2631 w 2767"/>
                <a:gd name="T13" fmla="*/ 45 h 1179"/>
                <a:gd name="T14" fmla="*/ 2767 w 2767"/>
                <a:gd name="T15" fmla="*/ 0 h 1179"/>
                <a:gd name="T16" fmla="*/ 2767 w 2767"/>
                <a:gd name="T17" fmla="*/ 1179 h 1179"/>
                <a:gd name="T18" fmla="*/ 0 w 2767"/>
                <a:gd name="T19" fmla="*/ 1179 h 117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767"/>
                <a:gd name="T31" fmla="*/ 0 h 1179"/>
                <a:gd name="T32" fmla="*/ 2767 w 2767"/>
                <a:gd name="T33" fmla="*/ 1179 h 1179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767" h="1179">
                  <a:moveTo>
                    <a:pt x="0" y="1179"/>
                  </a:moveTo>
                  <a:lnTo>
                    <a:pt x="590" y="907"/>
                  </a:lnTo>
                  <a:lnTo>
                    <a:pt x="1089" y="680"/>
                  </a:lnTo>
                  <a:lnTo>
                    <a:pt x="1497" y="499"/>
                  </a:lnTo>
                  <a:lnTo>
                    <a:pt x="1814" y="363"/>
                  </a:lnTo>
                  <a:lnTo>
                    <a:pt x="2177" y="226"/>
                  </a:lnTo>
                  <a:lnTo>
                    <a:pt x="2631" y="45"/>
                  </a:lnTo>
                  <a:lnTo>
                    <a:pt x="2767" y="0"/>
                  </a:lnTo>
                  <a:lnTo>
                    <a:pt x="2767" y="1179"/>
                  </a:lnTo>
                  <a:lnTo>
                    <a:pt x="0" y="1179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1" name="Freeform 11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1882" y="2115"/>
              <a:ext cx="2767" cy="1224"/>
            </a:xfrm>
            <a:custGeom>
              <a:avLst/>
              <a:gdLst>
                <a:gd name="T0" fmla="*/ 0 w 2767"/>
                <a:gd name="T1" fmla="*/ 1224 h 1224"/>
                <a:gd name="T2" fmla="*/ 363 w 2767"/>
                <a:gd name="T3" fmla="*/ 998 h 1224"/>
                <a:gd name="T4" fmla="*/ 998 w 2767"/>
                <a:gd name="T5" fmla="*/ 725 h 1224"/>
                <a:gd name="T6" fmla="*/ 1497 w 2767"/>
                <a:gd name="T7" fmla="*/ 499 h 1224"/>
                <a:gd name="T8" fmla="*/ 1860 w 2767"/>
                <a:gd name="T9" fmla="*/ 363 h 1224"/>
                <a:gd name="T10" fmla="*/ 2631 w 2767"/>
                <a:gd name="T11" fmla="*/ 45 h 1224"/>
                <a:gd name="T12" fmla="*/ 2767 w 2767"/>
                <a:gd name="T13" fmla="*/ 0 h 1224"/>
                <a:gd name="T14" fmla="*/ 2767 w 2767"/>
                <a:gd name="T15" fmla="*/ 1179 h 1224"/>
                <a:gd name="T16" fmla="*/ 91 w 2767"/>
                <a:gd name="T17" fmla="*/ 1179 h 122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767"/>
                <a:gd name="T28" fmla="*/ 0 h 1224"/>
                <a:gd name="T29" fmla="*/ 2767 w 2767"/>
                <a:gd name="T30" fmla="*/ 1224 h 1224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767" h="1224">
                  <a:moveTo>
                    <a:pt x="0" y="1224"/>
                  </a:moveTo>
                  <a:lnTo>
                    <a:pt x="363" y="998"/>
                  </a:lnTo>
                  <a:lnTo>
                    <a:pt x="998" y="725"/>
                  </a:lnTo>
                  <a:lnTo>
                    <a:pt x="1497" y="499"/>
                  </a:lnTo>
                  <a:lnTo>
                    <a:pt x="1860" y="363"/>
                  </a:lnTo>
                  <a:lnTo>
                    <a:pt x="2631" y="45"/>
                  </a:lnTo>
                  <a:lnTo>
                    <a:pt x="2767" y="0"/>
                  </a:lnTo>
                  <a:lnTo>
                    <a:pt x="2767" y="1179"/>
                  </a:lnTo>
                  <a:lnTo>
                    <a:pt x="91" y="1179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2" name="Freeform 12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1973" y="2115"/>
              <a:ext cx="2676" cy="1179"/>
            </a:xfrm>
            <a:custGeom>
              <a:avLst/>
              <a:gdLst>
                <a:gd name="T0" fmla="*/ 0 w 2676"/>
                <a:gd name="T1" fmla="*/ 1179 h 1179"/>
                <a:gd name="T2" fmla="*/ 1043 w 2676"/>
                <a:gd name="T3" fmla="*/ 680 h 1179"/>
                <a:gd name="T4" fmla="*/ 2132 w 2676"/>
                <a:gd name="T5" fmla="*/ 226 h 1179"/>
                <a:gd name="T6" fmla="*/ 2676 w 2676"/>
                <a:gd name="T7" fmla="*/ 0 h 1179"/>
                <a:gd name="T8" fmla="*/ 2631 w 2676"/>
                <a:gd name="T9" fmla="*/ 1179 h 1179"/>
                <a:gd name="T10" fmla="*/ 0 w 2676"/>
                <a:gd name="T11" fmla="*/ 1179 h 117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676"/>
                <a:gd name="T19" fmla="*/ 0 h 1179"/>
                <a:gd name="T20" fmla="*/ 2676 w 2676"/>
                <a:gd name="T21" fmla="*/ 1179 h 117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676" h="1179">
                  <a:moveTo>
                    <a:pt x="0" y="1179"/>
                  </a:moveTo>
                  <a:lnTo>
                    <a:pt x="1043" y="680"/>
                  </a:lnTo>
                  <a:lnTo>
                    <a:pt x="2132" y="226"/>
                  </a:lnTo>
                  <a:lnTo>
                    <a:pt x="2676" y="0"/>
                  </a:lnTo>
                  <a:lnTo>
                    <a:pt x="2631" y="1179"/>
                  </a:lnTo>
                  <a:lnTo>
                    <a:pt x="0" y="1179"/>
                  </a:lnTo>
                  <a:close/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13" name="Freeform 13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1927" y="1026"/>
              <a:ext cx="2677" cy="2313"/>
            </a:xfrm>
            <a:custGeom>
              <a:avLst/>
              <a:gdLst>
                <a:gd name="T0" fmla="*/ 0 w 2677"/>
                <a:gd name="T1" fmla="*/ 2268 h 2313"/>
                <a:gd name="T2" fmla="*/ 908 w 2677"/>
                <a:gd name="T3" fmla="*/ 1769 h 2313"/>
                <a:gd name="T4" fmla="*/ 1407 w 2677"/>
                <a:gd name="T5" fmla="*/ 1542 h 2313"/>
                <a:gd name="T6" fmla="*/ 1996 w 2677"/>
                <a:gd name="T7" fmla="*/ 1315 h 2313"/>
                <a:gd name="T8" fmla="*/ 2586 w 2677"/>
                <a:gd name="T9" fmla="*/ 1089 h 2313"/>
                <a:gd name="T10" fmla="*/ 2677 w 2677"/>
                <a:gd name="T11" fmla="*/ 1043 h 2313"/>
                <a:gd name="T12" fmla="*/ 2677 w 2677"/>
                <a:gd name="T13" fmla="*/ 0 h 2313"/>
                <a:gd name="T14" fmla="*/ 1452 w 2677"/>
                <a:gd name="T15" fmla="*/ 0 h 2313"/>
                <a:gd name="T16" fmla="*/ 862 w 2677"/>
                <a:gd name="T17" fmla="*/ 816 h 2313"/>
                <a:gd name="T18" fmla="*/ 454 w 2677"/>
                <a:gd name="T19" fmla="*/ 1452 h 2313"/>
                <a:gd name="T20" fmla="*/ 91 w 2677"/>
                <a:gd name="T21" fmla="*/ 2087 h 2313"/>
                <a:gd name="T22" fmla="*/ 0 w 2677"/>
                <a:gd name="T23" fmla="*/ 2223 h 2313"/>
                <a:gd name="T24" fmla="*/ 0 w 2677"/>
                <a:gd name="T25" fmla="*/ 2313 h 23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677"/>
                <a:gd name="T40" fmla="*/ 0 h 2313"/>
                <a:gd name="T41" fmla="*/ 2677 w 2677"/>
                <a:gd name="T42" fmla="*/ 2313 h 23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677" h="2313">
                  <a:moveTo>
                    <a:pt x="0" y="2268"/>
                  </a:moveTo>
                  <a:lnTo>
                    <a:pt x="908" y="1769"/>
                  </a:lnTo>
                  <a:lnTo>
                    <a:pt x="1407" y="1542"/>
                  </a:lnTo>
                  <a:lnTo>
                    <a:pt x="1996" y="1315"/>
                  </a:lnTo>
                  <a:lnTo>
                    <a:pt x="2586" y="1089"/>
                  </a:lnTo>
                  <a:lnTo>
                    <a:pt x="2677" y="1043"/>
                  </a:lnTo>
                  <a:lnTo>
                    <a:pt x="2677" y="0"/>
                  </a:lnTo>
                  <a:lnTo>
                    <a:pt x="1452" y="0"/>
                  </a:lnTo>
                  <a:lnTo>
                    <a:pt x="862" y="816"/>
                  </a:lnTo>
                  <a:lnTo>
                    <a:pt x="454" y="1452"/>
                  </a:lnTo>
                  <a:lnTo>
                    <a:pt x="91" y="2087"/>
                  </a:lnTo>
                  <a:lnTo>
                    <a:pt x="0" y="2223"/>
                  </a:lnTo>
                  <a:lnTo>
                    <a:pt x="0" y="2313"/>
                  </a:lnTo>
                </a:path>
              </a:pathLst>
            </a:custGeom>
            <a:noFill/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GB" dirty="0"/>
            </a:p>
          </p:txBody>
        </p:sp>
        <p:grpSp>
          <p:nvGrpSpPr>
            <p:cNvPr id="14" name="Group 14"/>
            <p:cNvGrpSpPr>
              <a:grpSpLocks/>
            </p:cNvGrpSpPr>
            <p:nvPr/>
          </p:nvGrpSpPr>
          <p:grpSpPr bwMode="auto">
            <a:xfrm>
              <a:off x="816" y="1005"/>
              <a:ext cx="3840" cy="2307"/>
              <a:chOff x="816" y="1005"/>
              <a:chExt cx="3840" cy="2307"/>
            </a:xfrm>
          </p:grpSpPr>
          <p:sp>
            <p:nvSpPr>
              <p:cNvPr id="15" name="Line 15"/>
              <p:cNvSpPr>
                <a:spLocks noChangeShapeType="1"/>
              </p:cNvSpPr>
              <p:nvPr>
                <p:custDataLst>
                  <p:tags r:id="rId7"/>
                </p:custDataLst>
              </p:nvPr>
            </p:nvSpPr>
            <p:spPr bwMode="auto">
              <a:xfrm>
                <a:off x="816" y="3312"/>
                <a:ext cx="1104" cy="0"/>
              </a:xfrm>
              <a:prstGeom prst="line">
                <a:avLst/>
              </a:prstGeom>
              <a:noFill/>
              <a:ln w="38100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6" name="Line 16"/>
              <p:cNvSpPr>
                <a:spLocks noChangeShapeType="1"/>
              </p:cNvSpPr>
              <p:nvPr>
                <p:custDataLst>
                  <p:tags r:id="rId8"/>
                </p:custDataLst>
              </p:nvPr>
            </p:nvSpPr>
            <p:spPr bwMode="auto">
              <a:xfrm>
                <a:off x="1920" y="3312"/>
                <a:ext cx="2736" cy="0"/>
              </a:xfrm>
              <a:prstGeom prst="line">
                <a:avLst/>
              </a:prstGeom>
              <a:noFill/>
              <a:ln w="38100">
                <a:solidFill>
                  <a:srgbClr val="0099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7" name="Freeform 17" descr="Wide downward diagonal"/>
              <p:cNvSpPr>
                <a:spLocks/>
              </p:cNvSpPr>
              <p:nvPr>
                <p:custDataLst>
                  <p:tags r:id="rId9"/>
                </p:custDataLst>
              </p:nvPr>
            </p:nvSpPr>
            <p:spPr bwMode="auto">
              <a:xfrm>
                <a:off x="1927" y="2115"/>
                <a:ext cx="2722" cy="1179"/>
              </a:xfrm>
              <a:custGeom>
                <a:avLst/>
                <a:gdLst>
                  <a:gd name="T0" fmla="*/ 0 w 2722"/>
                  <a:gd name="T1" fmla="*/ 1179 h 1179"/>
                  <a:gd name="T2" fmla="*/ 440 w 2722"/>
                  <a:gd name="T3" fmla="*/ 969 h 1179"/>
                  <a:gd name="T4" fmla="*/ 1004 w 2722"/>
                  <a:gd name="T5" fmla="*/ 711 h 1179"/>
                  <a:gd name="T6" fmla="*/ 2168 w 2722"/>
                  <a:gd name="T7" fmla="*/ 222 h 1179"/>
                  <a:gd name="T8" fmla="*/ 2722 w 2722"/>
                  <a:gd name="T9" fmla="*/ 0 h 1179"/>
                  <a:gd name="T10" fmla="*/ 2722 w 2722"/>
                  <a:gd name="T11" fmla="*/ 1179 h 1179"/>
                  <a:gd name="T12" fmla="*/ 681 w 2722"/>
                  <a:gd name="T13" fmla="*/ 1179 h 1179"/>
                  <a:gd name="T14" fmla="*/ 0 w 2722"/>
                  <a:gd name="T15" fmla="*/ 1179 h 117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2722"/>
                  <a:gd name="T25" fmla="*/ 0 h 1179"/>
                  <a:gd name="T26" fmla="*/ 2722 w 2722"/>
                  <a:gd name="T27" fmla="*/ 1179 h 1179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2722" h="1179">
                    <a:moveTo>
                      <a:pt x="0" y="1179"/>
                    </a:moveTo>
                    <a:lnTo>
                      <a:pt x="440" y="969"/>
                    </a:lnTo>
                    <a:lnTo>
                      <a:pt x="1004" y="711"/>
                    </a:lnTo>
                    <a:lnTo>
                      <a:pt x="2168" y="222"/>
                    </a:lnTo>
                    <a:lnTo>
                      <a:pt x="2722" y="0"/>
                    </a:lnTo>
                    <a:lnTo>
                      <a:pt x="2722" y="1179"/>
                    </a:lnTo>
                    <a:lnTo>
                      <a:pt x="681" y="1179"/>
                    </a:lnTo>
                    <a:lnTo>
                      <a:pt x="0" y="1179"/>
                    </a:lnTo>
                    <a:close/>
                  </a:path>
                </a:pathLst>
              </a:custGeom>
              <a:pattFill prst="wdDnDiag">
                <a:fgClr>
                  <a:srgbClr val="00FF00">
                    <a:alpha val="50195"/>
                  </a:srgbClr>
                </a:fgClr>
                <a:bgClr>
                  <a:srgbClr val="FFFFFF">
                    <a:alpha val="50195"/>
                  </a:srgbClr>
                </a:bgClr>
              </a:patt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8" name="Freeform 18" descr="Light upward diagonal"/>
              <p:cNvSpPr>
                <a:spLocks/>
              </p:cNvSpPr>
              <p:nvPr>
                <p:custDataLst>
                  <p:tags r:id="rId10"/>
                </p:custDataLst>
              </p:nvPr>
            </p:nvSpPr>
            <p:spPr bwMode="auto">
              <a:xfrm>
                <a:off x="1917" y="1005"/>
                <a:ext cx="2727" cy="2280"/>
              </a:xfrm>
              <a:custGeom>
                <a:avLst/>
                <a:gdLst>
                  <a:gd name="T0" fmla="*/ 0 w 2727"/>
                  <a:gd name="T1" fmla="*/ 2280 h 2280"/>
                  <a:gd name="T2" fmla="*/ 351 w 2727"/>
                  <a:gd name="T3" fmla="*/ 2079 h 2280"/>
                  <a:gd name="T4" fmla="*/ 651 w 2727"/>
                  <a:gd name="T5" fmla="*/ 1947 h 2280"/>
                  <a:gd name="T6" fmla="*/ 1299 w 2727"/>
                  <a:gd name="T7" fmla="*/ 1659 h 2280"/>
                  <a:gd name="T8" fmla="*/ 2409 w 2727"/>
                  <a:gd name="T9" fmla="*/ 1203 h 2280"/>
                  <a:gd name="T10" fmla="*/ 2727 w 2727"/>
                  <a:gd name="T11" fmla="*/ 1083 h 2280"/>
                  <a:gd name="T12" fmla="*/ 2721 w 2727"/>
                  <a:gd name="T13" fmla="*/ 3 h 2280"/>
                  <a:gd name="T14" fmla="*/ 1452 w 2727"/>
                  <a:gd name="T15" fmla="*/ 0 h 2280"/>
                  <a:gd name="T16" fmla="*/ 999 w 2727"/>
                  <a:gd name="T17" fmla="*/ 642 h 2280"/>
                  <a:gd name="T18" fmla="*/ 504 w 2727"/>
                  <a:gd name="T19" fmla="*/ 1404 h 2280"/>
                  <a:gd name="T20" fmla="*/ 246 w 2727"/>
                  <a:gd name="T21" fmla="*/ 1818 h 2280"/>
                  <a:gd name="T22" fmla="*/ 0 w 2727"/>
                  <a:gd name="T23" fmla="*/ 2280 h 228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727"/>
                  <a:gd name="T37" fmla="*/ 0 h 2280"/>
                  <a:gd name="T38" fmla="*/ 2727 w 2727"/>
                  <a:gd name="T39" fmla="*/ 2280 h 2280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727" h="2280">
                    <a:moveTo>
                      <a:pt x="0" y="2280"/>
                    </a:moveTo>
                    <a:lnTo>
                      <a:pt x="351" y="2079"/>
                    </a:lnTo>
                    <a:lnTo>
                      <a:pt x="651" y="1947"/>
                    </a:lnTo>
                    <a:lnTo>
                      <a:pt x="1299" y="1659"/>
                    </a:lnTo>
                    <a:lnTo>
                      <a:pt x="2409" y="1203"/>
                    </a:lnTo>
                    <a:lnTo>
                      <a:pt x="2727" y="1083"/>
                    </a:lnTo>
                    <a:lnTo>
                      <a:pt x="2721" y="3"/>
                    </a:lnTo>
                    <a:lnTo>
                      <a:pt x="1452" y="0"/>
                    </a:lnTo>
                    <a:lnTo>
                      <a:pt x="999" y="642"/>
                    </a:lnTo>
                    <a:lnTo>
                      <a:pt x="504" y="1404"/>
                    </a:lnTo>
                    <a:lnTo>
                      <a:pt x="246" y="1818"/>
                    </a:lnTo>
                    <a:lnTo>
                      <a:pt x="0" y="2280"/>
                    </a:lnTo>
                    <a:close/>
                  </a:path>
                </a:pathLst>
              </a:custGeom>
              <a:pattFill prst="ltUpDiag">
                <a:fgClr>
                  <a:srgbClr val="00FF00">
                    <a:alpha val="23921"/>
                  </a:srgbClr>
                </a:fgClr>
                <a:bgClr>
                  <a:srgbClr val="FFFFFF">
                    <a:alpha val="23921"/>
                  </a:srgbClr>
                </a:bgClr>
              </a:patt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19" name="Text Box 19"/>
              <p:cNvSpPr txBox="1">
                <a:spLocks noChangeArrowheads="1"/>
              </p:cNvSpPr>
              <p:nvPr>
                <p:custDataLst>
                  <p:tags r:id="rId11"/>
                </p:custDataLst>
              </p:nvPr>
            </p:nvSpPr>
            <p:spPr bwMode="auto">
              <a:xfrm>
                <a:off x="3784" y="2840"/>
                <a:ext cx="766" cy="190"/>
              </a:xfrm>
              <a:prstGeom prst="rect">
                <a:avLst/>
              </a:prstGeom>
              <a:solidFill>
                <a:srgbClr val="F8F8F8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GB" sz="1200" dirty="0" smtClean="0">
                    <a:latin typeface="Tahoma" pitchFamily="34" charset="0"/>
                  </a:rPr>
                  <a:t>New log-profile</a:t>
                </a:r>
                <a:endParaRPr lang="en-GB" sz="1200" dirty="0">
                  <a:latin typeface="Tahoma" pitchFamily="34" charset="0"/>
                </a:endParaRPr>
              </a:p>
            </p:txBody>
          </p:sp>
          <p:sp>
            <p:nvSpPr>
              <p:cNvPr id="20" name="Text Box 20"/>
              <p:cNvSpPr txBox="1"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3703" y="1753"/>
                <a:ext cx="838" cy="189"/>
              </a:xfrm>
              <a:prstGeom prst="rect">
                <a:avLst/>
              </a:prstGeom>
              <a:solidFill>
                <a:srgbClr val="F8F8F8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GB" sz="1200" dirty="0" smtClean="0">
                    <a:latin typeface="Tahoma" pitchFamily="34" charset="0"/>
                  </a:rPr>
                  <a:t>Transition profile</a:t>
                </a:r>
                <a:endParaRPr lang="en-GB" sz="1200" dirty="0">
                  <a:latin typeface="Tahoma" pitchFamily="34" charset="0"/>
                </a:endParaRPr>
              </a:p>
            </p:txBody>
          </p:sp>
          <p:sp>
            <p:nvSpPr>
              <p:cNvPr id="21" name="Text Box 21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1807" y="1706"/>
                <a:ext cx="894" cy="189"/>
              </a:xfrm>
              <a:prstGeom prst="rect">
                <a:avLst/>
              </a:prstGeom>
              <a:solidFill>
                <a:srgbClr val="F8F8F8"/>
              </a:solidFill>
              <a:ln w="952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eaLnBrk="0" hangingPunct="0"/>
                <a:r>
                  <a:rPr lang="en-GB" sz="1200" dirty="0" smtClean="0">
                    <a:latin typeface="Tahoma" pitchFamily="34" charset="0"/>
                  </a:rPr>
                  <a:t>Unchanged profile</a:t>
                </a:r>
                <a:endParaRPr lang="en-GB" sz="1200" dirty="0">
                  <a:latin typeface="Tahoma" pitchFamily="34" charset="0"/>
                </a:endParaRPr>
              </a:p>
            </p:txBody>
          </p:sp>
        </p:grp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10351467" y="3933825"/>
            <a:ext cx="1576387" cy="1190625"/>
            <a:chOff x="7380288" y="3933825"/>
            <a:chExt cx="1576387" cy="1190625"/>
          </a:xfrm>
        </p:grpSpPr>
        <p:sp>
          <p:nvSpPr>
            <p:cNvPr id="23" name="Text Box 6"/>
            <p:cNvSpPr txBox="1">
              <a:spLocks noChangeArrowheads="1"/>
            </p:cNvSpPr>
            <p:nvPr>
              <p:custDataLst>
                <p:tags r:id="rId1"/>
              </p:custDataLst>
            </p:nvPr>
          </p:nvSpPr>
          <p:spPr bwMode="auto">
            <a:xfrm>
              <a:off x="7667625" y="4292600"/>
              <a:ext cx="1289050" cy="831850"/>
            </a:xfrm>
            <a:prstGeom prst="rect">
              <a:avLst/>
            </a:prstGeom>
            <a:noFill/>
            <a:ln w="38100">
              <a:solidFill>
                <a:srgbClr val="00FF00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GB" b="1" dirty="0"/>
                <a:t>Rule of thumb:  </a:t>
              </a:r>
              <a:br>
                <a:rPr lang="en-GB" b="1" dirty="0"/>
              </a:br>
              <a:r>
                <a:rPr lang="en-GB" b="1" dirty="0"/>
                <a:t>  1:100</a:t>
              </a:r>
            </a:p>
          </p:txBody>
        </p:sp>
        <p:cxnSp>
          <p:nvCxnSpPr>
            <p:cNvPr id="24" name="Straight Arrow Connector 23"/>
            <p:cNvCxnSpPr>
              <a:cxnSpLocks noChangeShapeType="1"/>
              <a:stCxn id="23" idx="0"/>
            </p:cNvCxnSpPr>
            <p:nvPr/>
          </p:nvCxnSpPr>
          <p:spPr bwMode="auto">
            <a:xfrm rot="16200000" flipV="1">
              <a:off x="7666831" y="3647282"/>
              <a:ext cx="358775" cy="931862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</p:spPr>
        </p:cxnSp>
      </p:grpSp>
      <p:sp>
        <p:nvSpPr>
          <p:cNvPr id="27" name="TextBox 26"/>
          <p:cNvSpPr txBox="1"/>
          <p:nvPr/>
        </p:nvSpPr>
        <p:spPr>
          <a:xfrm rot="19735678">
            <a:off x="726304" y="3083115"/>
            <a:ext cx="2532668" cy="138499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Handled by WAsP modelling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219796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r>
              <a:rPr lang="en-GB" dirty="0"/>
              <a:t>Datasets terrain: elevation and roughness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23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51110" y="1628800"/>
            <a:ext cx="11124716" cy="3600986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endParaRPr lang="en-GB" sz="1200" dirty="0" smtClean="0"/>
          </a:p>
          <a:p>
            <a:pPr>
              <a:defRPr/>
            </a:pPr>
            <a:r>
              <a:rPr lang="en-GB" u="sng" dirty="0" smtClean="0"/>
              <a:t>Elevation </a:t>
            </a:r>
          </a:p>
          <a:p>
            <a:pPr>
              <a:defRPr/>
            </a:pPr>
            <a:endParaRPr lang="en-GB" u="sng" dirty="0" smtClean="0"/>
          </a:p>
          <a:p>
            <a:pPr>
              <a:defRPr/>
            </a:pPr>
            <a:r>
              <a:rPr lang="en-GB" dirty="0" smtClean="0"/>
              <a:t>Viewfinder, compiles SRTM and other datasets 	resolution 90 - 30 m, 	remapped on 150 m grid</a:t>
            </a:r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r>
              <a:rPr lang="en-GB" u="sng" dirty="0" smtClean="0"/>
              <a:t>Land cover </a:t>
            </a:r>
          </a:p>
          <a:p>
            <a:pPr>
              <a:defRPr/>
            </a:pPr>
            <a:endParaRPr lang="en-GB" u="sng" dirty="0" smtClean="0"/>
          </a:p>
          <a:p>
            <a:pPr>
              <a:defRPr/>
            </a:pPr>
            <a:r>
              <a:rPr lang="en-GB" dirty="0" smtClean="0"/>
              <a:t>ESA </a:t>
            </a:r>
            <a:r>
              <a:rPr lang="en-GB" dirty="0" err="1" smtClean="0"/>
              <a:t>GlobCover</a:t>
            </a:r>
            <a:r>
              <a:rPr lang="en-GB" dirty="0" smtClean="0"/>
              <a:t>					resolution 300 m		</a:t>
            </a:r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r>
              <a:rPr lang="en-GB" dirty="0" smtClean="0"/>
              <a:t>Modis, land cover classification 			resolution 500 m, 	for gap filling.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32830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 tour of the website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50" y="1449388"/>
            <a:ext cx="5364596" cy="4795402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The website has been completely reinvented</a:t>
            </a:r>
            <a:endParaRPr lang="en-GB" dirty="0"/>
          </a:p>
          <a:p>
            <a:r>
              <a:rPr lang="en-GB" dirty="0" smtClean="0"/>
              <a:t>More user friendly</a:t>
            </a:r>
          </a:p>
          <a:p>
            <a:r>
              <a:rPr lang="en-GB" dirty="0" smtClean="0"/>
              <a:t>More intuitive and interactive</a:t>
            </a:r>
          </a:p>
          <a:p>
            <a:r>
              <a:rPr lang="en-GB" dirty="0" smtClean="0"/>
              <a:t>Search and navigation functions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Simplified   </a:t>
            </a:r>
          </a:p>
          <a:p>
            <a:r>
              <a:rPr lang="en-GB" dirty="0" smtClean="0"/>
              <a:t>Fewer and most relevant layers remain</a:t>
            </a:r>
          </a:p>
          <a:p>
            <a:r>
              <a:rPr lang="en-GB" dirty="0" smtClean="0"/>
              <a:t>Many of the same analysis tools remain</a:t>
            </a:r>
          </a:p>
          <a:p>
            <a:endParaRPr lang="en-GB" dirty="0"/>
          </a:p>
          <a:p>
            <a:r>
              <a:rPr lang="en-GB" dirty="0" smtClean="0"/>
              <a:t>Download possibilities</a:t>
            </a:r>
          </a:p>
          <a:p>
            <a:r>
              <a:rPr lang="en-GB" dirty="0" smtClean="0"/>
              <a:t>Documentation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24</a:t>
            </a:fld>
            <a:endParaRPr lang="en-GB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5146" y="1196752"/>
            <a:ext cx="6344559" cy="4303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80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Launch of Global Wind Atlas 2.0 </a:t>
            </a:r>
            <a:r>
              <a:rPr lang="en-GB" sz="2400" dirty="0"/>
              <a:t>at WindEurope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25</a:t>
            </a:fld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46" y="3357161"/>
            <a:ext cx="3133725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67" y="4117674"/>
            <a:ext cx="7949255" cy="1039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6878" y="1484784"/>
            <a:ext cx="7577715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GB" sz="1800" b="1" dirty="0" smtClean="0"/>
              <a:t>High Profile </a:t>
            </a:r>
          </a:p>
          <a:p>
            <a:pPr lvl="1"/>
            <a:r>
              <a:rPr lang="en-GB" b="1" dirty="0" smtClean="0"/>
              <a:t>Ranjit </a:t>
            </a:r>
            <a:r>
              <a:rPr lang="en-GB" b="1" dirty="0" err="1" smtClean="0"/>
              <a:t>Lamech</a:t>
            </a:r>
            <a:r>
              <a:rPr lang="en-GB" dirty="0" smtClean="0"/>
              <a:t>, Director at World Bank’s Energy &amp; Extractives</a:t>
            </a:r>
          </a:p>
          <a:p>
            <a:pPr lvl="1"/>
            <a:r>
              <a:rPr lang="en-GB" b="1" dirty="0" smtClean="0"/>
              <a:t>Jens-Otto </a:t>
            </a:r>
            <a:r>
              <a:rPr lang="en-GB" b="1" dirty="0" err="1" smtClean="0"/>
              <a:t>Horslund</a:t>
            </a:r>
            <a:r>
              <a:rPr lang="en-GB" dirty="0" smtClean="0"/>
              <a:t>, Ambassador of Denmark to the Netherlands</a:t>
            </a:r>
          </a:p>
          <a:p>
            <a:pPr lvl="1"/>
            <a:r>
              <a:rPr lang="en-GB" b="1" dirty="0"/>
              <a:t>Laurent Humbert</a:t>
            </a:r>
            <a:r>
              <a:rPr lang="en-GB" dirty="0"/>
              <a:t>, Engineering Manager at EREN </a:t>
            </a:r>
            <a:r>
              <a:rPr lang="en-GB" dirty="0" err="1" smtClean="0"/>
              <a:t>Groupe</a:t>
            </a:r>
            <a:r>
              <a:rPr lang="en-GB" dirty="0" smtClean="0"/>
              <a:t> </a:t>
            </a:r>
          </a:p>
          <a:p>
            <a:pPr lvl="1"/>
            <a:endParaRPr lang="en-GB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714" y="1482793"/>
            <a:ext cx="3946160" cy="29596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063093" y="5315898"/>
            <a:ext cx="65053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GB" sz="4000" b="1" dirty="0"/>
              <a:t>g</a:t>
            </a:r>
            <a:r>
              <a:rPr lang="en-GB" sz="4000" b="1" dirty="0" smtClean="0"/>
              <a:t>lobalwindatlas.info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925134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96652" y="34976"/>
            <a:ext cx="10563358" cy="1143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385540" y="1335748"/>
            <a:ext cx="11017250" cy="4795402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13098" y="6363360"/>
            <a:ext cx="2305369" cy="306000"/>
          </a:xfrm>
        </p:spPr>
        <p:txBody>
          <a:bodyPr/>
          <a:lstStyle/>
          <a:p>
            <a:r>
              <a:rPr lang="en-GB" dirty="0" smtClean="0"/>
              <a:t>GWA validation and uncertainty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385540" y="6363360"/>
            <a:ext cx="598341" cy="306000"/>
          </a:xfrm>
        </p:spPr>
        <p:txBody>
          <a:bodyPr/>
          <a:lstStyle/>
          <a:p>
            <a:fld id="{103EA872-A674-449B-A120-B97244F8E91D}" type="slidenum">
              <a:rPr lang="en-GB" smtClean="0"/>
              <a:pPr/>
              <a:t>26</a:t>
            </a:fld>
            <a:endParaRPr lang="en-GB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14" y="137966"/>
            <a:ext cx="9906000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 bwMode="auto">
          <a:xfrm>
            <a:off x="133573" y="867088"/>
            <a:ext cx="2613533" cy="648072"/>
          </a:xfrm>
          <a:prstGeom prst="rect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133573" y="1515160"/>
            <a:ext cx="2217489" cy="900100"/>
          </a:xfrm>
          <a:prstGeom prst="rect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8632103" y="5151564"/>
            <a:ext cx="775743" cy="1152128"/>
          </a:xfrm>
          <a:prstGeom prst="rect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8147706" y="1461154"/>
            <a:ext cx="1891867" cy="450050"/>
          </a:xfrm>
          <a:prstGeom prst="rect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9493187" y="2127228"/>
            <a:ext cx="526727" cy="4176464"/>
          </a:xfrm>
          <a:prstGeom prst="rect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758475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27</a:t>
            </a:fld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2" y="143594"/>
            <a:ext cx="9906000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0417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28</a:t>
            </a:fld>
            <a:endParaRPr lang="en-GB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42" y="143594"/>
            <a:ext cx="9906000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511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29</a:t>
            </a:fld>
            <a:endParaRPr lang="en-GB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42" y="143594"/>
            <a:ext cx="9906000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178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7248" y="1706905"/>
            <a:ext cx="5352651" cy="4851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9217" y="2656365"/>
            <a:ext cx="194708" cy="146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558" y="3664477"/>
            <a:ext cx="203174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5867" y="4600581"/>
            <a:ext cx="191996" cy="1440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148" y="4565904"/>
            <a:ext cx="290706" cy="2180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2" name="Picture 8" descr="S:\Photos\Høvsøre\Høvsøre 2014\DJI00002 (2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363200"/>
            <a:ext cx="443724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81" y="6235408"/>
            <a:ext cx="44305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Høvsøre Test </a:t>
            </a:r>
            <a:r>
              <a:rPr lang="da-DK" dirty="0" smtClean="0"/>
              <a:t>Station 2003</a:t>
            </a:r>
            <a:endParaRPr lang="da-DK" dirty="0"/>
          </a:p>
        </p:txBody>
      </p:sp>
      <p:pic>
        <p:nvPicPr>
          <p:cNvPr id="6153" name="Picture 9" descr="S:\Photos\Colorbox photos\copies\Østerild_marts 2014_Copy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1857" y="1504483"/>
            <a:ext cx="1975391" cy="259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 rot="16200000">
            <a:off x="4162509" y="-575907"/>
            <a:ext cx="430887" cy="3832190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da-DK" dirty="0" smtClean="0"/>
              <a:t>Østerild Test Centre  2014</a:t>
            </a:r>
            <a:endParaRPr lang="da-DK" dirty="0"/>
          </a:p>
        </p:txBody>
      </p:sp>
      <p:cxnSp>
        <p:nvCxnSpPr>
          <p:cNvPr id="9" name="Straight Arrow Connector 8"/>
          <p:cNvCxnSpPr>
            <a:stCxn id="6148" idx="2"/>
          </p:cNvCxnSpPr>
          <p:nvPr/>
        </p:nvCxnSpPr>
        <p:spPr bwMode="auto">
          <a:xfrm flipH="1" flipV="1">
            <a:off x="4271243" y="2440341"/>
            <a:ext cx="1345329" cy="36207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Straight Arrow Connector 12"/>
          <p:cNvCxnSpPr>
            <a:stCxn id="6149" idx="0"/>
          </p:cNvCxnSpPr>
          <p:nvPr/>
        </p:nvCxnSpPr>
        <p:spPr bwMode="auto">
          <a:xfrm flipH="1">
            <a:off x="4271243" y="3664477"/>
            <a:ext cx="546902" cy="9361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154" name="Picture 10" descr="C:\Users\bcar\Desktop\CF018193.t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1178" y="2224318"/>
            <a:ext cx="2908079" cy="1636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5" name="Straight Arrow Connector 14"/>
          <p:cNvCxnSpPr>
            <a:stCxn id="6150" idx="0"/>
          </p:cNvCxnSpPr>
          <p:nvPr/>
        </p:nvCxnSpPr>
        <p:spPr bwMode="auto">
          <a:xfrm flipH="1" flipV="1">
            <a:off x="8785867" y="3740677"/>
            <a:ext cx="95998" cy="85990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217" y="5176646"/>
            <a:ext cx="3096281" cy="1506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Arrow Connector 16"/>
          <p:cNvCxnSpPr>
            <a:stCxn id="6151" idx="0"/>
          </p:cNvCxnSpPr>
          <p:nvPr/>
        </p:nvCxnSpPr>
        <p:spPr bwMode="auto">
          <a:xfrm>
            <a:off x="9312502" y="4565904"/>
            <a:ext cx="622632" cy="7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8" name="TextBox 17"/>
          <p:cNvSpPr txBox="1"/>
          <p:nvPr/>
        </p:nvSpPr>
        <p:spPr>
          <a:xfrm>
            <a:off x="7636898" y="1872840"/>
            <a:ext cx="30719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DTU Risø Campus</a:t>
            </a:r>
            <a:endParaRPr lang="da-DK" dirty="0"/>
          </a:p>
        </p:txBody>
      </p:sp>
      <p:sp>
        <p:nvSpPr>
          <p:cNvPr id="19" name="TextBox 18"/>
          <p:cNvSpPr txBox="1"/>
          <p:nvPr/>
        </p:nvSpPr>
        <p:spPr>
          <a:xfrm>
            <a:off x="9457854" y="4883379"/>
            <a:ext cx="25892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smtClean="0"/>
              <a:t>   DTU Lyngby </a:t>
            </a:r>
            <a:endParaRPr lang="da-DK" dirty="0"/>
          </a:p>
        </p:txBody>
      </p:sp>
      <p:sp>
        <p:nvSpPr>
          <p:cNvPr id="2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12694" y="6477000"/>
            <a:ext cx="407947" cy="306000"/>
          </a:xfrm>
          <a:prstGeom prst="rect">
            <a:avLst/>
          </a:prstGeom>
        </p:spPr>
        <p:txBody>
          <a:bodyPr/>
          <a:lstStyle/>
          <a:p>
            <a:fld id="{60A0DE59-8E2D-41DC-AE59-9AC47B444EF3}" type="slidenum">
              <a:rPr lang="en-GB"/>
              <a:t>3</a:t>
            </a:fld>
            <a:endParaRPr lang="en-GB" dirty="0"/>
          </a:p>
        </p:txBody>
      </p:sp>
      <p:pic>
        <p:nvPicPr>
          <p:cNvPr id="21" name="Picture 1" descr="C:\Documents and Settings\chba\My Documents\Active Projects\AED_InfraStructure\ExtendedDeadline\meeting\WTwhole.jp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9669478" y="1052736"/>
            <a:ext cx="2402392" cy="1347006"/>
          </a:xfrm>
          <a:prstGeom prst="rect">
            <a:avLst/>
          </a:prstGeom>
          <a:noFill/>
        </p:spPr>
      </p:pic>
      <p:sp>
        <p:nvSpPr>
          <p:cNvPr id="22" name="Title 1"/>
          <p:cNvSpPr txBox="1">
            <a:spLocks/>
          </p:cNvSpPr>
          <p:nvPr/>
        </p:nvSpPr>
        <p:spPr>
          <a:xfrm>
            <a:off x="611188" y="148616"/>
            <a:ext cx="10563358" cy="1143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 i="0" u="none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r>
              <a:rPr lang="en-GB" kern="0" smtClean="0"/>
              <a:t>Introduction to DTU Wind Energy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348588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30</a:t>
            </a:fld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42" y="143594"/>
            <a:ext cx="9906000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53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31</a:t>
            </a:fld>
            <a:endParaRPr lang="en-GB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42" y="143594"/>
            <a:ext cx="9906000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753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32</a:t>
            </a:fld>
            <a:endParaRPr lang="en-GB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2" y="143594"/>
            <a:ext cx="9906000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316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33</a:t>
            </a:fld>
            <a:endParaRPr lang="en-GB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2" y="143594"/>
            <a:ext cx="9906000" cy="638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472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19/05/2018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GWA validation and uncertainty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34</a:t>
            </a:fld>
            <a:endParaRPr lang="en-GB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42" y="189360"/>
            <a:ext cx="10368000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7032462" y="908720"/>
            <a:ext cx="3491236" cy="5328592"/>
          </a:xfrm>
          <a:prstGeom prst="rect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032462" y="2414426"/>
            <a:ext cx="3491236" cy="1626641"/>
          </a:xfrm>
          <a:prstGeom prst="rect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031310" y="4437112"/>
            <a:ext cx="1573721" cy="1626641"/>
          </a:xfrm>
          <a:prstGeom prst="rect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8794930" y="4437112"/>
            <a:ext cx="1728768" cy="1626641"/>
          </a:xfrm>
          <a:prstGeom prst="rect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12010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19/05/2018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GWA validation and uncertainty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35</a:t>
            </a:fld>
            <a:endParaRPr lang="en-GB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4" y="189360"/>
            <a:ext cx="10368000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 rot="21007695">
            <a:off x="8226881" y="2620512"/>
            <a:ext cx="3834220" cy="16312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10 % </a:t>
            </a:r>
            <a:r>
              <a:rPr lang="en-GB" sz="2000" dirty="0" smtClean="0"/>
              <a:t>windiest area </a:t>
            </a:r>
          </a:p>
          <a:p>
            <a:pPr algn="ctr"/>
            <a:r>
              <a:rPr lang="en-GB" sz="2000" dirty="0" smtClean="0"/>
              <a:t> power density at 100m</a:t>
            </a:r>
          </a:p>
          <a:p>
            <a:pPr algn="ctr"/>
            <a:r>
              <a:rPr lang="en-GB" sz="2800" dirty="0" smtClean="0"/>
              <a:t>650 W/m</a:t>
            </a:r>
            <a:r>
              <a:rPr lang="en-GB" sz="2800" baseline="30000" dirty="0" smtClean="0"/>
              <a:t>2 </a:t>
            </a:r>
          </a:p>
        </p:txBody>
      </p:sp>
    </p:spTree>
    <p:extLst>
      <p:ext uri="{BB962C8B-B14F-4D97-AF65-F5344CB8AC3E}">
        <p14:creationId xmlns:p14="http://schemas.microsoft.com/office/powerpoint/2010/main" val="3537372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19/05/2018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GWA validation and uncertainty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36</a:t>
            </a:fld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54" y="153356"/>
            <a:ext cx="10369237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 rot="21007695">
            <a:off x="8226881" y="2620512"/>
            <a:ext cx="3834220" cy="16312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10 % </a:t>
            </a:r>
            <a:r>
              <a:rPr lang="en-GB" sz="2000" dirty="0" smtClean="0"/>
              <a:t>windiest area </a:t>
            </a:r>
          </a:p>
          <a:p>
            <a:pPr algn="ctr"/>
            <a:r>
              <a:rPr lang="en-GB" sz="2000" dirty="0" smtClean="0"/>
              <a:t> power density at 100m</a:t>
            </a:r>
          </a:p>
          <a:p>
            <a:pPr algn="ctr"/>
            <a:r>
              <a:rPr lang="en-GB" sz="2800" dirty="0" smtClean="0"/>
              <a:t>542W/m</a:t>
            </a:r>
            <a:r>
              <a:rPr lang="en-GB" sz="2800" baseline="30000" dirty="0" smtClean="0"/>
              <a:t>2 </a:t>
            </a:r>
          </a:p>
        </p:txBody>
      </p:sp>
    </p:spTree>
    <p:extLst>
      <p:ext uri="{BB962C8B-B14F-4D97-AF65-F5344CB8AC3E}">
        <p14:creationId xmlns:p14="http://schemas.microsoft.com/office/powerpoint/2010/main" val="216371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37</a:t>
            </a:fld>
            <a:endParaRPr lang="en-GB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706" y="170015"/>
            <a:ext cx="10440000" cy="61393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 rot="21007695">
            <a:off x="8226881" y="3857448"/>
            <a:ext cx="3834220" cy="16312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10 % </a:t>
            </a:r>
            <a:r>
              <a:rPr lang="en-GB" sz="2000" dirty="0" smtClean="0"/>
              <a:t>windiest area </a:t>
            </a:r>
          </a:p>
          <a:p>
            <a:pPr algn="ctr"/>
            <a:r>
              <a:rPr lang="en-GB" sz="2000" dirty="0" smtClean="0"/>
              <a:t> power density at 100m</a:t>
            </a:r>
          </a:p>
          <a:p>
            <a:pPr algn="ctr"/>
            <a:r>
              <a:rPr lang="en-GB" sz="2800" dirty="0" smtClean="0"/>
              <a:t>773 W/m</a:t>
            </a:r>
            <a:r>
              <a:rPr lang="en-GB" sz="2800" baseline="30000" dirty="0" smtClean="0"/>
              <a:t>2 </a:t>
            </a:r>
          </a:p>
        </p:txBody>
      </p:sp>
    </p:spTree>
    <p:extLst>
      <p:ext uri="{BB962C8B-B14F-4D97-AF65-F5344CB8AC3E}">
        <p14:creationId xmlns:p14="http://schemas.microsoft.com/office/powerpoint/2010/main" val="4000084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Exploring an interesting area in Chad with the GWA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38</a:t>
            </a:fld>
            <a:endParaRPr lang="en-GB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202" y="908720"/>
            <a:ext cx="4716524" cy="5119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98562" y="937854"/>
            <a:ext cx="5472608" cy="479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8913" indent="-188913" algn="l" rtl="0" eaLnBrk="1" fontAlgn="base" hangingPunct="1">
              <a:spcBef>
                <a:spcPts val="600"/>
              </a:spcBef>
              <a:spcAft>
                <a:spcPct val="0"/>
              </a:spcAft>
              <a:buChar char="•"/>
              <a:defRPr sz="17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4675" indent="-19526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rgbClr val="000000"/>
                </a:solidFill>
                <a:latin typeface="+mn-lt"/>
                <a:ea typeface="+mn-ea"/>
              </a:defRPr>
            </a:lvl2pPr>
            <a:lvl3pPr marL="1279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16986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rgbClr val="000000"/>
                </a:solidFill>
                <a:latin typeface="+mn-lt"/>
                <a:ea typeface="+mn-ea"/>
              </a:defRPr>
            </a:lvl4pPr>
            <a:lvl5pPr marL="21177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rgbClr val="000000"/>
                </a:solidFill>
                <a:latin typeface="+mn-lt"/>
                <a:ea typeface="+mn-ea"/>
              </a:defRPr>
            </a:lvl5pPr>
            <a:lvl6pPr marL="25749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0321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893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946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kern="0" dirty="0" smtClean="0"/>
              <a:t>An area with power density in excess of 800 W/m</a:t>
            </a:r>
            <a:r>
              <a:rPr lang="en-GB" kern="0" baseline="30000" dirty="0" smtClean="0"/>
              <a:t>2 </a:t>
            </a:r>
            <a:r>
              <a:rPr lang="en-GB" kern="0" dirty="0"/>
              <a:t>at 100 m </a:t>
            </a:r>
            <a:r>
              <a:rPr lang="en-GB" kern="0" dirty="0" err="1"/>
              <a:t>a.s.l</a:t>
            </a:r>
            <a:r>
              <a:rPr lang="en-GB" kern="0" dirty="0"/>
              <a:t>.</a:t>
            </a:r>
            <a:endParaRPr lang="en-GB" kern="0" baseline="30000" dirty="0" smtClean="0"/>
          </a:p>
          <a:p>
            <a:endParaRPr lang="en-GB" kern="0" dirty="0" smtClean="0"/>
          </a:p>
          <a:p>
            <a:pPr marL="0" indent="0">
              <a:buNone/>
            </a:pPr>
            <a:r>
              <a:rPr lang="en-GB" kern="0" dirty="0" smtClean="0"/>
              <a:t> </a:t>
            </a:r>
          </a:p>
          <a:p>
            <a:endParaRPr lang="en-GB" kern="0" dirty="0"/>
          </a:p>
          <a:p>
            <a:endParaRPr lang="en-GB" kern="0" dirty="0" smtClean="0"/>
          </a:p>
          <a:p>
            <a:endParaRPr lang="en-GB" kern="0" baseline="30000" dirty="0"/>
          </a:p>
          <a:p>
            <a:endParaRPr lang="en-GB" kern="0" baseline="30000" dirty="0" smtClean="0"/>
          </a:p>
          <a:p>
            <a:endParaRPr lang="en-GB" kern="0" baseline="30000" dirty="0"/>
          </a:p>
          <a:p>
            <a:pPr marL="0" indent="0">
              <a:buNone/>
            </a:pPr>
            <a:endParaRPr lang="en-GB" kern="0" baseline="30000" dirty="0"/>
          </a:p>
        </p:txBody>
      </p:sp>
    </p:spTree>
    <p:extLst>
      <p:ext uri="{BB962C8B-B14F-4D97-AF65-F5344CB8AC3E}">
        <p14:creationId xmlns:p14="http://schemas.microsoft.com/office/powerpoint/2010/main" val="3521476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Exploring an interesting area in </a:t>
            </a:r>
            <a:r>
              <a:rPr lang="en-GB" dirty="0" smtClean="0"/>
              <a:t>Chad </a:t>
            </a:r>
            <a:r>
              <a:rPr lang="en-GB" dirty="0"/>
              <a:t>with the GWA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39</a:t>
            </a:fld>
            <a:endParaRPr lang="en-GB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126" y="1124744"/>
            <a:ext cx="6624736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98562" y="944724"/>
            <a:ext cx="5472608" cy="479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8913" indent="-188913" algn="l" rtl="0" eaLnBrk="1" fontAlgn="base" hangingPunct="1">
              <a:spcBef>
                <a:spcPts val="600"/>
              </a:spcBef>
              <a:spcAft>
                <a:spcPct val="0"/>
              </a:spcAft>
              <a:buChar char="•"/>
              <a:defRPr sz="17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4675" indent="-19526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rgbClr val="000000"/>
                </a:solidFill>
                <a:latin typeface="+mn-lt"/>
                <a:ea typeface="+mn-ea"/>
              </a:defRPr>
            </a:lvl2pPr>
            <a:lvl3pPr marL="1279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16986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rgbClr val="000000"/>
                </a:solidFill>
                <a:latin typeface="+mn-lt"/>
                <a:ea typeface="+mn-ea"/>
              </a:defRPr>
            </a:lvl4pPr>
            <a:lvl5pPr marL="21177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rgbClr val="000000"/>
                </a:solidFill>
                <a:latin typeface="+mn-lt"/>
                <a:ea typeface="+mn-ea"/>
              </a:defRPr>
            </a:lvl5pPr>
            <a:lvl6pPr marL="25749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0321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893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946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kern="0" dirty="0" smtClean="0"/>
              <a:t>An area with power density in excess of 800 W/m</a:t>
            </a:r>
            <a:r>
              <a:rPr lang="en-GB" kern="0" baseline="30000" dirty="0" smtClean="0"/>
              <a:t>2 </a:t>
            </a:r>
            <a:r>
              <a:rPr lang="en-GB" kern="0" dirty="0"/>
              <a:t>at 100 m </a:t>
            </a:r>
            <a:r>
              <a:rPr lang="en-GB" kern="0" dirty="0" err="1"/>
              <a:t>a.s.l</a:t>
            </a:r>
            <a:r>
              <a:rPr lang="en-GB" kern="0" dirty="0"/>
              <a:t>.</a:t>
            </a:r>
            <a:endParaRPr lang="en-GB" kern="0" baseline="30000" dirty="0" smtClean="0"/>
          </a:p>
          <a:p>
            <a:pPr marL="0" indent="0">
              <a:buNone/>
            </a:pPr>
            <a:endParaRPr lang="en-GB" kern="0" dirty="0"/>
          </a:p>
          <a:p>
            <a:r>
              <a:rPr lang="en-GB" kern="0" dirty="0" smtClean="0"/>
              <a:t>The area is near the city of </a:t>
            </a:r>
            <a:r>
              <a:rPr lang="en-GB" kern="0" dirty="0" err="1" smtClean="0"/>
              <a:t>Fayo</a:t>
            </a:r>
            <a:r>
              <a:rPr lang="en-GB" kern="0" dirty="0" smtClean="0"/>
              <a:t> </a:t>
            </a:r>
            <a:r>
              <a:rPr lang="en-GB" kern="0" dirty="0" err="1" smtClean="0"/>
              <a:t>Largeau</a:t>
            </a:r>
            <a:r>
              <a:rPr lang="en-GB" kern="0" dirty="0" smtClean="0"/>
              <a:t> </a:t>
            </a:r>
          </a:p>
          <a:p>
            <a:endParaRPr lang="en-GB" kern="0" dirty="0" smtClean="0"/>
          </a:p>
          <a:p>
            <a:r>
              <a:rPr lang="en-GB" kern="0" dirty="0" smtClean="0"/>
              <a:t>The area is in </a:t>
            </a:r>
            <a:r>
              <a:rPr lang="en-GB" kern="0" dirty="0" err="1" smtClean="0"/>
              <a:t>Borkou</a:t>
            </a:r>
            <a:r>
              <a:rPr lang="en-GB" kern="0" dirty="0" smtClean="0"/>
              <a:t> region</a:t>
            </a:r>
          </a:p>
          <a:p>
            <a:pPr marL="0" indent="0">
              <a:buNone/>
            </a:pPr>
            <a:r>
              <a:rPr lang="en-GB" kern="0" dirty="0" smtClean="0"/>
              <a:t> </a:t>
            </a:r>
          </a:p>
          <a:p>
            <a:endParaRPr lang="en-GB" kern="0" dirty="0"/>
          </a:p>
          <a:p>
            <a:endParaRPr lang="en-GB" kern="0" dirty="0" smtClean="0"/>
          </a:p>
          <a:p>
            <a:endParaRPr lang="en-GB" kern="0" baseline="30000" dirty="0"/>
          </a:p>
          <a:p>
            <a:endParaRPr lang="en-GB" kern="0" baseline="30000" dirty="0" smtClean="0"/>
          </a:p>
          <a:p>
            <a:endParaRPr lang="en-GB" kern="0" baseline="30000" dirty="0"/>
          </a:p>
          <a:p>
            <a:pPr marL="0" indent="0">
              <a:buNone/>
            </a:pPr>
            <a:endParaRPr lang="en-GB" kern="0" baseline="30000" dirty="0"/>
          </a:p>
        </p:txBody>
      </p:sp>
    </p:spTree>
    <p:extLst>
      <p:ext uri="{BB962C8B-B14F-4D97-AF65-F5344CB8AC3E}">
        <p14:creationId xmlns:p14="http://schemas.microsoft.com/office/powerpoint/2010/main" val="367512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155A9-EE7B-43C3-B20C-81E2129880B0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GWA validation and uncertainty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4</a:t>
            </a:fld>
            <a:endParaRPr lang="en-GB" dirty="0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272799572"/>
              </p:ext>
            </p:extLst>
          </p:nvPr>
        </p:nvGraphicFramePr>
        <p:xfrm>
          <a:off x="1362683" y="-171400"/>
          <a:ext cx="9131499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515" y="1842770"/>
            <a:ext cx="9156183" cy="21622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350180" y="3927830"/>
            <a:ext cx="9143999" cy="1985446"/>
            <a:chOff x="327304" y="4365104"/>
            <a:chExt cx="11328626" cy="1985446"/>
          </a:xfrm>
        </p:grpSpPr>
        <p:sp>
          <p:nvSpPr>
            <p:cNvPr id="8" name="Rectangle 7"/>
            <p:cNvSpPr/>
            <p:nvPr/>
          </p:nvSpPr>
          <p:spPr>
            <a:xfrm>
              <a:off x="335187" y="4761438"/>
              <a:ext cx="11294023" cy="338554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72000">
                  <a:schemeClr val="accent4"/>
                </a:gs>
                <a:gs pos="27000">
                  <a:schemeClr val="accent4"/>
                </a:gs>
                <a:gs pos="100000">
                  <a:schemeClr val="bg1"/>
                </a:gs>
              </a:gsLst>
              <a:lin ang="0" scaled="1"/>
              <a:tileRect/>
            </a:gradFill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GB" b="1" dirty="0" smtClean="0"/>
                <a:t>Offshore wind energy</a:t>
              </a:r>
              <a:endParaRPr lang="en-GB" b="1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35187" y="4365104"/>
              <a:ext cx="11294023" cy="338554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7000">
                  <a:schemeClr val="accent2"/>
                </a:gs>
                <a:gs pos="4900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GB" b="1" dirty="0" smtClean="0"/>
                <a:t>Siting and integration</a:t>
              </a:r>
              <a:endParaRPr lang="en-GB" b="1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27304" y="5157772"/>
              <a:ext cx="11320614" cy="338554"/>
            </a:xfrm>
            <a:prstGeom prst="rect">
              <a:avLst/>
            </a:prstGeom>
            <a:gradFill flip="none" rotWithShape="1">
              <a:gsLst>
                <a:gs pos="0">
                  <a:schemeClr val="bg1"/>
                </a:gs>
                <a:gs pos="29000">
                  <a:schemeClr val="tx2">
                    <a:lumMod val="40000"/>
                    <a:lumOff val="60000"/>
                  </a:schemeClr>
                </a:gs>
                <a:gs pos="75000">
                  <a:schemeClr val="tx2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GB" b="1" dirty="0" smtClean="0"/>
                <a:t>Wind turbine technology</a:t>
              </a:r>
              <a:endParaRPr lang="en-GB" b="1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35316" y="6011996"/>
              <a:ext cx="11320614" cy="338554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GB" b="1" dirty="0" smtClean="0"/>
                <a:t>Research based consultancy and tests</a:t>
              </a:r>
              <a:endParaRPr lang="en-GB" b="1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35316" y="5584884"/>
              <a:ext cx="11320614" cy="338554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GB" b="1" dirty="0" smtClean="0"/>
                <a:t>Education and teaching</a:t>
              </a:r>
              <a:endParaRPr lang="en-GB" b="1" dirty="0"/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611188" y="148616"/>
            <a:ext cx="10563358" cy="1143000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 i="0" u="none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r>
              <a:rPr lang="en-GB" kern="0" smtClean="0"/>
              <a:t>Introduction to DTU Wind Energy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28509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Exploring an interesting area in </a:t>
            </a:r>
            <a:r>
              <a:rPr lang="en-GB" dirty="0" smtClean="0"/>
              <a:t>Chad </a:t>
            </a:r>
            <a:r>
              <a:rPr lang="en-GB" dirty="0"/>
              <a:t>with the GWA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40</a:t>
            </a:fld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186" y="656692"/>
            <a:ext cx="5137494" cy="5724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98562" y="944724"/>
            <a:ext cx="5472608" cy="479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8913" indent="-188913" algn="l" rtl="0" eaLnBrk="1" fontAlgn="base" hangingPunct="1">
              <a:spcBef>
                <a:spcPts val="600"/>
              </a:spcBef>
              <a:spcAft>
                <a:spcPct val="0"/>
              </a:spcAft>
              <a:buChar char="•"/>
              <a:defRPr sz="17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4675" indent="-19526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rgbClr val="000000"/>
                </a:solidFill>
                <a:latin typeface="+mn-lt"/>
                <a:ea typeface="+mn-ea"/>
              </a:defRPr>
            </a:lvl2pPr>
            <a:lvl3pPr marL="1279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16986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rgbClr val="000000"/>
                </a:solidFill>
                <a:latin typeface="+mn-lt"/>
                <a:ea typeface="+mn-ea"/>
              </a:defRPr>
            </a:lvl4pPr>
            <a:lvl5pPr marL="21177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rgbClr val="000000"/>
                </a:solidFill>
                <a:latin typeface="+mn-lt"/>
                <a:ea typeface="+mn-ea"/>
              </a:defRPr>
            </a:lvl5pPr>
            <a:lvl6pPr marL="25749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0321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893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946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kern="0" dirty="0" smtClean="0"/>
              <a:t>An area with power density in excess of 800 W/m</a:t>
            </a:r>
            <a:r>
              <a:rPr lang="en-GB" kern="0" baseline="30000" dirty="0" smtClean="0"/>
              <a:t>2 </a:t>
            </a:r>
            <a:r>
              <a:rPr lang="en-GB" kern="0" dirty="0"/>
              <a:t>at 100 m </a:t>
            </a:r>
            <a:r>
              <a:rPr lang="en-GB" kern="0" dirty="0" err="1"/>
              <a:t>a.s.l</a:t>
            </a:r>
            <a:r>
              <a:rPr lang="en-GB" kern="0" dirty="0"/>
              <a:t>.</a:t>
            </a:r>
            <a:endParaRPr lang="en-GB" kern="0" baseline="30000" dirty="0" smtClean="0"/>
          </a:p>
          <a:p>
            <a:endParaRPr lang="en-GB" kern="0" dirty="0" smtClean="0"/>
          </a:p>
          <a:p>
            <a:r>
              <a:rPr lang="en-GB" kern="0" dirty="0" smtClean="0"/>
              <a:t>The area is near the city of </a:t>
            </a:r>
            <a:r>
              <a:rPr lang="en-GB" kern="0" dirty="0" err="1" smtClean="0"/>
              <a:t>Fayo</a:t>
            </a:r>
            <a:r>
              <a:rPr lang="en-GB" kern="0" dirty="0" smtClean="0"/>
              <a:t> </a:t>
            </a:r>
            <a:r>
              <a:rPr lang="en-GB" kern="0" dirty="0" err="1" smtClean="0"/>
              <a:t>Largeau</a:t>
            </a:r>
            <a:r>
              <a:rPr lang="en-GB" kern="0" dirty="0" smtClean="0"/>
              <a:t> </a:t>
            </a:r>
          </a:p>
          <a:p>
            <a:endParaRPr lang="en-GB" kern="0" dirty="0" smtClean="0"/>
          </a:p>
          <a:p>
            <a:r>
              <a:rPr lang="en-GB" kern="0" dirty="0" smtClean="0"/>
              <a:t>The area is in </a:t>
            </a:r>
            <a:r>
              <a:rPr lang="en-GB" kern="0" dirty="0" err="1" smtClean="0"/>
              <a:t>Borkou</a:t>
            </a:r>
            <a:r>
              <a:rPr lang="en-GB" kern="0" dirty="0" smtClean="0"/>
              <a:t> region</a:t>
            </a:r>
          </a:p>
          <a:p>
            <a:endParaRPr lang="en-GB" kern="0" dirty="0"/>
          </a:p>
          <a:p>
            <a:r>
              <a:rPr lang="en-GB" kern="0" dirty="0" smtClean="0"/>
              <a:t>Wind speeds in the area in excess of 8 m/s at 100 m </a:t>
            </a:r>
            <a:r>
              <a:rPr lang="en-GB" kern="0" dirty="0" err="1" smtClean="0"/>
              <a:t>a.s.l</a:t>
            </a:r>
            <a:r>
              <a:rPr lang="en-GB" kern="0" dirty="0" smtClean="0"/>
              <a:t>.</a:t>
            </a:r>
          </a:p>
          <a:p>
            <a:endParaRPr lang="en-GB" kern="0" dirty="0"/>
          </a:p>
          <a:p>
            <a:endParaRPr lang="en-GB" kern="0" dirty="0" smtClean="0"/>
          </a:p>
          <a:p>
            <a:pPr marL="0" indent="0">
              <a:buNone/>
            </a:pPr>
            <a:r>
              <a:rPr lang="en-GB" kern="0" dirty="0" smtClean="0"/>
              <a:t> </a:t>
            </a:r>
          </a:p>
          <a:p>
            <a:endParaRPr lang="en-GB" kern="0" dirty="0"/>
          </a:p>
          <a:p>
            <a:endParaRPr lang="en-GB" kern="0" dirty="0" smtClean="0"/>
          </a:p>
          <a:p>
            <a:endParaRPr lang="en-GB" kern="0" baseline="30000" dirty="0"/>
          </a:p>
          <a:p>
            <a:endParaRPr lang="en-GB" kern="0" baseline="30000" dirty="0" smtClean="0"/>
          </a:p>
          <a:p>
            <a:endParaRPr lang="en-GB" kern="0" baseline="30000" dirty="0"/>
          </a:p>
          <a:p>
            <a:pPr marL="0" indent="0">
              <a:buNone/>
            </a:pPr>
            <a:endParaRPr lang="en-GB" kern="0" baseline="30000" dirty="0"/>
          </a:p>
        </p:txBody>
      </p:sp>
    </p:spTree>
    <p:extLst>
      <p:ext uri="{BB962C8B-B14F-4D97-AF65-F5344CB8AC3E}">
        <p14:creationId xmlns:p14="http://schemas.microsoft.com/office/powerpoint/2010/main" val="2442990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Exploring an interesting area in </a:t>
            </a:r>
            <a:r>
              <a:rPr lang="en-GB" dirty="0" smtClean="0"/>
              <a:t>Chad </a:t>
            </a:r>
            <a:r>
              <a:rPr lang="en-GB" dirty="0"/>
              <a:t>with the GWA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41</a:t>
            </a:fld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98562" y="937854"/>
            <a:ext cx="5472608" cy="479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8913" indent="-188913" algn="l" rtl="0" eaLnBrk="1" fontAlgn="base" hangingPunct="1">
              <a:spcBef>
                <a:spcPts val="600"/>
              </a:spcBef>
              <a:spcAft>
                <a:spcPct val="0"/>
              </a:spcAft>
              <a:buChar char="•"/>
              <a:defRPr sz="17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4675" indent="-19526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rgbClr val="000000"/>
                </a:solidFill>
                <a:latin typeface="+mn-lt"/>
                <a:ea typeface="+mn-ea"/>
              </a:defRPr>
            </a:lvl2pPr>
            <a:lvl3pPr marL="1279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16986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rgbClr val="000000"/>
                </a:solidFill>
                <a:latin typeface="+mn-lt"/>
                <a:ea typeface="+mn-ea"/>
              </a:defRPr>
            </a:lvl4pPr>
            <a:lvl5pPr marL="21177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rgbClr val="000000"/>
                </a:solidFill>
                <a:latin typeface="+mn-lt"/>
                <a:ea typeface="+mn-ea"/>
              </a:defRPr>
            </a:lvl5pPr>
            <a:lvl6pPr marL="25749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0321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893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946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kern="0" dirty="0" smtClean="0"/>
              <a:t>An area with power density in excess of 800 W/m</a:t>
            </a:r>
            <a:r>
              <a:rPr lang="en-GB" kern="0" baseline="30000" dirty="0" smtClean="0"/>
              <a:t>2 </a:t>
            </a:r>
            <a:r>
              <a:rPr lang="en-GB" kern="0" dirty="0"/>
              <a:t>at 100 m </a:t>
            </a:r>
            <a:r>
              <a:rPr lang="en-GB" kern="0" dirty="0" err="1"/>
              <a:t>a.s.l</a:t>
            </a:r>
            <a:r>
              <a:rPr lang="en-GB" kern="0" dirty="0"/>
              <a:t>.</a:t>
            </a:r>
            <a:endParaRPr lang="en-GB" kern="0" baseline="30000" dirty="0" smtClean="0"/>
          </a:p>
          <a:p>
            <a:pPr marL="0" indent="0">
              <a:buNone/>
            </a:pPr>
            <a:endParaRPr lang="en-GB" kern="0" dirty="0"/>
          </a:p>
          <a:p>
            <a:r>
              <a:rPr lang="en-GB" kern="0" dirty="0" smtClean="0"/>
              <a:t>The area is near the city of </a:t>
            </a:r>
            <a:r>
              <a:rPr lang="en-GB" kern="0" dirty="0" err="1" smtClean="0"/>
              <a:t>Fayo</a:t>
            </a:r>
            <a:r>
              <a:rPr lang="en-GB" kern="0" dirty="0" smtClean="0"/>
              <a:t> </a:t>
            </a:r>
            <a:r>
              <a:rPr lang="en-GB" kern="0" dirty="0" err="1" smtClean="0"/>
              <a:t>Largeau</a:t>
            </a:r>
            <a:r>
              <a:rPr lang="en-GB" kern="0" dirty="0" smtClean="0"/>
              <a:t> </a:t>
            </a:r>
          </a:p>
          <a:p>
            <a:endParaRPr lang="en-GB" kern="0" dirty="0" smtClean="0"/>
          </a:p>
          <a:p>
            <a:r>
              <a:rPr lang="en-GB" kern="0" dirty="0" smtClean="0"/>
              <a:t>The area is in </a:t>
            </a:r>
            <a:r>
              <a:rPr lang="en-GB" kern="0" dirty="0" err="1" smtClean="0"/>
              <a:t>Borkou</a:t>
            </a:r>
            <a:r>
              <a:rPr lang="en-GB" kern="0" dirty="0" smtClean="0"/>
              <a:t> region</a:t>
            </a:r>
          </a:p>
          <a:p>
            <a:endParaRPr lang="en-GB" kern="0" dirty="0" smtClean="0"/>
          </a:p>
          <a:p>
            <a:r>
              <a:rPr lang="en-GB" kern="0" dirty="0"/>
              <a:t>Wind speeds in the area in excess of 8 m/s at 100 m </a:t>
            </a:r>
            <a:r>
              <a:rPr lang="en-GB" kern="0" dirty="0" err="1"/>
              <a:t>a.s.l</a:t>
            </a:r>
            <a:r>
              <a:rPr lang="en-GB" kern="0" dirty="0" smtClean="0"/>
              <a:t>.</a:t>
            </a:r>
            <a:endParaRPr lang="en-GB" kern="0" dirty="0"/>
          </a:p>
          <a:p>
            <a:endParaRPr lang="en-GB" kern="0" dirty="0"/>
          </a:p>
          <a:p>
            <a:r>
              <a:rPr lang="en-GB" kern="0" dirty="0" smtClean="0"/>
              <a:t>It appears to be a desert region in contrast to the southern regions of Chad</a:t>
            </a:r>
          </a:p>
          <a:p>
            <a:pPr marL="0" indent="0">
              <a:buNone/>
            </a:pPr>
            <a:r>
              <a:rPr lang="en-GB" kern="0" dirty="0" smtClean="0"/>
              <a:t> </a:t>
            </a:r>
          </a:p>
          <a:p>
            <a:endParaRPr lang="en-GB" kern="0" dirty="0"/>
          </a:p>
          <a:p>
            <a:endParaRPr lang="en-GB" kern="0" dirty="0" smtClean="0"/>
          </a:p>
          <a:p>
            <a:endParaRPr lang="en-GB" kern="0" baseline="30000" dirty="0"/>
          </a:p>
          <a:p>
            <a:endParaRPr lang="en-GB" kern="0" baseline="30000" dirty="0" smtClean="0"/>
          </a:p>
          <a:p>
            <a:endParaRPr lang="en-GB" kern="0" baseline="30000" dirty="0"/>
          </a:p>
          <a:p>
            <a:pPr marL="0" indent="0">
              <a:buNone/>
            </a:pPr>
            <a:endParaRPr lang="en-GB" kern="0" baseline="300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258" y="836712"/>
            <a:ext cx="4278610" cy="5542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220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Exploring an interesting area in </a:t>
            </a:r>
            <a:r>
              <a:rPr lang="en-GB" dirty="0" smtClean="0"/>
              <a:t>Chad </a:t>
            </a:r>
            <a:r>
              <a:rPr lang="en-GB" dirty="0"/>
              <a:t>with the GWA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42</a:t>
            </a:fld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98562" y="937854"/>
            <a:ext cx="5472608" cy="479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8913" indent="-188913" algn="l" rtl="0" eaLnBrk="1" fontAlgn="base" hangingPunct="1">
              <a:spcBef>
                <a:spcPts val="600"/>
              </a:spcBef>
              <a:spcAft>
                <a:spcPct val="0"/>
              </a:spcAft>
              <a:buChar char="•"/>
              <a:defRPr sz="17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4675" indent="-19526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rgbClr val="000000"/>
                </a:solidFill>
                <a:latin typeface="+mn-lt"/>
                <a:ea typeface="+mn-ea"/>
              </a:defRPr>
            </a:lvl2pPr>
            <a:lvl3pPr marL="1279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16986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rgbClr val="000000"/>
                </a:solidFill>
                <a:latin typeface="+mn-lt"/>
                <a:ea typeface="+mn-ea"/>
              </a:defRPr>
            </a:lvl4pPr>
            <a:lvl5pPr marL="21177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rgbClr val="000000"/>
                </a:solidFill>
                <a:latin typeface="+mn-lt"/>
                <a:ea typeface="+mn-ea"/>
              </a:defRPr>
            </a:lvl5pPr>
            <a:lvl6pPr marL="25749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0321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893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946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kern="0" dirty="0" smtClean="0"/>
              <a:t>An area with power density in excess of 800 W/m</a:t>
            </a:r>
            <a:r>
              <a:rPr lang="en-GB" kern="0" baseline="30000" dirty="0" smtClean="0"/>
              <a:t>2 </a:t>
            </a:r>
            <a:r>
              <a:rPr lang="en-GB" kern="0" dirty="0"/>
              <a:t>at 100 m </a:t>
            </a:r>
            <a:r>
              <a:rPr lang="en-GB" kern="0" dirty="0" err="1"/>
              <a:t>a.s.l</a:t>
            </a:r>
            <a:r>
              <a:rPr lang="en-GB" kern="0" dirty="0"/>
              <a:t>.</a:t>
            </a:r>
            <a:endParaRPr lang="en-GB" kern="0" baseline="30000" dirty="0" smtClean="0"/>
          </a:p>
          <a:p>
            <a:pPr marL="0" indent="0">
              <a:buNone/>
            </a:pPr>
            <a:endParaRPr lang="en-GB" kern="0" dirty="0"/>
          </a:p>
          <a:p>
            <a:r>
              <a:rPr lang="en-GB" kern="0" dirty="0" smtClean="0"/>
              <a:t>The area is near the city of </a:t>
            </a:r>
            <a:r>
              <a:rPr lang="en-GB" kern="0" dirty="0" err="1" smtClean="0"/>
              <a:t>Fayo</a:t>
            </a:r>
            <a:r>
              <a:rPr lang="en-GB" kern="0" dirty="0" smtClean="0"/>
              <a:t> </a:t>
            </a:r>
            <a:r>
              <a:rPr lang="en-GB" kern="0" dirty="0" err="1" smtClean="0"/>
              <a:t>Largeau</a:t>
            </a:r>
            <a:r>
              <a:rPr lang="en-GB" kern="0" dirty="0" smtClean="0"/>
              <a:t> </a:t>
            </a:r>
          </a:p>
          <a:p>
            <a:endParaRPr lang="en-GB" kern="0" dirty="0" smtClean="0"/>
          </a:p>
          <a:p>
            <a:r>
              <a:rPr lang="en-GB" kern="0" dirty="0" smtClean="0"/>
              <a:t>The area is in </a:t>
            </a:r>
            <a:r>
              <a:rPr lang="en-GB" kern="0" dirty="0" err="1" smtClean="0"/>
              <a:t>Borkou</a:t>
            </a:r>
            <a:r>
              <a:rPr lang="en-GB" kern="0" dirty="0" smtClean="0"/>
              <a:t> region</a:t>
            </a:r>
          </a:p>
          <a:p>
            <a:endParaRPr lang="en-GB" kern="0" dirty="0" smtClean="0"/>
          </a:p>
          <a:p>
            <a:r>
              <a:rPr lang="en-GB" kern="0" dirty="0"/>
              <a:t>Wind speeds in the area in excess of 8 m/s at 100 m </a:t>
            </a:r>
            <a:r>
              <a:rPr lang="en-GB" kern="0" dirty="0" err="1"/>
              <a:t>a.s.l</a:t>
            </a:r>
            <a:r>
              <a:rPr lang="en-GB" kern="0" dirty="0"/>
              <a:t>.</a:t>
            </a:r>
          </a:p>
          <a:p>
            <a:pPr marL="0" indent="0">
              <a:buNone/>
            </a:pPr>
            <a:endParaRPr lang="en-GB" kern="0" dirty="0"/>
          </a:p>
          <a:p>
            <a:r>
              <a:rPr lang="en-GB" kern="0" dirty="0" smtClean="0"/>
              <a:t>It appears to be a desert region in contrast to the southern regions of Chad</a:t>
            </a:r>
          </a:p>
          <a:p>
            <a:endParaRPr lang="en-GB" kern="0" dirty="0"/>
          </a:p>
          <a:p>
            <a:r>
              <a:rPr lang="en-GB" kern="0" dirty="0" smtClean="0"/>
              <a:t>The roughness length is very low</a:t>
            </a:r>
          </a:p>
          <a:p>
            <a:pPr marL="0" indent="0">
              <a:buNone/>
            </a:pPr>
            <a:r>
              <a:rPr lang="en-GB" kern="0" dirty="0" smtClean="0"/>
              <a:t> </a:t>
            </a:r>
          </a:p>
          <a:p>
            <a:endParaRPr lang="en-GB" kern="0" dirty="0"/>
          </a:p>
          <a:p>
            <a:endParaRPr lang="en-GB" kern="0" dirty="0" smtClean="0"/>
          </a:p>
          <a:p>
            <a:endParaRPr lang="en-GB" kern="0" baseline="30000" dirty="0"/>
          </a:p>
          <a:p>
            <a:endParaRPr lang="en-GB" kern="0" baseline="30000" dirty="0" smtClean="0"/>
          </a:p>
          <a:p>
            <a:endParaRPr lang="en-GB" kern="0" baseline="30000" dirty="0"/>
          </a:p>
          <a:p>
            <a:pPr marL="0" indent="0">
              <a:buNone/>
            </a:pPr>
            <a:endParaRPr lang="en-GB" kern="0" baseline="30000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738" y="1088740"/>
            <a:ext cx="5089777" cy="51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6114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Exploring an interesting area in </a:t>
            </a:r>
            <a:r>
              <a:rPr lang="en-GB" dirty="0" smtClean="0"/>
              <a:t>Chad </a:t>
            </a:r>
            <a:r>
              <a:rPr lang="en-GB" dirty="0"/>
              <a:t>with the GWA</a:t>
            </a:r>
            <a:br>
              <a:rPr lang="en-GB" dirty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43</a:t>
            </a:fld>
            <a:endParaRPr lang="en-GB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298562" y="944724"/>
            <a:ext cx="5472608" cy="479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8913" indent="-188913" algn="l" rtl="0" eaLnBrk="1" fontAlgn="base" hangingPunct="1">
              <a:spcBef>
                <a:spcPts val="600"/>
              </a:spcBef>
              <a:spcAft>
                <a:spcPct val="0"/>
              </a:spcAft>
              <a:buChar char="•"/>
              <a:defRPr sz="17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4675" indent="-19526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rgbClr val="000000"/>
                </a:solidFill>
                <a:latin typeface="+mn-lt"/>
                <a:ea typeface="+mn-ea"/>
              </a:defRPr>
            </a:lvl2pPr>
            <a:lvl3pPr marL="1279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16986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rgbClr val="000000"/>
                </a:solidFill>
                <a:latin typeface="+mn-lt"/>
                <a:ea typeface="+mn-ea"/>
              </a:defRPr>
            </a:lvl4pPr>
            <a:lvl5pPr marL="21177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rgbClr val="000000"/>
                </a:solidFill>
                <a:latin typeface="+mn-lt"/>
                <a:ea typeface="+mn-ea"/>
              </a:defRPr>
            </a:lvl5pPr>
            <a:lvl6pPr marL="25749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0321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893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946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GB" kern="0" dirty="0" smtClean="0"/>
              <a:t>An area with power density in excess of 800 W/m</a:t>
            </a:r>
            <a:r>
              <a:rPr lang="en-GB" kern="0" baseline="30000" dirty="0" smtClean="0"/>
              <a:t>2 </a:t>
            </a:r>
            <a:r>
              <a:rPr lang="en-GB" kern="0" dirty="0"/>
              <a:t>at 100 m </a:t>
            </a:r>
            <a:r>
              <a:rPr lang="en-GB" kern="0" dirty="0" err="1"/>
              <a:t>a.s.l</a:t>
            </a:r>
            <a:r>
              <a:rPr lang="en-GB" kern="0" dirty="0"/>
              <a:t>.</a:t>
            </a:r>
            <a:endParaRPr lang="en-GB" kern="0" baseline="30000" dirty="0" smtClean="0"/>
          </a:p>
          <a:p>
            <a:pPr marL="0" indent="0">
              <a:buNone/>
            </a:pPr>
            <a:endParaRPr lang="en-GB" kern="0" dirty="0"/>
          </a:p>
          <a:p>
            <a:r>
              <a:rPr lang="en-GB" kern="0" dirty="0" smtClean="0"/>
              <a:t>The area is near the city of </a:t>
            </a:r>
            <a:r>
              <a:rPr lang="en-GB" kern="0" dirty="0" err="1" smtClean="0"/>
              <a:t>Fayo</a:t>
            </a:r>
            <a:r>
              <a:rPr lang="en-GB" kern="0" dirty="0" smtClean="0"/>
              <a:t> </a:t>
            </a:r>
            <a:r>
              <a:rPr lang="en-GB" kern="0" dirty="0" err="1" smtClean="0"/>
              <a:t>Largeau</a:t>
            </a:r>
            <a:r>
              <a:rPr lang="en-GB" kern="0" dirty="0" smtClean="0"/>
              <a:t> </a:t>
            </a:r>
          </a:p>
          <a:p>
            <a:endParaRPr lang="en-GB" kern="0" dirty="0" smtClean="0"/>
          </a:p>
          <a:p>
            <a:r>
              <a:rPr lang="en-GB" kern="0" dirty="0" smtClean="0"/>
              <a:t>The area is in </a:t>
            </a:r>
            <a:r>
              <a:rPr lang="en-GB" kern="0" dirty="0" err="1" smtClean="0"/>
              <a:t>Borkou</a:t>
            </a:r>
            <a:r>
              <a:rPr lang="en-GB" kern="0" dirty="0" smtClean="0"/>
              <a:t> region</a:t>
            </a:r>
          </a:p>
          <a:p>
            <a:endParaRPr lang="en-GB" kern="0" dirty="0"/>
          </a:p>
          <a:p>
            <a:r>
              <a:rPr lang="en-GB" kern="0" dirty="0"/>
              <a:t>Wind speeds in the area in excess of 8 m/s at 100 m </a:t>
            </a:r>
            <a:r>
              <a:rPr lang="en-GB" kern="0" dirty="0" err="1"/>
              <a:t>a.s.l</a:t>
            </a:r>
            <a:r>
              <a:rPr lang="en-GB" kern="0" dirty="0" smtClean="0"/>
              <a:t>.</a:t>
            </a:r>
          </a:p>
          <a:p>
            <a:pPr marL="0" indent="0">
              <a:buNone/>
            </a:pPr>
            <a:endParaRPr lang="en-GB" kern="0" dirty="0"/>
          </a:p>
          <a:p>
            <a:r>
              <a:rPr lang="en-GB" kern="0" dirty="0" smtClean="0"/>
              <a:t>It appears to be a desert region in contrast to the southern regions of Chad</a:t>
            </a:r>
          </a:p>
          <a:p>
            <a:endParaRPr lang="en-GB" kern="0" dirty="0"/>
          </a:p>
          <a:p>
            <a:r>
              <a:rPr lang="en-GB" kern="0" dirty="0" smtClean="0"/>
              <a:t>The roughness length is very low</a:t>
            </a:r>
          </a:p>
          <a:p>
            <a:endParaRPr lang="en-GB" kern="0" dirty="0"/>
          </a:p>
          <a:p>
            <a:r>
              <a:rPr lang="en-GB" kern="0" dirty="0" smtClean="0"/>
              <a:t>There is an orographic gap feature</a:t>
            </a:r>
          </a:p>
          <a:p>
            <a:pPr marL="0" indent="0">
              <a:buNone/>
            </a:pPr>
            <a:r>
              <a:rPr lang="en-GB" kern="0" dirty="0" smtClean="0"/>
              <a:t> </a:t>
            </a:r>
          </a:p>
          <a:p>
            <a:endParaRPr lang="en-GB" kern="0" dirty="0"/>
          </a:p>
          <a:p>
            <a:endParaRPr lang="en-GB" kern="0" dirty="0" smtClean="0"/>
          </a:p>
          <a:p>
            <a:endParaRPr lang="en-GB" kern="0" baseline="30000" dirty="0"/>
          </a:p>
          <a:p>
            <a:endParaRPr lang="en-GB" kern="0" baseline="30000" dirty="0" smtClean="0"/>
          </a:p>
          <a:p>
            <a:endParaRPr lang="en-GB" kern="0" baseline="30000" dirty="0"/>
          </a:p>
          <a:p>
            <a:pPr marL="0" indent="0">
              <a:buNone/>
            </a:pPr>
            <a:endParaRPr lang="en-GB" kern="0" baseline="300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7965" y="1268760"/>
            <a:ext cx="4825999" cy="4976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9130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44</a:t>
            </a:fld>
            <a:endParaRPr lang="en-GB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562" y="152636"/>
            <a:ext cx="10080000" cy="63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 rot="21007695">
            <a:off x="8226881" y="2620512"/>
            <a:ext cx="3834220" cy="16312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10 % </a:t>
            </a:r>
            <a:r>
              <a:rPr lang="en-GB" sz="2000" dirty="0" smtClean="0"/>
              <a:t>windiest area </a:t>
            </a:r>
          </a:p>
          <a:p>
            <a:pPr algn="ctr"/>
            <a:r>
              <a:rPr lang="en-GB" sz="2000" dirty="0" smtClean="0"/>
              <a:t> power density at 100m</a:t>
            </a:r>
          </a:p>
          <a:p>
            <a:pPr algn="ctr"/>
            <a:r>
              <a:rPr lang="en-GB" sz="2800" dirty="0" smtClean="0"/>
              <a:t>1042W/m</a:t>
            </a:r>
            <a:r>
              <a:rPr lang="en-GB" sz="2800" baseline="30000" dirty="0" smtClean="0"/>
              <a:t>2 </a:t>
            </a:r>
          </a:p>
        </p:txBody>
      </p:sp>
    </p:spTree>
    <p:extLst>
      <p:ext uri="{BB962C8B-B14F-4D97-AF65-F5344CB8AC3E}">
        <p14:creationId xmlns:p14="http://schemas.microsoft.com/office/powerpoint/2010/main" val="290387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45</a:t>
            </a:fld>
            <a:endParaRPr lang="en-GB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73" y="332656"/>
            <a:ext cx="10404853" cy="5849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 rot="21007695">
            <a:off x="8226881" y="2620512"/>
            <a:ext cx="3834220" cy="16312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10 % </a:t>
            </a:r>
            <a:r>
              <a:rPr lang="en-GB" sz="2000" dirty="0" smtClean="0"/>
              <a:t>windiest area </a:t>
            </a:r>
          </a:p>
          <a:p>
            <a:pPr algn="ctr"/>
            <a:r>
              <a:rPr lang="en-GB" sz="2000" dirty="0" smtClean="0"/>
              <a:t> power density at 100m</a:t>
            </a:r>
          </a:p>
          <a:p>
            <a:pPr algn="ctr"/>
            <a:r>
              <a:rPr lang="en-GB" sz="2800" dirty="0" smtClean="0"/>
              <a:t>1718 W/m</a:t>
            </a:r>
            <a:r>
              <a:rPr lang="en-GB" sz="2800" baseline="30000" dirty="0" smtClean="0"/>
              <a:t>2 </a:t>
            </a:r>
          </a:p>
        </p:txBody>
      </p:sp>
    </p:spTree>
    <p:extLst>
      <p:ext uri="{BB962C8B-B14F-4D97-AF65-F5344CB8AC3E}">
        <p14:creationId xmlns:p14="http://schemas.microsoft.com/office/powerpoint/2010/main" val="404853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46</a:t>
            </a:fld>
            <a:endParaRPr lang="en-GB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70" y="332656"/>
            <a:ext cx="10404000" cy="5849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620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70" y="116632"/>
            <a:ext cx="9793088" cy="34785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89756"/>
            <a:ext cx="10563358" cy="1143000"/>
          </a:xfrm>
        </p:spPr>
        <p:txBody>
          <a:bodyPr/>
          <a:lstStyle/>
          <a:p>
            <a:r>
              <a:rPr lang="en-GB" dirty="0" smtClean="0"/>
              <a:t>					Validation at sites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47</a:t>
            </a:fld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586594" y="188640"/>
            <a:ext cx="2520280" cy="338554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GB" dirty="0" smtClean="0"/>
              <a:t>Mesoscale modelling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54546" y="3501008"/>
            <a:ext cx="11881320" cy="27469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b="1" dirty="0" smtClean="0">
                <a:solidFill>
                  <a:srgbClr val="FF0000"/>
                </a:solidFill>
              </a:rPr>
              <a:t>C1</a:t>
            </a:r>
            <a:r>
              <a:rPr lang="en-GB" sz="1500" dirty="0" smtClean="0"/>
              <a:t>, check </a:t>
            </a:r>
            <a:r>
              <a:rPr lang="en-GB" sz="1500" b="1" dirty="0" smtClean="0"/>
              <a:t>model derived generalized </a:t>
            </a:r>
            <a:r>
              <a:rPr lang="en-GB" sz="1500" dirty="0" smtClean="0"/>
              <a:t>wind climates: 	</a:t>
            </a:r>
            <a:r>
              <a:rPr lang="en-GB" sz="1500" i="1" dirty="0" smtClean="0"/>
              <a:t>test of mesoscale modelling and generalization </a:t>
            </a:r>
          </a:p>
          <a:p>
            <a:r>
              <a:rPr lang="en-GB" sz="1500" dirty="0"/>
              <a:t>	</a:t>
            </a:r>
            <a:r>
              <a:rPr lang="en-GB" sz="1500" dirty="0" smtClean="0"/>
              <a:t>ref: measurement derived generalized wind climate</a:t>
            </a:r>
          </a:p>
          <a:p>
            <a:r>
              <a:rPr lang="en-GB" sz="1500" b="1" dirty="0" smtClean="0">
                <a:solidFill>
                  <a:srgbClr val="FF0000"/>
                </a:solidFill>
              </a:rPr>
              <a:t>C2</a:t>
            </a:r>
            <a:r>
              <a:rPr lang="en-GB" sz="1500" dirty="0" smtClean="0"/>
              <a:t>, check predicted wind climate using </a:t>
            </a:r>
            <a:r>
              <a:rPr lang="en-GB" sz="1500" b="1" dirty="0" smtClean="0"/>
              <a:t>model derived generalized </a:t>
            </a:r>
            <a:r>
              <a:rPr lang="en-GB" sz="1500" dirty="0" smtClean="0"/>
              <a:t>wind climate and best site topography </a:t>
            </a:r>
          </a:p>
          <a:p>
            <a:r>
              <a:rPr lang="en-GB" sz="1500" dirty="0"/>
              <a:t>	</a:t>
            </a:r>
            <a:r>
              <a:rPr lang="en-GB" sz="1500" dirty="0" smtClean="0"/>
              <a:t>ref: measured wind climate</a:t>
            </a:r>
          </a:p>
          <a:p>
            <a:r>
              <a:rPr lang="en-GB" sz="1500" b="1" dirty="0" smtClean="0">
                <a:solidFill>
                  <a:srgbClr val="FF0000"/>
                </a:solidFill>
              </a:rPr>
              <a:t>C3</a:t>
            </a:r>
            <a:r>
              <a:rPr lang="en-GB" sz="1500" dirty="0" smtClean="0"/>
              <a:t>, check </a:t>
            </a:r>
            <a:r>
              <a:rPr lang="en-GB" sz="1500" b="1" dirty="0" smtClean="0"/>
              <a:t>global wind atlas</a:t>
            </a:r>
            <a:r>
              <a:rPr lang="en-GB" sz="1500" dirty="0" smtClean="0"/>
              <a:t> (nearest point): 		</a:t>
            </a:r>
            <a:r>
              <a:rPr lang="en-GB" sz="1500" i="1" dirty="0" smtClean="0"/>
              <a:t>test of global topography + displacement of site effect</a:t>
            </a:r>
            <a:endParaRPr lang="en-GB" sz="1500" i="1" dirty="0"/>
          </a:p>
          <a:p>
            <a:r>
              <a:rPr lang="en-GB" sz="1500" dirty="0" smtClean="0"/>
              <a:t>	ref: predicted </a:t>
            </a:r>
            <a:r>
              <a:rPr lang="en-GB" sz="1500" dirty="0"/>
              <a:t>wind climate using model derived generalized wind climate and best site topography</a:t>
            </a:r>
          </a:p>
          <a:p>
            <a:r>
              <a:rPr lang="en-GB" sz="1500" b="1" dirty="0" smtClean="0">
                <a:solidFill>
                  <a:srgbClr val="FF0000"/>
                </a:solidFill>
              </a:rPr>
              <a:t>C4</a:t>
            </a:r>
            <a:r>
              <a:rPr lang="en-GB" sz="1500" dirty="0" smtClean="0"/>
              <a:t>, check </a:t>
            </a:r>
            <a:r>
              <a:rPr lang="en-GB" sz="1500" b="1" dirty="0" smtClean="0"/>
              <a:t>global </a:t>
            </a:r>
            <a:r>
              <a:rPr lang="en-GB" sz="1500" b="1" dirty="0"/>
              <a:t>wind atlas </a:t>
            </a:r>
            <a:r>
              <a:rPr lang="en-GB" sz="1500" dirty="0"/>
              <a:t>(nearest point</a:t>
            </a:r>
            <a:r>
              <a:rPr lang="en-GB" sz="1500" dirty="0" smtClean="0"/>
              <a:t>):		</a:t>
            </a:r>
            <a:r>
              <a:rPr lang="en-GB" sz="1500" i="1" dirty="0" smtClean="0"/>
              <a:t>test of complete model chain and </a:t>
            </a:r>
            <a:r>
              <a:rPr lang="en-GB" sz="1500" i="1" dirty="0"/>
              <a:t>+ displacement of site </a:t>
            </a:r>
            <a:r>
              <a:rPr lang="en-GB" sz="1500" i="1" dirty="0" smtClean="0"/>
              <a:t>effect</a:t>
            </a:r>
          </a:p>
          <a:p>
            <a:r>
              <a:rPr lang="en-GB" sz="1500" dirty="0"/>
              <a:t>	</a:t>
            </a:r>
            <a:r>
              <a:rPr lang="en-GB" sz="1500" dirty="0" smtClean="0"/>
              <a:t>ref:  measured wind climate </a:t>
            </a:r>
            <a:endParaRPr lang="en-GB" sz="1500" dirty="0"/>
          </a:p>
        </p:txBody>
      </p:sp>
    </p:spTree>
    <p:extLst>
      <p:ext uri="{BB962C8B-B14F-4D97-AF65-F5344CB8AC3E}">
        <p14:creationId xmlns:p14="http://schemas.microsoft.com/office/powerpoint/2010/main" val="1741904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Validation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48</a:t>
            </a:fld>
            <a:endParaRPr lang="en-GB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074" y="620688"/>
            <a:ext cx="5662453" cy="5616624"/>
          </a:xfrm>
        </p:spPr>
      </p:pic>
      <p:sp>
        <p:nvSpPr>
          <p:cNvPr id="3" name="Rectangle 2"/>
          <p:cNvSpPr/>
          <p:nvPr/>
        </p:nvSpPr>
        <p:spPr>
          <a:xfrm>
            <a:off x="478583" y="2483224"/>
            <a:ext cx="399644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C2</a:t>
            </a:r>
            <a:r>
              <a:rPr lang="en-GB" dirty="0"/>
              <a:t>, check predicted wind climate using model derived generalized wind climate and best site topography </a:t>
            </a:r>
          </a:p>
          <a:p>
            <a:r>
              <a:rPr lang="en-GB" dirty="0"/>
              <a:t>	ref: measured wind </a:t>
            </a:r>
            <a:r>
              <a:rPr lang="en-GB" dirty="0" smtClean="0"/>
              <a:t>climate</a:t>
            </a:r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44 Sites</a:t>
            </a:r>
          </a:p>
          <a:p>
            <a:r>
              <a:rPr lang="en-GB" dirty="0" smtClean="0"/>
              <a:t>Mean error: -6% </a:t>
            </a:r>
            <a:br>
              <a:rPr lang="en-GB" dirty="0" smtClean="0"/>
            </a:br>
            <a:r>
              <a:rPr lang="en-GB" dirty="0" smtClean="0"/>
              <a:t>Mean absolute error: 10%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035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Validation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50" y="1449388"/>
            <a:ext cx="4032448" cy="4795402"/>
          </a:xfrm>
        </p:spPr>
        <p:txBody>
          <a:bodyPr/>
          <a:lstStyle/>
          <a:p>
            <a:r>
              <a:rPr lang="en-GB" dirty="0" smtClean="0"/>
              <a:t>ESMAP measurement campaigns</a:t>
            </a:r>
          </a:p>
          <a:p>
            <a:endParaRPr lang="en-GB" dirty="0"/>
          </a:p>
          <a:p>
            <a:r>
              <a:rPr lang="en-GB" dirty="0" smtClean="0"/>
              <a:t>High quality wind measurements</a:t>
            </a:r>
          </a:p>
          <a:p>
            <a:endParaRPr lang="en-GB" dirty="0"/>
          </a:p>
          <a:p>
            <a:r>
              <a:rPr lang="en-GB" dirty="0" smtClean="0"/>
              <a:t>Site survey and microscale modelling</a:t>
            </a:r>
          </a:p>
          <a:p>
            <a:endParaRPr lang="en-GB" dirty="0" smtClean="0"/>
          </a:p>
          <a:p>
            <a:r>
              <a:rPr lang="en-GB" dirty="0" smtClean="0"/>
              <a:t>Plus our measurement datasets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49</a:t>
            </a:fld>
            <a:endParaRPr lang="en-GB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014" y="1052736"/>
            <a:ext cx="7318051" cy="529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3870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155A9-EE7B-43C3-B20C-81E2129880B0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GWA validation and uncertainty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5</a:t>
            </a:fld>
            <a:endParaRPr lang="en-GB" dirty="0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1843122" y="6332984"/>
            <a:ext cx="306388" cy="306388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defPPr>
              <a:defRPr lang="da-DK"/>
            </a:defPPr>
            <a:lvl1pPr algn="r" rtl="0" fontAlgn="base">
              <a:spcBef>
                <a:spcPct val="50000"/>
              </a:spcBef>
              <a:spcAft>
                <a:spcPct val="0"/>
              </a:spcAft>
              <a:defRPr sz="900" kern="1200">
                <a:solidFill>
                  <a:srgbClr val="000000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1pPr>
            <a:lvl2pPr marL="4572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2pPr>
            <a:lvl3pPr marL="9144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3pPr>
            <a:lvl4pPr marL="13716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4pPr>
            <a:lvl5pPr marL="1828800" algn="l" rtl="0" fontAlgn="base">
              <a:spcBef>
                <a:spcPct val="5000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5pPr>
            <a:lvl6pPr marL="2286000" algn="l" defTabSz="914400" rtl="0" eaLnBrk="1" latinLnBrk="0" hangingPunct="1"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6pPr>
            <a:lvl7pPr marL="2743200" algn="l" defTabSz="914400" rtl="0" eaLnBrk="1" latinLnBrk="0" hangingPunct="1"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7pPr>
            <a:lvl8pPr marL="3200400" algn="l" defTabSz="914400" rtl="0" eaLnBrk="1" latinLnBrk="0" hangingPunct="1"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8pPr>
            <a:lvl9pPr marL="3657600" algn="l" defTabSz="914400" rtl="0" eaLnBrk="1" latinLnBrk="0" hangingPunct="1">
              <a:defRPr sz="1600" kern="1200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  <a:cs typeface="+mn-cs"/>
              </a:defRPr>
            </a:lvl9pPr>
          </a:lstStyle>
          <a:p>
            <a:pPr>
              <a:defRPr/>
            </a:pPr>
            <a:fld id="{1D2F8EB9-54A9-471A-ABE0-CCD5860A784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674" y="1086718"/>
            <a:ext cx="9000000" cy="558264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 bwMode="auto">
          <a:xfrm>
            <a:off x="2709178" y="1088740"/>
            <a:ext cx="3528392" cy="3405862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53194" y="764704"/>
            <a:ext cx="3959545" cy="338554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txBody>
          <a:bodyPr wrap="none" rtlCol="0">
            <a:spAutoFit/>
          </a:bodyPr>
          <a:lstStyle/>
          <a:p>
            <a:r>
              <a:rPr lang="da-DK" dirty="0" err="1" smtClean="0"/>
              <a:t>Generalized</a:t>
            </a:r>
            <a:r>
              <a:rPr lang="da-DK" dirty="0" smtClean="0"/>
              <a:t> Wind </a:t>
            </a:r>
            <a:r>
              <a:rPr lang="da-DK" dirty="0" err="1" smtClean="0"/>
              <a:t>Climate</a:t>
            </a:r>
            <a:r>
              <a:rPr lang="da-DK" dirty="0" smtClean="0"/>
              <a:t> from NWA</a:t>
            </a:r>
            <a:endParaRPr lang="da-DK" dirty="0"/>
          </a:p>
        </p:txBody>
      </p:sp>
      <p:sp>
        <p:nvSpPr>
          <p:cNvPr id="9" name="Oval 8"/>
          <p:cNvSpPr/>
          <p:nvPr/>
        </p:nvSpPr>
        <p:spPr bwMode="auto">
          <a:xfrm>
            <a:off x="6263106" y="1758298"/>
            <a:ext cx="3934904" cy="4392488"/>
          </a:xfrm>
          <a:prstGeom prst="ellipse">
            <a:avLst/>
          </a:prstGeom>
          <a:noFill/>
          <a:ln>
            <a:solidFill>
              <a:srgbClr val="00B050"/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63106" y="1444544"/>
            <a:ext cx="2340705" cy="33855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none" rtlCol="0">
            <a:spAutoFit/>
          </a:bodyPr>
          <a:lstStyle/>
          <a:p>
            <a:r>
              <a:rPr lang="da-DK" dirty="0" smtClean="0"/>
              <a:t>High resolution </a:t>
            </a:r>
            <a:r>
              <a:rPr lang="da-DK" dirty="0" err="1" smtClean="0"/>
              <a:t>map</a:t>
            </a:r>
            <a:r>
              <a:rPr lang="da-DK" dirty="0" smtClean="0"/>
              <a:t> </a:t>
            </a:r>
            <a:endParaRPr lang="da-DK" dirty="0"/>
          </a:p>
        </p:txBody>
      </p:sp>
      <p:sp>
        <p:nvSpPr>
          <p:cNvPr id="11" name="Oval 10"/>
          <p:cNvSpPr/>
          <p:nvPr/>
        </p:nvSpPr>
        <p:spPr bwMode="auto">
          <a:xfrm>
            <a:off x="2565162" y="4316974"/>
            <a:ext cx="3468968" cy="2196244"/>
          </a:xfrm>
          <a:prstGeom prst="ellipse">
            <a:avLst/>
          </a:prstGeom>
          <a:noFill/>
          <a:ln>
            <a:solidFill>
              <a:schemeClr val="tx2">
                <a:lumMod val="60000"/>
                <a:lumOff val="40000"/>
              </a:schemeClr>
            </a:solidFill>
            <a:headEnd type="none" w="med" len="med"/>
            <a:tailEnd type="none" w="med" len="med"/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a-DK" sz="1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413034" y="4087073"/>
            <a:ext cx="2288383" cy="338554"/>
          </a:xfrm>
          <a:prstGeom prst="rect">
            <a:avLst/>
          </a:prstGeom>
          <a:noFill/>
          <a:ln w="28575">
            <a:solidFill>
              <a:schemeClr val="tx2">
                <a:lumMod val="60000"/>
                <a:lumOff val="4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da-DK" dirty="0" smtClean="0"/>
              <a:t>Turbine power </a:t>
            </a:r>
            <a:r>
              <a:rPr lang="da-DK" dirty="0" err="1" smtClean="0"/>
              <a:t>curve</a:t>
            </a:r>
            <a:endParaRPr lang="da-DK" dirty="0"/>
          </a:p>
        </p:txBody>
      </p:sp>
      <p:sp>
        <p:nvSpPr>
          <p:cNvPr id="13" name="TextBox 12"/>
          <p:cNvSpPr txBox="1"/>
          <p:nvPr/>
        </p:nvSpPr>
        <p:spPr>
          <a:xfrm>
            <a:off x="2709178" y="3123545"/>
            <a:ext cx="6336704" cy="83099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da-DK" sz="2400" dirty="0" smtClean="0"/>
              <a:t>WAsP </a:t>
            </a:r>
            <a:r>
              <a:rPr lang="da-DK" sz="2400" dirty="0" err="1" smtClean="0"/>
              <a:t>includes</a:t>
            </a:r>
            <a:r>
              <a:rPr lang="da-DK" sz="2400" dirty="0" smtClean="0"/>
              <a:t> option for CFD </a:t>
            </a:r>
            <a:r>
              <a:rPr lang="da-DK" sz="2400" dirty="0" err="1" smtClean="0"/>
              <a:t>calculation</a:t>
            </a:r>
            <a:r>
              <a:rPr lang="da-DK" sz="2400" dirty="0" smtClean="0"/>
              <a:t> of flow </a:t>
            </a:r>
            <a:r>
              <a:rPr lang="da-DK" sz="2400" dirty="0" err="1" smtClean="0"/>
              <a:t>corrections</a:t>
            </a:r>
            <a:endParaRPr lang="da-DK" sz="2400" dirty="0"/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611188" y="148616"/>
            <a:ext cx="10563358" cy="389589"/>
          </a:xfrm>
          <a:prstGeom prst="rect">
            <a:avLst/>
          </a:prstGeom>
        </p:spPr>
        <p:txBody>
          <a:bodyPr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200" b="1" i="0" u="none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Verdana" pitchFamily="34" charset="0"/>
                <a:ea typeface="ＭＳ Ｐゴシック" pitchFamily="-80" charset="-128"/>
              </a:defRPr>
            </a:lvl9pPr>
          </a:lstStyle>
          <a:p>
            <a:r>
              <a:rPr lang="en-GB" kern="0" dirty="0" smtClean="0"/>
              <a:t>DTU Resource Assessment software: WAsP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40822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148616"/>
            <a:ext cx="10563358" cy="688096"/>
          </a:xfrm>
        </p:spPr>
        <p:txBody>
          <a:bodyPr/>
          <a:lstStyle/>
          <a:p>
            <a:r>
              <a:rPr lang="en-GB" dirty="0" smtClean="0"/>
              <a:t>Future perspectives for GWA 2.0, GWA 3.0, and beyond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2300" y="908720"/>
            <a:ext cx="11017250" cy="5336070"/>
          </a:xfrm>
        </p:spPr>
        <p:txBody>
          <a:bodyPr/>
          <a:lstStyle/>
          <a:p>
            <a:r>
              <a:rPr lang="en-GB" dirty="0" smtClean="0"/>
              <a:t>Over all aim is to making GWA </a:t>
            </a:r>
          </a:p>
          <a:p>
            <a:pPr lvl="1"/>
            <a:r>
              <a:rPr lang="en-GB" dirty="0" smtClean="0"/>
              <a:t>more accurate</a:t>
            </a:r>
          </a:p>
          <a:p>
            <a:pPr lvl="1"/>
            <a:r>
              <a:rPr lang="en-GB" dirty="0" smtClean="0"/>
              <a:t>more relevant</a:t>
            </a:r>
          </a:p>
          <a:p>
            <a:pPr lvl="1"/>
            <a:r>
              <a:rPr lang="en-GB" dirty="0" smtClean="0"/>
              <a:t>more valuable</a:t>
            </a:r>
          </a:p>
          <a:p>
            <a:r>
              <a:rPr lang="en-GB" dirty="0" smtClean="0"/>
              <a:t>How?</a:t>
            </a:r>
          </a:p>
          <a:p>
            <a:pPr lvl="1"/>
            <a:r>
              <a:rPr lang="en-GB" dirty="0" smtClean="0"/>
              <a:t>Validation and new model chain </a:t>
            </a:r>
          </a:p>
          <a:p>
            <a:pPr lvl="2"/>
            <a:r>
              <a:rPr lang="en-GB" dirty="0" smtClean="0"/>
              <a:t>Quantify and characterize uncertainty</a:t>
            </a:r>
          </a:p>
          <a:p>
            <a:pPr lvl="2"/>
            <a:r>
              <a:rPr lang="en-GB" dirty="0" smtClean="0"/>
              <a:t>Flow in complex terrain and stability effects</a:t>
            </a:r>
          </a:p>
          <a:p>
            <a:pPr lvl="2"/>
            <a:r>
              <a:rPr lang="en-GB" dirty="0" smtClean="0"/>
              <a:t>Roughness length evaluation</a:t>
            </a:r>
          </a:p>
          <a:p>
            <a:pPr lvl="1"/>
            <a:r>
              <a:rPr lang="en-GB" dirty="0" smtClean="0"/>
              <a:t>New Layers</a:t>
            </a:r>
          </a:p>
          <a:p>
            <a:pPr lvl="2"/>
            <a:r>
              <a:rPr lang="en-GB" dirty="0"/>
              <a:t>Design </a:t>
            </a:r>
            <a:r>
              <a:rPr lang="en-GB" dirty="0" smtClean="0"/>
              <a:t>parameters: extreme wind </a:t>
            </a:r>
            <a:r>
              <a:rPr lang="en-GB" dirty="0"/>
              <a:t>load conditions EOG, EWS, ECD, EDC and </a:t>
            </a:r>
            <a:r>
              <a:rPr lang="en-GB" dirty="0" smtClean="0"/>
              <a:t>ETM</a:t>
            </a:r>
          </a:p>
          <a:p>
            <a:pPr lvl="2"/>
            <a:r>
              <a:rPr lang="en-GB" dirty="0" smtClean="0"/>
              <a:t>Capacity factor for custom power curves</a:t>
            </a:r>
          </a:p>
          <a:p>
            <a:pPr lvl="2"/>
            <a:r>
              <a:rPr lang="en-GB" dirty="0" smtClean="0"/>
              <a:t>Cost modelling</a:t>
            </a:r>
          </a:p>
          <a:p>
            <a:pPr lvl="2"/>
            <a:endParaRPr lang="en-GB" dirty="0"/>
          </a:p>
          <a:p>
            <a:r>
              <a:rPr lang="en-GB" dirty="0" smtClean="0"/>
              <a:t>Validation and research are interlinked</a:t>
            </a:r>
          </a:p>
          <a:p>
            <a:pPr marL="379412" lvl="1" indent="0">
              <a:buNone/>
            </a:pPr>
            <a:endParaRPr lang="en-GB" dirty="0" smtClean="0"/>
          </a:p>
          <a:p>
            <a:pPr marL="1050925" lvl="2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50</a:t>
            </a:fld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 rot="21123071">
            <a:off x="5425991" y="4919630"/>
            <a:ext cx="6448565" cy="116955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000" dirty="0" smtClean="0"/>
              <a:t>The GWA is </a:t>
            </a:r>
            <a:r>
              <a:rPr lang="en-GB" sz="2000" b="1" dirty="0" smtClean="0"/>
              <a:t>DTU Wind Energy’s</a:t>
            </a:r>
          </a:p>
          <a:p>
            <a:r>
              <a:rPr lang="en-GB" sz="2000" dirty="0" smtClean="0"/>
              <a:t>as </a:t>
            </a:r>
            <a:r>
              <a:rPr lang="en-GB" sz="2000" b="1" dirty="0" smtClean="0"/>
              <a:t>launch pad </a:t>
            </a:r>
            <a:r>
              <a:rPr lang="en-GB" sz="2000" dirty="0" smtClean="0"/>
              <a:t>for new </a:t>
            </a:r>
            <a:r>
              <a:rPr lang="en-GB" sz="2000" b="1" dirty="0" smtClean="0"/>
              <a:t>wind energy </a:t>
            </a:r>
            <a:r>
              <a:rPr lang="en-GB" sz="2000" dirty="0" smtClean="0"/>
              <a:t>datasets to increase </a:t>
            </a:r>
            <a:r>
              <a:rPr lang="en-GB" sz="2000" b="1" dirty="0" smtClean="0"/>
              <a:t>impact</a:t>
            </a:r>
            <a:r>
              <a:rPr lang="en-GB" sz="2000" dirty="0" smtClean="0"/>
              <a:t> 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90387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400" dirty="0"/>
              <a:t>www.globalwindatlas.info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GB" sz="3600" dirty="0" smtClean="0"/>
          </a:p>
          <a:p>
            <a:pPr marL="0" indent="0" algn="ctr">
              <a:buNone/>
            </a:pPr>
            <a:endParaRPr lang="en-GB" sz="3600" dirty="0"/>
          </a:p>
          <a:p>
            <a:pPr marL="0" indent="0" algn="ctr">
              <a:buNone/>
            </a:pPr>
            <a:endParaRPr lang="en-GB" sz="3600" dirty="0" smtClean="0"/>
          </a:p>
          <a:p>
            <a:pPr marL="0" indent="0" algn="ctr">
              <a:buNone/>
            </a:pPr>
            <a:endParaRPr lang="en-GB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51</a:t>
            </a:fld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690041" y="2492896"/>
            <a:ext cx="5271653" cy="36317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000" dirty="0" smtClean="0"/>
              <a:t>GWA2.0 in first 169 days has attracted</a:t>
            </a:r>
          </a:p>
          <a:p>
            <a:r>
              <a:rPr lang="en-GB" sz="2000" dirty="0" smtClean="0"/>
              <a:t>&gt;54920 sessions</a:t>
            </a:r>
          </a:p>
          <a:p>
            <a:r>
              <a:rPr lang="en-GB" sz="2000" dirty="0" smtClean="0"/>
              <a:t>&gt;31492 users</a:t>
            </a:r>
          </a:p>
          <a:p>
            <a:r>
              <a:rPr lang="en-GB" sz="2000" dirty="0"/>
              <a:t>i</a:t>
            </a:r>
            <a:r>
              <a:rPr lang="en-GB" sz="2000" dirty="0" smtClean="0"/>
              <a:t>n 201 </a:t>
            </a:r>
            <a:r>
              <a:rPr lang="en-GB" sz="2000" dirty="0" smtClean="0"/>
              <a:t>countries</a:t>
            </a:r>
          </a:p>
          <a:p>
            <a:endParaRPr lang="en-GB" sz="2000" dirty="0" smtClean="0"/>
          </a:p>
          <a:p>
            <a:r>
              <a:rPr lang="en-GB" sz="2000" dirty="0" smtClean="0"/>
              <a:t>Approximately:</a:t>
            </a:r>
          </a:p>
          <a:p>
            <a:r>
              <a:rPr lang="en-GB" sz="2000" dirty="0" smtClean="0"/>
              <a:t>250 </a:t>
            </a:r>
            <a:r>
              <a:rPr lang="en-GB" sz="2000" dirty="0"/>
              <a:t>sessions per day</a:t>
            </a:r>
          </a:p>
          <a:p>
            <a:r>
              <a:rPr lang="en-GB" sz="2000" dirty="0"/>
              <a:t>150 users per </a:t>
            </a:r>
            <a:r>
              <a:rPr lang="en-GB" sz="2000" dirty="0" smtClean="0"/>
              <a:t>day</a:t>
            </a:r>
            <a:endParaRPr lang="en-GB" sz="2000" dirty="0"/>
          </a:p>
        </p:txBody>
      </p:sp>
      <p:sp>
        <p:nvSpPr>
          <p:cNvPr id="8" name="TextBox 7"/>
          <p:cNvSpPr txBox="1"/>
          <p:nvPr/>
        </p:nvSpPr>
        <p:spPr>
          <a:xfrm rot="855192">
            <a:off x="5732397" y="1110601"/>
            <a:ext cx="6084676" cy="46166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GB" sz="2400" dirty="0" smtClean="0"/>
              <a:t>THANK YOU FOR YOUR ATTENTION</a:t>
            </a:r>
            <a:endParaRPr lang="en-GB" sz="24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481" y="1520788"/>
            <a:ext cx="6455785" cy="39972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860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52</a:t>
            </a:fld>
            <a:endParaRPr lang="en-GB" dirty="0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9"/>
          <a:stretch/>
        </p:blipFill>
        <p:spPr bwMode="auto">
          <a:xfrm>
            <a:off x="1918742" y="1412776"/>
            <a:ext cx="8618106" cy="493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8516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Globcover</a:t>
            </a:r>
            <a:r>
              <a:rPr lang="en-GB" dirty="0" smtClean="0"/>
              <a:t> classes to Roughness length (m)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53</a:t>
            </a:fld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10" y="712849"/>
            <a:ext cx="10251561" cy="574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0066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GWA validation and uncertainty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54</a:t>
            </a:fld>
            <a:endParaRPr lang="en-GB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42" y="189360"/>
            <a:ext cx="10368000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 bwMode="auto">
          <a:xfrm>
            <a:off x="7032462" y="908720"/>
            <a:ext cx="3491236" cy="5328592"/>
          </a:xfrm>
          <a:prstGeom prst="rect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7032462" y="2414426"/>
            <a:ext cx="3491236" cy="1626641"/>
          </a:xfrm>
          <a:prstGeom prst="rect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031310" y="4437112"/>
            <a:ext cx="1573721" cy="1626641"/>
          </a:xfrm>
          <a:prstGeom prst="rect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8794930" y="4437112"/>
            <a:ext cx="1728768" cy="1626641"/>
          </a:xfrm>
          <a:prstGeom prst="rect">
            <a:avLst/>
          </a:prstGeom>
          <a:noFill/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Verdana" pitchFamily="34" charset="0"/>
              <a:ea typeface="ＭＳ Ｐゴシック" pitchFamily="-8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67726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GWA validation and uncertainty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55</a:t>
            </a:fld>
            <a:endParaRPr lang="en-GB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94" y="189360"/>
            <a:ext cx="10368000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 rot="21007695">
            <a:off x="8226881" y="2620512"/>
            <a:ext cx="3834220" cy="16312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10 % </a:t>
            </a:r>
            <a:r>
              <a:rPr lang="en-GB" sz="2000" dirty="0" smtClean="0"/>
              <a:t>windiest area </a:t>
            </a:r>
          </a:p>
          <a:p>
            <a:pPr algn="ctr"/>
            <a:r>
              <a:rPr lang="en-GB" sz="2000" dirty="0" smtClean="0"/>
              <a:t> power density at 100m</a:t>
            </a:r>
          </a:p>
          <a:p>
            <a:pPr algn="ctr"/>
            <a:r>
              <a:rPr lang="en-GB" sz="2800" dirty="0" smtClean="0"/>
              <a:t>650 W/m</a:t>
            </a:r>
            <a:r>
              <a:rPr lang="en-GB" sz="2800" baseline="30000" dirty="0" smtClean="0"/>
              <a:t>2 </a:t>
            </a:r>
          </a:p>
        </p:txBody>
      </p:sp>
    </p:spTree>
    <p:extLst>
      <p:ext uri="{BB962C8B-B14F-4D97-AF65-F5344CB8AC3E}">
        <p14:creationId xmlns:p14="http://schemas.microsoft.com/office/powerpoint/2010/main" val="3557674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GWA validation and uncertainty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56</a:t>
            </a:fld>
            <a:endParaRPr lang="en-GB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554" y="153356"/>
            <a:ext cx="10369237" cy="64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 rot="21007695">
            <a:off x="8226881" y="2620512"/>
            <a:ext cx="3834220" cy="16312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sz="2800" dirty="0" smtClean="0"/>
              <a:t>10 % </a:t>
            </a:r>
            <a:r>
              <a:rPr lang="en-GB" sz="2000" dirty="0" smtClean="0"/>
              <a:t>windiest area </a:t>
            </a:r>
          </a:p>
          <a:p>
            <a:pPr algn="ctr"/>
            <a:r>
              <a:rPr lang="en-GB" sz="2000" dirty="0" smtClean="0"/>
              <a:t> power density at 100m</a:t>
            </a:r>
          </a:p>
          <a:p>
            <a:pPr algn="ctr"/>
            <a:r>
              <a:rPr lang="en-GB" sz="2800" dirty="0" smtClean="0"/>
              <a:t>542W/m</a:t>
            </a:r>
            <a:r>
              <a:rPr lang="en-GB" sz="2800" baseline="30000" dirty="0" smtClean="0"/>
              <a:t>2 </a:t>
            </a:r>
          </a:p>
        </p:txBody>
      </p:sp>
    </p:spTree>
    <p:extLst>
      <p:ext uri="{BB962C8B-B14F-4D97-AF65-F5344CB8AC3E}">
        <p14:creationId xmlns:p14="http://schemas.microsoft.com/office/powerpoint/2010/main" val="11621858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6</a:t>
            </a:fld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2306637" y="4653136"/>
            <a:ext cx="6092825" cy="132343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r>
              <a:rPr lang="en-GB" sz="2000" dirty="0" smtClean="0"/>
              <a:t>30 years of </a:t>
            </a:r>
            <a:r>
              <a:rPr lang="en-GB" sz="2000" dirty="0" smtClean="0"/>
              <a:t>development</a:t>
            </a:r>
            <a:endParaRPr lang="en-GB" sz="2000" dirty="0" smtClean="0"/>
          </a:p>
          <a:p>
            <a:r>
              <a:rPr lang="en-GB" sz="2000" dirty="0" smtClean="0"/>
              <a:t>o   More than 5000 users</a:t>
            </a:r>
          </a:p>
          <a:p>
            <a:r>
              <a:rPr lang="en-GB" sz="2000" dirty="0" smtClean="0"/>
              <a:t>o</a:t>
            </a:r>
            <a:r>
              <a:rPr lang="en-GB" sz="2000" dirty="0" smtClean="0"/>
              <a:t>   More than 250 certified WAsP users</a:t>
            </a:r>
            <a:endParaRPr lang="en-GB" sz="2000" dirty="0"/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 bwMode="auto">
          <a:xfrm>
            <a:off x="2227814" y="3429000"/>
            <a:ext cx="2209248" cy="225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8913" indent="-188913" algn="l" rtl="0" eaLnBrk="1" fontAlgn="base" hangingPunct="1">
              <a:spcBef>
                <a:spcPts val="12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19526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279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986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1177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749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0321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893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946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Tahoma" pitchFamily="34" charset="0"/>
              <a:buChar char="•"/>
            </a:pPr>
            <a:r>
              <a:rPr lang="en-GB" altLang="da-DK" sz="1400" kern="0" dirty="0" smtClean="0"/>
              <a:t>National wind atlases … </a:t>
            </a:r>
            <a:r>
              <a:rPr lang="en-GB" altLang="da-DK" sz="1400" kern="0" dirty="0" smtClean="0">
                <a:solidFill>
                  <a:srgbClr val="FF0000"/>
                </a:solidFill>
                <a:cs typeface="Arial" charset="0"/>
              </a:rPr>
              <a:t>■</a:t>
            </a:r>
          </a:p>
          <a:p>
            <a:pPr>
              <a:buFont typeface="Tahoma" pitchFamily="34" charset="0"/>
              <a:buChar char="•"/>
            </a:pPr>
            <a:r>
              <a:rPr lang="en-GB" altLang="da-DK" sz="1400" kern="0" dirty="0" smtClean="0">
                <a:cs typeface="Arial" charset="0"/>
              </a:rPr>
              <a:t>Regional and local studies … </a:t>
            </a:r>
            <a:r>
              <a:rPr lang="en-GB" altLang="da-DK" sz="1400" kern="0" dirty="0" smtClean="0">
                <a:solidFill>
                  <a:srgbClr val="33CCFF"/>
                </a:solidFill>
                <a:cs typeface="Arial" charset="0"/>
              </a:rPr>
              <a:t>■</a:t>
            </a:r>
            <a:endParaRPr lang="en-GB" altLang="da-DK" sz="1400" kern="0" dirty="0">
              <a:solidFill>
                <a:srgbClr val="33CCFF"/>
              </a:solidFill>
              <a:cs typeface="Arial" charset="0"/>
            </a:endParaRP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>
          <a:xfrm>
            <a:off x="6190214" y="3429000"/>
            <a:ext cx="2209248" cy="225724"/>
          </a:xfrm>
          <a:prstGeom prst="rect">
            <a:avLst/>
          </a:prstGeom>
        </p:spPr>
        <p:txBody>
          <a:bodyPr/>
          <a:lstStyle>
            <a:lvl1pPr marL="188913" indent="-188913" algn="l" rtl="0" eaLnBrk="1" fontAlgn="base" hangingPunct="1">
              <a:spcBef>
                <a:spcPts val="12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19526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2pPr>
            <a:lvl3pPr marL="1279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600">
                <a:solidFill>
                  <a:schemeClr val="tx1"/>
                </a:solidFill>
                <a:latin typeface="+mn-lt"/>
                <a:ea typeface="+mn-ea"/>
              </a:defRPr>
            </a:lvl3pPr>
            <a:lvl4pPr marL="16986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1177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5pPr>
            <a:lvl6pPr marL="25749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0321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893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946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Tahoma" pitchFamily="34" charset="0"/>
              <a:buChar char="•"/>
            </a:pPr>
            <a:r>
              <a:rPr lang="en-GB" altLang="en-US" sz="1400" kern="0" dirty="0" smtClean="0">
                <a:cs typeface="Arial" charset="0"/>
              </a:rPr>
              <a:t>WAsP course venues … </a:t>
            </a:r>
            <a:r>
              <a:rPr lang="en-GB" altLang="en-US" sz="1400" kern="0" dirty="0" smtClean="0">
                <a:solidFill>
                  <a:srgbClr val="FFCC00"/>
                </a:solidFill>
                <a:cs typeface="Arial" charset="0"/>
              </a:rPr>
              <a:t>■</a:t>
            </a:r>
          </a:p>
          <a:p>
            <a:pPr>
              <a:buFont typeface="Tahoma" pitchFamily="34" charset="0"/>
              <a:buChar char="•"/>
            </a:pPr>
            <a:r>
              <a:rPr lang="en-GB" altLang="en-US" sz="1400" kern="0" dirty="0" smtClean="0">
                <a:cs typeface="Arial" charset="0"/>
              </a:rPr>
              <a:t>Certified users … </a:t>
            </a:r>
            <a:r>
              <a:rPr lang="en-GB" altLang="en-US" sz="1400" kern="0" dirty="0" smtClean="0">
                <a:solidFill>
                  <a:srgbClr val="990000"/>
                </a:solidFill>
                <a:cs typeface="Arial" charset="0"/>
              </a:rPr>
              <a:t>■</a:t>
            </a:r>
            <a:endParaRPr lang="en-GB" altLang="en-US" sz="1400" kern="0" dirty="0">
              <a:solidFill>
                <a:srgbClr val="990000"/>
              </a:solidFill>
              <a:cs typeface="Arial" charset="0"/>
            </a:endParaRPr>
          </a:p>
        </p:txBody>
      </p:sp>
      <p:pic>
        <p:nvPicPr>
          <p:cNvPr id="12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2635" y="1052736"/>
            <a:ext cx="5262355" cy="2367087"/>
          </a:xfrm>
        </p:spPr>
      </p:pic>
      <p:sp>
        <p:nvSpPr>
          <p:cNvPr id="15" name="TextBox 14"/>
          <p:cNvSpPr txBox="1"/>
          <p:nvPr/>
        </p:nvSpPr>
        <p:spPr>
          <a:xfrm>
            <a:off x="3214886" y="591071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smtClean="0"/>
              <a:t>Methodology global impact</a:t>
            </a:r>
            <a:endParaRPr lang="en-GB" sz="2000" dirty="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611188" y="148616"/>
            <a:ext cx="10563358" cy="389589"/>
          </a:xfrm>
        </p:spPr>
        <p:txBody>
          <a:bodyPr/>
          <a:lstStyle/>
          <a:p>
            <a:r>
              <a:rPr lang="en-GB" dirty="0" smtClean="0"/>
              <a:t>DTU Resource Assessment Software on t</a:t>
            </a:r>
            <a:r>
              <a:rPr lang="en-GB" dirty="0" smtClean="0"/>
              <a:t>he </a:t>
            </a:r>
            <a:r>
              <a:rPr lang="en-GB" dirty="0" smtClean="0"/>
              <a:t>world map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050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2598" y="148616"/>
            <a:ext cx="10563358" cy="1143000"/>
          </a:xfrm>
        </p:spPr>
        <p:txBody>
          <a:bodyPr/>
          <a:lstStyle/>
          <a:p>
            <a:r>
              <a:rPr lang="en-GB" dirty="0"/>
              <a:t>Background and context of the Global Wind </a:t>
            </a:r>
            <a:r>
              <a:rPr lang="en-GB" dirty="0" smtClean="0"/>
              <a:t>Atlas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50" y="1449388"/>
            <a:ext cx="11449000" cy="4795402"/>
          </a:xfrm>
        </p:spPr>
        <p:txBody>
          <a:bodyPr/>
          <a:lstStyle/>
          <a:p>
            <a:pPr marL="0" indent="0">
              <a:buNone/>
            </a:pPr>
            <a:r>
              <a:rPr lang="en-GB" dirty="0" smtClean="0"/>
              <a:t>Global Wind Atlas </a:t>
            </a:r>
          </a:p>
          <a:p>
            <a:pPr marL="0" indent="0">
              <a:buNone/>
            </a:pPr>
            <a:r>
              <a:rPr lang="en-GB" dirty="0" smtClean="0"/>
              <a:t>GWA 1.0</a:t>
            </a:r>
          </a:p>
          <a:p>
            <a:pPr marL="0" indent="0">
              <a:buNone/>
            </a:pPr>
            <a:r>
              <a:rPr lang="en-GB" dirty="0" smtClean="0"/>
              <a:t>2015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GWA validation and uncertainty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7</a:t>
            </a:fld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2278782" y="620688"/>
            <a:ext cx="9828930" cy="550920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endParaRPr lang="en-GB" dirty="0" smtClean="0"/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endParaRPr lang="en-GB" dirty="0"/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endParaRPr lang="en-GB" dirty="0"/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r>
              <a:rPr lang="en-GB" dirty="0" smtClean="0"/>
              <a:t>23 participating CEM governments account for 80 percent of global greenhouse gas emissions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494806" y="774523"/>
            <a:ext cx="9468890" cy="40318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endParaRPr lang="en-GB" dirty="0"/>
          </a:p>
          <a:p>
            <a:pPr>
              <a:defRPr/>
            </a:pPr>
            <a:endParaRPr lang="en-GB" dirty="0"/>
          </a:p>
          <a:p>
            <a:pPr>
              <a:defRPr/>
            </a:pPr>
            <a:endParaRPr lang="en-GB" dirty="0"/>
          </a:p>
          <a:p>
            <a:pPr>
              <a:defRPr/>
            </a:pPr>
            <a:endParaRPr lang="en-GB" dirty="0"/>
          </a:p>
          <a:p>
            <a:pPr>
              <a:defRPr/>
            </a:pPr>
            <a:endParaRPr lang="en-GB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Lead </a:t>
            </a:r>
            <a:r>
              <a:rPr lang="en-US" dirty="0" smtClean="0"/>
              <a:t>countries are Denmark, Germany and Spain.+ 11 countries and EC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31248" y="918539"/>
            <a:ext cx="3384376" cy="206210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endParaRPr lang="en-GB" dirty="0"/>
          </a:p>
          <a:p>
            <a:pPr>
              <a:defRPr/>
            </a:pPr>
            <a:endParaRPr lang="en-GB" dirty="0"/>
          </a:p>
          <a:p>
            <a:pPr>
              <a:defRPr/>
            </a:pPr>
            <a:endParaRPr lang="en-GB" dirty="0"/>
          </a:p>
          <a:p>
            <a:pPr>
              <a:defRPr/>
            </a:pPr>
            <a:r>
              <a:rPr lang="en-GB" dirty="0" smtClean="0"/>
              <a:t>Coordinated by</a:t>
            </a:r>
          </a:p>
          <a:p>
            <a:pPr>
              <a:defRPr/>
            </a:pPr>
            <a:r>
              <a:rPr lang="en-GB" dirty="0" smtClean="0"/>
              <a:t>International Renewable Energy Agency</a:t>
            </a:r>
            <a:r>
              <a:rPr lang="en-GB" dirty="0"/>
              <a:t> </a:t>
            </a:r>
            <a:r>
              <a:rPr lang="en-GB" dirty="0" smtClean="0"/>
              <a:t>(IRENA)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2710830" y="918539"/>
            <a:ext cx="4716362" cy="317009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defRPr/>
            </a:pPr>
            <a:r>
              <a:rPr lang="en-GB" b="1" dirty="0"/>
              <a:t>Global Wind Atlas </a:t>
            </a:r>
            <a:r>
              <a:rPr lang="en-GB" dirty="0"/>
              <a:t>by DTU Wind Energy</a:t>
            </a:r>
          </a:p>
          <a:p>
            <a:pPr>
              <a:defRPr/>
            </a:pPr>
            <a:endParaRPr lang="en-GB" dirty="0"/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r>
              <a:rPr lang="en-GB" dirty="0" smtClean="0"/>
              <a:t>Funded by</a:t>
            </a:r>
          </a:p>
          <a:p>
            <a:pPr>
              <a:defRPr/>
            </a:pPr>
            <a:endParaRPr lang="en-GB" dirty="0"/>
          </a:p>
          <a:p>
            <a:pPr>
              <a:defRPr/>
            </a:pPr>
            <a:endParaRPr lang="en-GB" dirty="0" smtClean="0"/>
          </a:p>
          <a:p>
            <a:pPr>
              <a:defRPr/>
            </a:pPr>
            <a:r>
              <a:rPr lang="en-GB" dirty="0" smtClean="0"/>
              <a:t>Energy </a:t>
            </a:r>
            <a:r>
              <a:rPr lang="en-GB" dirty="0" smtClean="0"/>
              <a:t>Technology development and Demonstration (EUDP</a:t>
            </a:r>
            <a:r>
              <a:rPr lang="en-GB" dirty="0" smtClean="0"/>
              <a:t>)</a:t>
            </a:r>
            <a:endParaRPr lang="en-GB" dirty="0" smtClean="0"/>
          </a:p>
        </p:txBody>
      </p:sp>
      <p:pic>
        <p:nvPicPr>
          <p:cNvPr id="19" name="Picture 2" descr="Clean Energy Minis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5621" y="4876005"/>
            <a:ext cx="3648075" cy="857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9220" y="3961347"/>
            <a:ext cx="4172333" cy="484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http://globalatlas.irena.org/images/logoright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280" y="1209433"/>
            <a:ext cx="2857500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966" y="1554053"/>
            <a:ext cx="3279859" cy="587110"/>
          </a:xfrm>
          <a:prstGeom prst="rect">
            <a:avLst/>
          </a:prstGeom>
        </p:spPr>
      </p:pic>
      <p:pic>
        <p:nvPicPr>
          <p:cNvPr id="8194" name="Picture 2" descr="See the source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0990" y="2399315"/>
            <a:ext cx="2664296" cy="110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412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8</a:t>
            </a:fld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8664" y="3906729"/>
            <a:ext cx="3600000" cy="21677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Background and context of the Global Wind </a:t>
            </a:r>
            <a:r>
              <a:rPr lang="en-GB" dirty="0" smtClean="0"/>
              <a:t>Atlas</a:t>
            </a:r>
            <a:br>
              <a:rPr lang="en-GB" dirty="0" smtClean="0"/>
            </a:b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9462" y="3906729"/>
            <a:ext cx="3600000" cy="22945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67" y="3906729"/>
            <a:ext cx="3600000" cy="21489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90550" y="3465004"/>
            <a:ext cx="3996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www.globalwindatlas.info</a:t>
            </a:r>
            <a:endParaRPr lang="en-GB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4295006" y="3460938"/>
            <a:ext cx="3996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www.globalsolaratlas.info</a:t>
            </a:r>
            <a:endParaRPr lang="en-GB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8435466" y="3465004"/>
            <a:ext cx="29883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/>
              <a:t>www.energydata.info</a:t>
            </a:r>
            <a:endParaRPr lang="en-GB" sz="2000" dirty="0"/>
          </a:p>
        </p:txBody>
      </p:sp>
      <p:sp>
        <p:nvSpPr>
          <p:cNvPr id="12" name="Rectangle 11"/>
          <p:cNvSpPr/>
          <p:nvPr/>
        </p:nvSpPr>
        <p:spPr>
          <a:xfrm>
            <a:off x="213592" y="800708"/>
            <a:ext cx="6092825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2000" dirty="0"/>
              <a:t>Next step of Global Wind Atlas (GWA 2.0</a:t>
            </a:r>
            <a:r>
              <a:rPr lang="en-GB" sz="2000" dirty="0" smtClean="0"/>
              <a:t>) 2017</a:t>
            </a:r>
            <a:endParaRPr lang="en-GB" sz="2000" dirty="0"/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94" y="1957068"/>
            <a:ext cx="2387286" cy="68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370" y="2056219"/>
            <a:ext cx="1438275" cy="48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7134" y="2022881"/>
            <a:ext cx="158115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07784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188" y="148616"/>
            <a:ext cx="10563358" cy="760104"/>
          </a:xfrm>
        </p:spPr>
        <p:txBody>
          <a:bodyPr/>
          <a:lstStyle/>
          <a:p>
            <a:r>
              <a:rPr lang="en-GB" dirty="0" smtClean="0"/>
              <a:t>The Team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50" y="764704"/>
            <a:ext cx="8316924" cy="5480086"/>
          </a:xfrm>
        </p:spPr>
        <p:txBody>
          <a:bodyPr/>
          <a:lstStyle/>
          <a:p>
            <a:r>
              <a:rPr lang="en-GB" dirty="0" smtClean="0"/>
              <a:t>DTU Wind Energy</a:t>
            </a:r>
          </a:p>
          <a:p>
            <a:endParaRPr lang="en-GB" dirty="0"/>
          </a:p>
          <a:p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endParaRPr lang="en-GB" dirty="0" smtClean="0"/>
          </a:p>
          <a:p>
            <a:pPr marL="0" indent="0">
              <a:buNone/>
            </a:pPr>
            <a:r>
              <a:rPr lang="en-GB" dirty="0" smtClean="0"/>
              <a:t>J Badger, B Hansen, N Davis, B Olsen, A Hahmann, N Mortensen, J Hansen</a:t>
            </a: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endParaRPr lang="en-GB" dirty="0" smtClean="0"/>
          </a:p>
          <a:p>
            <a:r>
              <a:rPr lang="en-GB" dirty="0" err="1" smtClean="0"/>
              <a:t>Nazka</a:t>
            </a:r>
            <a:r>
              <a:rPr lang="en-GB" dirty="0" smtClean="0"/>
              <a:t> </a:t>
            </a:r>
            <a:r>
              <a:rPr lang="en-GB" dirty="0" err="1" smtClean="0"/>
              <a:t>Mapps</a:t>
            </a:r>
            <a:r>
              <a:rPr lang="en-GB" dirty="0" smtClean="0"/>
              <a:t>							</a:t>
            </a: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I Bauwens, I </a:t>
            </a:r>
            <a:r>
              <a:rPr lang="en-GB" dirty="0" err="1" smtClean="0"/>
              <a:t>Dautashvil</a:t>
            </a:r>
            <a:r>
              <a:rPr lang="en-GB" dirty="0"/>
              <a:t>, D Codrescu, A Vaidya  </a:t>
            </a:r>
            <a:endParaRPr lang="en-GB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F15A25-9653-4DDF-BDF4-69B93894A662}" type="datetime1">
              <a:rPr lang="en-GB" smtClean="0"/>
              <a:t>18/05/2018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EA872-A674-449B-A120-B97244F8E91D}" type="slidenum">
              <a:rPr lang="en-GB" smtClean="0"/>
              <a:pPr/>
              <a:t>9</a:t>
            </a:fld>
            <a:endParaRPr lang="en-GB" dirty="0"/>
          </a:p>
        </p:txBody>
      </p:sp>
      <p:pic>
        <p:nvPicPr>
          <p:cNvPr id="23554" name="Picture 2" descr="Brian Ohrbeck Hans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694" y="1196752"/>
            <a:ext cx="981075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Neil Dav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2818" y="1196752"/>
            <a:ext cx="981075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 descr="Niels Gylling Mortense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190" y="1196752"/>
            <a:ext cx="981075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0" name="Picture 8" descr="Bjarke Tobias Olse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8942" y="1196752"/>
            <a:ext cx="981075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 descr="Andrea  N. Hahman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5066" y="1196752"/>
            <a:ext cx="981075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4" name="Picture 12" descr="Jens Carsten Hans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314" y="1196752"/>
            <a:ext cx="981075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8" name="Picture 16" descr="Jake Badge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70" y="1196752"/>
            <a:ext cx="981075" cy="133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0" name="Picture 18" descr="http://nazka.be/pics/ides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06" y="4329100"/>
            <a:ext cx="1296305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2" name="Picture 20" descr="http://nazka.be/pics/irakli_2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62" y="4329100"/>
            <a:ext cx="1332000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4" name="Picture 22" descr="http://nazka.be/pics/danut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026" y="4329100"/>
            <a:ext cx="1371761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76" name="Picture 24" descr="http://nazka.be/pics/Ashish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190" y="4329100"/>
            <a:ext cx="1332000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Content Placeholder 2"/>
          <p:cNvSpPr txBox="1">
            <a:spLocks/>
          </p:cNvSpPr>
          <p:nvPr/>
        </p:nvSpPr>
        <p:spPr bwMode="auto">
          <a:xfrm>
            <a:off x="8219442" y="800708"/>
            <a:ext cx="3964414" cy="54800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188913" indent="-188913" algn="l" rtl="0" eaLnBrk="1" fontAlgn="base" hangingPunct="1">
              <a:spcBef>
                <a:spcPts val="600"/>
              </a:spcBef>
              <a:spcAft>
                <a:spcPct val="0"/>
              </a:spcAft>
              <a:buChar char="•"/>
              <a:defRPr sz="17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574675" indent="-195263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rgbClr val="000000"/>
                </a:solidFill>
                <a:latin typeface="+mn-lt"/>
                <a:ea typeface="+mn-ea"/>
              </a:defRPr>
            </a:lvl2pPr>
            <a:lvl3pPr marL="1279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1700">
                <a:solidFill>
                  <a:srgbClr val="000000"/>
                </a:solidFill>
                <a:latin typeface="+mn-lt"/>
                <a:ea typeface="+mn-ea"/>
              </a:defRPr>
            </a:lvl3pPr>
            <a:lvl4pPr marL="16986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1700">
                <a:solidFill>
                  <a:srgbClr val="000000"/>
                </a:solidFill>
                <a:latin typeface="+mn-lt"/>
                <a:ea typeface="+mn-ea"/>
              </a:defRPr>
            </a:lvl4pPr>
            <a:lvl5pPr marL="21177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700">
                <a:solidFill>
                  <a:srgbClr val="000000"/>
                </a:solidFill>
                <a:latin typeface="+mn-lt"/>
                <a:ea typeface="+mn-ea"/>
              </a:defRPr>
            </a:lvl5pPr>
            <a:lvl6pPr marL="25749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6pPr>
            <a:lvl7pPr marL="30321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7pPr>
            <a:lvl8pPr marL="34893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8pPr>
            <a:lvl9pPr marL="3946525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16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endParaRPr lang="en-GB" kern="0" dirty="0" smtClean="0"/>
          </a:p>
          <a:p>
            <a:pPr marL="0" indent="0">
              <a:buNone/>
            </a:pPr>
            <a:endParaRPr lang="en-GB" kern="0" dirty="0" smtClean="0"/>
          </a:p>
          <a:p>
            <a:endParaRPr lang="en-GB" kern="0" dirty="0" smtClean="0"/>
          </a:p>
          <a:p>
            <a:endParaRPr lang="en-GB" kern="0" dirty="0" smtClean="0"/>
          </a:p>
          <a:p>
            <a:endParaRPr lang="en-GB" kern="0" dirty="0" smtClean="0"/>
          </a:p>
          <a:p>
            <a:endParaRPr lang="en-GB" kern="0" dirty="0" smtClean="0"/>
          </a:p>
          <a:p>
            <a:pPr marL="0" indent="0">
              <a:buFontTx/>
              <a:buNone/>
            </a:pPr>
            <a:endParaRPr lang="en-GB" kern="0" dirty="0" smtClean="0"/>
          </a:p>
          <a:p>
            <a:pPr marL="0" indent="0">
              <a:buFontTx/>
              <a:buNone/>
            </a:pPr>
            <a:endParaRPr lang="en-GB" kern="0" dirty="0" smtClean="0"/>
          </a:p>
          <a:p>
            <a:r>
              <a:rPr lang="en-GB" kern="0" dirty="0" smtClean="0"/>
              <a:t>World in a Box</a:t>
            </a:r>
          </a:p>
          <a:p>
            <a:endParaRPr lang="en-GB" kern="0" dirty="0"/>
          </a:p>
          <a:p>
            <a:endParaRPr lang="en-GB" kern="0" dirty="0" smtClean="0"/>
          </a:p>
          <a:p>
            <a:endParaRPr lang="en-GB" kern="0" dirty="0"/>
          </a:p>
          <a:p>
            <a:pPr marL="1889125" lvl="4" indent="0">
              <a:buNone/>
            </a:pPr>
            <a:r>
              <a:rPr lang="en-GB" kern="0" dirty="0" smtClean="0"/>
              <a:t> and colleagues	</a:t>
            </a:r>
          </a:p>
          <a:p>
            <a:pPr marL="0" indent="0">
              <a:buNone/>
            </a:pPr>
            <a:r>
              <a:rPr lang="en-GB" kern="0" dirty="0" smtClean="0"/>
              <a:t>						</a:t>
            </a:r>
          </a:p>
          <a:p>
            <a:pPr marL="0" indent="0">
              <a:buFontTx/>
              <a:buNone/>
            </a:pPr>
            <a:r>
              <a:rPr lang="en-GB" kern="0" dirty="0"/>
              <a:t>D Heathfield, M Onninen</a:t>
            </a:r>
            <a:endParaRPr lang="en-GB" kern="0" dirty="0" smtClean="0"/>
          </a:p>
        </p:txBody>
      </p:sp>
      <p:pic>
        <p:nvPicPr>
          <p:cNvPr id="23577" name="Picture 25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8742" y="3465004"/>
            <a:ext cx="952694" cy="79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79" name="Picture 27" descr="Duncan Heathfield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1450" y="4221088"/>
            <a:ext cx="1332000" cy="13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59327" y="320452"/>
            <a:ext cx="3460115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734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DNEW" val="False"/>
  <p:tag name="MMPROD_NEXTUNIQUEID" val="10009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 - &amp;quot;Global Wind Atlas – validation and uncertainty&amp;quot;&quot;/&gt;&lt;property id=&quot;20307&quot; value=&quot;256&quot;/&gt;&lt;/object&gt;&lt;object type=&quot;3&quot; unique_id=&quot;10005&quot;&gt;&lt;property id=&quot;20148&quot; value=&quot;5&quot;/&gt;&lt;property id=&quot;20300&quot; value=&quot;Slide 4 - &amp;quot;Wind Atlas for South Africa Phase I WRF/WAsP modelling versus measurements @ 62 m&amp;quot;&quot;/&gt;&lt;property id=&quot;20307&quot; value=&quot;266&quot;/&gt;&lt;/object&gt;&lt;object type=&quot;3&quot; unique_id=&quot;10183&quot;&gt;&lt;property id=&quot;20148&quot; value=&quot;5&quot;/&gt;&lt;property id=&quot;20300&quot; value=&quot;Slide 2 - &amp;quot;Validation of Global Wind Atlas&amp;quot;&quot;/&gt;&lt;property id=&quot;20307&quot; value=&quot;273&quot;/&gt;&lt;/object&gt;&lt;object type=&quot;3&quot; unique_id=&quot;10283&quot;&gt;&lt;property id=&quot;20148&quot; value=&quot;5&quot;/&gt;&lt;property id=&quot;20300&quot; value=&quot;Slide 3 - &amp;quot;Validation of Global Wind Atlas&amp;quot;&quot;/&gt;&lt;property id=&quot;20307&quot; value=&quot;274&quot;/&gt;&lt;/object&gt;&lt;object type=&quot;3&quot; unique_id=&quot;10297&quot;&gt;&lt;property id=&quot;20148&quot; value=&quot;5&quot;/&gt;&lt;property id=&quot;20300&quot; value=&quot;Slide 5 - &amp;quot;EWEA CREYAP 2011-15:  long-term extrapolation&amp;quot;&quot;/&gt;&lt;property id=&quot;20307&quot; value=&quot;275&quot;/&gt;&lt;/object&gt;&lt;/object&gt;&lt;object type=&quot;8&quot; unique_id=&quot;10022&quot;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5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7&quot;/&gt;&lt;/TableIndex&gt;&lt;/ShapeText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0E60582-B0AB-48D5-9208-1A5AAE7D8DE3}&quot;/&gt;&lt;isInvalidForFieldText val=&quot;0&quot;/&gt;&lt;Image&gt;&lt;filename val=&quot;C:\Users\mebc\AppData\Local\Temp\PR\data\asimages\{30E60582-B0AB-48D5-9208-1A5AAE7D8DE3}_4.png&quot;/&gt;&lt;left val=&quot;48&quot;/&gt;&lt;top val=&quot;126&quot;/&gt;&lt;width val=&quot;613&quot;/&gt;&lt;height val=&quot;330&quot;/&gt;&lt;hasText val=&quot;1&quot;/&gt;&lt;/Image&gt;&lt;/ThreeDShape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8&quot;/&gt;&lt;lineCharCount val=&quot;9&quot;/&gt;&lt;lineCharCount val=&quot;7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heme/theme1.xml><?xml version="1.0" encoding="utf-8"?>
<a:theme xmlns:a="http://schemas.openxmlformats.org/drawingml/2006/main" name="Institute">
  <a:themeElements>
    <a:clrScheme name="DTU">
      <a:dk1>
        <a:srgbClr val="000000"/>
      </a:dk1>
      <a:lt1>
        <a:srgbClr val="FFFFFF"/>
      </a:lt1>
      <a:dk2>
        <a:srgbClr val="990000"/>
      </a:dk2>
      <a:lt2>
        <a:srgbClr val="999999"/>
      </a:lt2>
      <a:accent1>
        <a:srgbClr val="FF9900"/>
      </a:accent1>
      <a:accent2>
        <a:srgbClr val="99CC33"/>
      </a:accent2>
      <a:accent3>
        <a:srgbClr val="990066"/>
      </a:accent3>
      <a:accent4>
        <a:srgbClr val="3366CC"/>
      </a:accent4>
      <a:accent5>
        <a:srgbClr val="990000"/>
      </a:accent5>
      <a:accent6>
        <a:srgbClr val="999999"/>
      </a:accent6>
      <a:hlink>
        <a:srgbClr val="3366CC"/>
      </a:hlink>
      <a:folHlink>
        <a:srgbClr val="999999"/>
      </a:folHlink>
    </a:clrScheme>
    <a:fontScheme name="DTU Corporate UK">
      <a:majorFont>
        <a:latin typeface="Verdana"/>
        <a:ea typeface="ＭＳ Ｐゴシック"/>
        <a:cs typeface=""/>
      </a:majorFont>
      <a:minorFont>
        <a:latin typeface="Verdana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da-DK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  <a:ea typeface="ＭＳ Ｐゴシック" pitchFamily="-80" charset="-128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xmlns="" name="1 DTU Template.potx" id="{DCBB0D47-5BC6-435C-9126-D3D343B0B928}" vid="{2DC669D5-2566-4482-AB47-A5699F5A4350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33955</TotalTime>
  <Words>1477</Words>
  <Application>Microsoft Office PowerPoint</Application>
  <PresentationFormat>Custom</PresentationFormat>
  <Paragraphs>551</Paragraphs>
  <Slides>56</Slides>
  <Notes>1</Notes>
  <HiddenSlides>5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Institute</vt:lpstr>
      <vt:lpstr>PowerPoint Presentation</vt:lpstr>
      <vt:lpstr>Outline</vt:lpstr>
      <vt:lpstr>PowerPoint Presentation</vt:lpstr>
      <vt:lpstr>PowerPoint Presentation</vt:lpstr>
      <vt:lpstr>PowerPoint Presentation</vt:lpstr>
      <vt:lpstr>DTU Resource Assessment Software on the world map</vt:lpstr>
      <vt:lpstr>Background and context of the Global Wind Atlas  </vt:lpstr>
      <vt:lpstr>Background and context of the Global Wind Atlas  </vt:lpstr>
      <vt:lpstr>The Team </vt:lpstr>
      <vt:lpstr>The Team </vt:lpstr>
      <vt:lpstr> Global Wind Atlas model chain  </vt:lpstr>
      <vt:lpstr>Mesoscale modelling </vt:lpstr>
      <vt:lpstr>ERA-Interim reanalysis at ~70 km resolution </vt:lpstr>
      <vt:lpstr>Mesoscale downscaling at 9 km resolution </vt:lpstr>
      <vt:lpstr>The need for downscaling </vt:lpstr>
      <vt:lpstr>The need for downscaling </vt:lpstr>
      <vt:lpstr> Global Wind Atlas model chain  Generalization </vt:lpstr>
      <vt:lpstr> Global Wind Atlas model chain  Generalization </vt:lpstr>
      <vt:lpstr> Global Wind Atlas model chain  microscale modelling </vt:lpstr>
      <vt:lpstr>Microscale  Orographic speed-up  </vt:lpstr>
      <vt:lpstr>Microscale Surface roughness length  </vt:lpstr>
      <vt:lpstr>Microscale Surface roughness length  </vt:lpstr>
      <vt:lpstr>  Datasets terrain: elevation and roughness </vt:lpstr>
      <vt:lpstr>A tour of the website  </vt:lpstr>
      <vt:lpstr>Launch of Global Wind Atlas 2.0 at WindEurope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Exploring an interesting area in Chad with the GWA  </vt:lpstr>
      <vt:lpstr>Exploring an interesting area in Chad with the GWA  </vt:lpstr>
      <vt:lpstr>Exploring an interesting area in Chad with the GWA  </vt:lpstr>
      <vt:lpstr>Exploring an interesting area in Chad with the GWA  </vt:lpstr>
      <vt:lpstr>Exploring an interesting area in Chad with the GWA  </vt:lpstr>
      <vt:lpstr>Exploring an interesting area in Chad with the GWA  </vt:lpstr>
      <vt:lpstr>PowerPoint Presentation</vt:lpstr>
      <vt:lpstr>PowerPoint Presentation</vt:lpstr>
      <vt:lpstr>PowerPoint Presentation</vt:lpstr>
      <vt:lpstr>     Validation at sites  </vt:lpstr>
      <vt:lpstr>Validation</vt:lpstr>
      <vt:lpstr>Validation</vt:lpstr>
      <vt:lpstr>Future perspectives for GWA 2.0, GWA 3.0, and beyond</vt:lpstr>
      <vt:lpstr>www.globalwindatlas.info</vt:lpstr>
      <vt:lpstr>PowerPoint Presentation</vt:lpstr>
      <vt:lpstr>Globcover classes to Roughness length (m)  </vt:lpstr>
      <vt:lpstr>PowerPoint Presentation</vt:lpstr>
      <vt:lpstr>PowerPoint Presentation</vt:lpstr>
      <vt:lpstr>PowerPoint Presentation</vt:lpstr>
    </vt:vector>
  </TitlesOfParts>
  <Company>DTU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Niels Gylling Mortensen</dc:creator>
  <cp:lastModifiedBy>Jake Badger</cp:lastModifiedBy>
  <cp:revision>538</cp:revision>
  <dcterms:created xsi:type="dcterms:W3CDTF">2011-02-04T12:04:51Z</dcterms:created>
  <dcterms:modified xsi:type="dcterms:W3CDTF">2018-05-19T02:18:07Z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D_DocumentLanguageString">
    <vt:lpwstr>Engelsk (Storbritannien)</vt:lpwstr>
  </property>
  <property fmtid="{D5CDD505-2E9C-101B-9397-08002B2CF9AE}" pid="3" name="SD_CtlText_Usersettings_Userprofile">
    <vt:lpwstr>Skriv navnet på den nye profil</vt:lpwstr>
  </property>
  <property fmtid="{D5CDD505-2E9C-101B-9397-08002B2CF9AE}" pid="4" name="SD_UserprofileName">
    <vt:lpwstr>NGM</vt:lpwstr>
  </property>
  <property fmtid="{D5CDD505-2E9C-101B-9397-08002B2CF9AE}" pid="5" name="SD_Office_SD_OFF_ID">
    <vt:lpwstr>71</vt:lpwstr>
  </property>
  <property fmtid="{D5CDD505-2E9C-101B-9397-08002B2CF9AE}" pid="6" name="SD_Office_SD_OFF_Group">
    <vt:lpwstr>Institut</vt:lpwstr>
  </property>
  <property fmtid="{D5CDD505-2E9C-101B-9397-08002B2CF9AE}" pid="7" name="SD_Office_SD_OFF_Identity">
    <vt:lpwstr>DTU Vindenergi (Risø campus)</vt:lpwstr>
  </property>
  <property fmtid="{D5CDD505-2E9C-101B-9397-08002B2CF9AE}" pid="8" name="SD_Office_SD_OFF_DTUNavn">
    <vt:lpwstr>Technical University of Denmark</vt:lpwstr>
  </property>
  <property fmtid="{D5CDD505-2E9C-101B-9397-08002B2CF9AE}" pid="9" name="SD_Office_SD_OFF_Workarea">
    <vt:lpwstr>DTU Wind Energy, Technical University of Denmark</vt:lpwstr>
  </property>
  <property fmtid="{D5CDD505-2E9C-101B-9397-08002B2CF9AE}" pid="10" name="SD_Office_SD_OFF_Name">
    <vt:lpwstr>Department of Wind Energy</vt:lpwstr>
  </property>
  <property fmtid="{D5CDD505-2E9C-101B-9397-08002B2CF9AE}" pid="11" name="SD_Office_SD_OFF_Address">
    <vt:lpwstr>Frederiksborgvej 399</vt:lpwstr>
  </property>
  <property fmtid="{D5CDD505-2E9C-101B-9397-08002B2CF9AE}" pid="12" name="SD_Office_SD_OFF_City">
    <vt:lpwstr>4000 Roskilde*Denmark</vt:lpwstr>
  </property>
  <property fmtid="{D5CDD505-2E9C-101B-9397-08002B2CF9AE}" pid="13" name="SD_Office_SD_OFF_CVR">
    <vt:lpwstr>DK 30 06 09 46</vt:lpwstr>
  </property>
  <property fmtid="{D5CDD505-2E9C-101B-9397-08002B2CF9AE}" pid="14" name="SD_Office_SD_OFF_Phone">
    <vt:lpwstr>46 77 50 85</vt:lpwstr>
  </property>
  <property fmtid="{D5CDD505-2E9C-101B-9397-08002B2CF9AE}" pid="15" name="SD_Office_SD_OFF_Phone_2">
    <vt:lpwstr/>
  </property>
  <property fmtid="{D5CDD505-2E9C-101B-9397-08002B2CF9AE}" pid="16" name="SD_Office_SD_OFF_Department">
    <vt:lpwstr>Building 118</vt:lpwstr>
  </property>
  <property fmtid="{D5CDD505-2E9C-101B-9397-08002B2CF9AE}" pid="17" name="SD_Office_SD_OFF_Web">
    <vt:lpwstr>www.vindenergi.dtu.dk</vt:lpwstr>
  </property>
  <property fmtid="{D5CDD505-2E9C-101B-9397-08002B2CF9AE}" pid="18" name="SD_Office_SD_OFF_ImageDefinition">
    <vt:lpwstr>Udkast</vt:lpwstr>
  </property>
  <property fmtid="{D5CDD505-2E9C-101B-9397-08002B2CF9AE}" pid="19" name="SD_Office_SD_OFF_ArtworkDefinition">
    <vt:lpwstr>Standard</vt:lpwstr>
  </property>
  <property fmtid="{D5CDD505-2E9C-101B-9397-08002B2CF9AE}" pid="20" name="SD_Office_SD_OFF_PELogoName">
    <vt:lpwstr>Vindenergi_SecondLogo_%IANA%.png</vt:lpwstr>
  </property>
  <property fmtid="{D5CDD505-2E9C-101B-9397-08002B2CF9AE}" pid="21" name="SD_Office_SD_OFF_FriseName">
    <vt:lpwstr>Vindenergi frise.png</vt:lpwstr>
  </property>
  <property fmtid="{D5CDD505-2E9C-101B-9397-08002B2CF9AE}" pid="22" name="SD_Office_SD_OFF_LogoName">
    <vt:lpwstr>WindEnergy_%IANA%.wmf</vt:lpwstr>
  </property>
  <property fmtid="{D5CDD505-2E9C-101B-9397-08002B2CF9AE}" pid="23" name="SD_Office_SD_OFF_ColorTheme">
    <vt:lpwstr>DTU</vt:lpwstr>
  </property>
  <property fmtid="{D5CDD505-2E9C-101B-9397-08002B2CF9AE}" pid="24" name="SD_USR_Name">
    <vt:lpwstr>Niels G. Mortensen</vt:lpwstr>
  </property>
  <property fmtid="{D5CDD505-2E9C-101B-9397-08002B2CF9AE}" pid="25" name="SD_USR_Initials">
    <vt:lpwstr>NIMO</vt:lpwstr>
  </property>
  <property fmtid="{D5CDD505-2E9C-101B-9397-08002B2CF9AE}" pid="26" name="SD_USR_Title">
    <vt:lpwstr>Senior researcher</vt:lpwstr>
  </property>
  <property fmtid="{D5CDD505-2E9C-101B-9397-08002B2CF9AE}" pid="27" name="SD_USR_DirectPhone">
    <vt:lpwstr>46775027</vt:lpwstr>
  </property>
  <property fmtid="{D5CDD505-2E9C-101B-9397-08002B2CF9AE}" pid="28" name="SD_USR_Email">
    <vt:lpwstr>nimo@dtu.dk</vt:lpwstr>
  </property>
  <property fmtid="{D5CDD505-2E9C-101B-9397-08002B2CF9AE}" pid="29" name="SD_OFF_Identity">
    <vt:lpwstr>DTU Vindenergi (Risø campus)</vt:lpwstr>
  </property>
  <property fmtid="{D5CDD505-2E9C-101B-9397-08002B2CF9AE}" pid="30" name="SD_USR_Department">
    <vt:lpwstr>Wind Energy</vt:lpwstr>
  </property>
  <property fmtid="{D5CDD505-2E9C-101B-9397-08002B2CF9AE}" pid="31" name="DocumentInfoFinished">
    <vt:lpwstr>True</vt:lpwstr>
  </property>
  <property fmtid="{D5CDD505-2E9C-101B-9397-08002B2CF9AE}" pid="32" name="SD_DocumentLanguage">
    <vt:lpwstr>en-GB</vt:lpwstr>
  </property>
  <property fmtid="{D5CDD505-2E9C-101B-9397-08002B2CF9AE}" pid="33" name="sdDocumentDate">
    <vt:lpwstr>43239</vt:lpwstr>
  </property>
  <property fmtid="{D5CDD505-2E9C-101B-9397-08002B2CF9AE}" pid="34" name="sdDocumentDateFormat">
    <vt:lpwstr>en-GB:dd MMMM yyyy</vt:lpwstr>
  </property>
</Properties>
</file>